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Preterite</a:t>
            </a:r>
            <a:r>
              <a:rPr lang="en-US" dirty="0" smtClean="0"/>
              <a:t> vs Imperfect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Talking </a:t>
            </a:r>
            <a:r>
              <a:rPr lang="en-US" b="1" dirty="0"/>
              <a:t>about the past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9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Preterite</a:t>
            </a:r>
            <a:r>
              <a:rPr lang="en-US" dirty="0"/>
              <a:t> vs Imperfect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108" y="2304599"/>
            <a:ext cx="8377618" cy="424680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For actions that did not have a definite beginning or </a:t>
            </a:r>
            <a:r>
              <a:rPr lang="en-US" dirty="0" smtClean="0"/>
              <a:t>                  a </a:t>
            </a:r>
            <a:r>
              <a:rPr lang="en-US" dirty="0"/>
              <a:t>definite end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For actions </a:t>
            </a:r>
            <a:r>
              <a:rPr lang="en-US" dirty="0" smtClean="0"/>
              <a:t>that </a:t>
            </a:r>
            <a:r>
              <a:rPr lang="en-US" dirty="0"/>
              <a:t>"set the stage" for another past </a:t>
            </a:r>
            <a:r>
              <a:rPr lang="en-US" dirty="0" smtClean="0"/>
              <a:t>           action.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For actions that can be viewed as single events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For actions that occurred during a specific period of </a:t>
            </a:r>
            <a:r>
              <a:rPr lang="en-US" dirty="0" smtClean="0"/>
              <a:t>            time.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For actions that were part of a chain of events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 describe a mental state in the past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 give background information in the past.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463136" y="2346399"/>
            <a:ext cx="2025570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492273" y="3060753"/>
            <a:ext cx="2211585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492274" y="3846181"/>
            <a:ext cx="2437495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492274" y="4370397"/>
            <a:ext cx="2329919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492274" y="5160762"/>
            <a:ext cx="2211584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492274" y="5638298"/>
            <a:ext cx="2329919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492274" y="6028819"/>
            <a:ext cx="2437495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7.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8463136" y="2119256"/>
            <a:ext cx="0" cy="4432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0424158" y="2304917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24158" y="3015360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24158" y="3824267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24158" y="4350794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24158" y="5134415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24158" y="5607655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24158" y="6019692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97697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Preterite</a:t>
            </a:r>
            <a:r>
              <a:rPr lang="en-US" dirty="0"/>
              <a:t> vs Imperfect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7603067" cy="3859532"/>
          </a:xfrm>
        </p:spPr>
        <p:txBody>
          <a:bodyPr/>
          <a:lstStyle/>
          <a:p>
            <a:pPr marL="457200" indent="-457200">
              <a:buFont typeface="+mj-lt"/>
              <a:buAutoNum type="arabicPeriod" startAt="8"/>
            </a:pPr>
            <a:r>
              <a:rPr lang="en-US" dirty="0"/>
              <a:t>For stating one's age in the past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dirty="0"/>
              <a:t>Ongoing actions in the past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dirty="0"/>
              <a:t>For telling time in the past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dirty="0"/>
              <a:t>To describe "incomplete actions” in the past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dirty="0"/>
              <a:t>To indicate the beginning or end of a process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dirty="0"/>
              <a:t>To describe completed actions in the past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dirty="0"/>
              <a:t>To describe the characteristics of people, </a:t>
            </a:r>
            <a:r>
              <a:rPr lang="en-US" dirty="0" smtClean="0"/>
              <a:t>                              things </a:t>
            </a:r>
            <a:r>
              <a:rPr lang="en-US" dirty="0"/>
              <a:t>or conditions.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304894" y="2336873"/>
            <a:ext cx="21515" cy="3999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8320146" y="2336873"/>
            <a:ext cx="2469774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8.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24640" y="2792060"/>
            <a:ext cx="2357704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9</a:t>
            </a:r>
            <a:r>
              <a:rPr lang="en-US" dirty="0" smtClean="0"/>
              <a:t>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26399" y="3294767"/>
            <a:ext cx="2409733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10.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37146" y="3712972"/>
            <a:ext cx="2398986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11.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326420" y="4184527"/>
            <a:ext cx="2248347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12.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37157" y="4627834"/>
            <a:ext cx="2345187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13.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337157" y="5111112"/>
            <a:ext cx="2345187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14.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294182" y="2335352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294182" y="2766945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381127" y="3269665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381127" y="3678674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397265" y="4155208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397265" y="4607508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397265" y="5074727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185998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Preterite</a:t>
            </a:r>
            <a:r>
              <a:rPr lang="en-US" dirty="0"/>
              <a:t> vs Imperfect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710" y="2336873"/>
            <a:ext cx="7366403" cy="4042412"/>
          </a:xfrm>
        </p:spPr>
        <p:txBody>
          <a:bodyPr/>
          <a:lstStyle/>
          <a:p>
            <a:pPr marL="457200" indent="-457200">
              <a:buFont typeface="+mj-lt"/>
              <a:buAutoNum type="arabicPeriod" startAt="15"/>
            </a:pPr>
            <a:r>
              <a:rPr lang="en-US" dirty="0"/>
              <a:t>To give the time, date, weather, or season in </a:t>
            </a:r>
            <a:r>
              <a:rPr lang="en-US" dirty="0" smtClean="0"/>
              <a:t>                  the </a:t>
            </a:r>
            <a:r>
              <a:rPr lang="en-US" dirty="0"/>
              <a:t>past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dirty="0"/>
              <a:t>To refer to habitual past actions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dirty="0"/>
              <a:t>The action following "</a:t>
            </a:r>
            <a:r>
              <a:rPr lang="en-US" dirty="0" err="1" smtClean="0"/>
              <a:t>mientras</a:t>
            </a:r>
            <a:r>
              <a:rPr lang="en-US" dirty="0" smtClean="0"/>
              <a:t>“ (while).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common</a:t>
            </a:r>
            <a:r>
              <a:rPr lang="es-ES" dirty="0"/>
              <a:t> </a:t>
            </a:r>
            <a:r>
              <a:rPr lang="es-ES" dirty="0" err="1"/>
              <a:t>expression</a:t>
            </a:r>
            <a:r>
              <a:rPr lang="es-ES" dirty="0"/>
              <a:t> "el otro </a:t>
            </a:r>
            <a:r>
              <a:rPr lang="es-ES" dirty="0" smtClean="0"/>
              <a:t>día“ (</a:t>
            </a:r>
            <a:r>
              <a:rPr lang="es-ES" dirty="0" err="1" smtClean="0"/>
              <a:t>the</a:t>
            </a:r>
            <a:r>
              <a:rPr lang="es-ES" dirty="0" smtClean="0"/>
              <a:t>                    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day</a:t>
            </a:r>
            <a:r>
              <a:rPr lang="es-ES" dirty="0" smtClean="0"/>
              <a:t>).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dirty="0"/>
              <a:t>Was-</a:t>
            </a:r>
            <a:r>
              <a:rPr lang="en-US" dirty="0" err="1"/>
              <a:t>ing</a:t>
            </a:r>
            <a:r>
              <a:rPr lang="en-US" dirty="0"/>
              <a:t> and </a:t>
            </a:r>
            <a:r>
              <a:rPr lang="en-US" dirty="0" smtClean="0"/>
              <a:t>were-</a:t>
            </a:r>
            <a:r>
              <a:rPr lang="en-US" dirty="0" err="1" smtClean="0"/>
              <a:t>ing</a:t>
            </a:r>
            <a:endParaRPr lang="en-US" dirty="0" smtClean="0"/>
          </a:p>
          <a:p>
            <a:pPr marL="457200" indent="-457200">
              <a:buFont typeface="+mj-lt"/>
              <a:buAutoNum type="arabicPeriod" startAt="15"/>
            </a:pPr>
            <a:r>
              <a:rPr lang="en-US" dirty="0"/>
              <a:t>Expresses a series of completed events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dirty="0" smtClean="0"/>
              <a:t>AAA – </a:t>
            </a:r>
            <a:r>
              <a:rPr lang="en-US" dirty="0" err="1" smtClean="0"/>
              <a:t>ayer</a:t>
            </a:r>
            <a:r>
              <a:rPr lang="en-US" dirty="0" smtClean="0"/>
              <a:t>, ante </a:t>
            </a:r>
            <a:r>
              <a:rPr lang="en-US" dirty="0" err="1" smtClean="0"/>
              <a:t>ayer</a:t>
            </a:r>
            <a:r>
              <a:rPr lang="en-US" dirty="0" smtClean="0"/>
              <a:t>, </a:t>
            </a:r>
            <a:r>
              <a:rPr lang="en-US" dirty="0" err="1" smtClean="0"/>
              <a:t>anoche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035965" y="2259106"/>
            <a:ext cx="0" cy="41201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8035965" y="2336873"/>
            <a:ext cx="2560317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15.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035965" y="3073784"/>
            <a:ext cx="2258217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16.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035965" y="3521214"/>
            <a:ext cx="2452741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17.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035965" y="4031946"/>
            <a:ext cx="2452741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18.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035965" y="4925209"/>
            <a:ext cx="2366680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19.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035965" y="5310462"/>
            <a:ext cx="2258217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20.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155217" y="2305411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155217" y="3043395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155217" y="3489752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155217" y="4002845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155217" y="4871279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172583" y="5274617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8057920" y="5767491"/>
            <a:ext cx="2258217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20.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189949" y="5725384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206549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6" grpId="0"/>
      <p:bldP spid="1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Preterite</a:t>
            </a:r>
            <a:r>
              <a:rPr lang="en-US" dirty="0"/>
              <a:t> vs Imperfect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6807001" cy="3599316"/>
          </a:xfrm>
        </p:spPr>
        <p:txBody>
          <a:bodyPr/>
          <a:lstStyle/>
          <a:p>
            <a:pPr marL="457200" indent="-457200">
              <a:buFont typeface="+mj-lt"/>
              <a:buAutoNum type="arabicPeriod" startAt="22"/>
            </a:pPr>
            <a:r>
              <a:rPr lang="en-US" dirty="0" smtClean="0"/>
              <a:t>Single event/It happened only once –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endParaRPr lang="en-US" dirty="0" smtClean="0"/>
          </a:p>
          <a:p>
            <a:pPr marL="457200" indent="-457200">
              <a:buFont typeface="+mj-lt"/>
              <a:buAutoNum type="arabicPeriod" startAt="22"/>
            </a:pPr>
            <a:r>
              <a:rPr lang="en-US" dirty="0" smtClean="0"/>
              <a:t>The word “</a:t>
            </a:r>
            <a:r>
              <a:rPr lang="en-US" dirty="0" err="1" smtClean="0"/>
              <a:t>pasado</a:t>
            </a:r>
            <a:r>
              <a:rPr lang="en-US" dirty="0" smtClean="0"/>
              <a:t>” </a:t>
            </a:r>
            <a:r>
              <a:rPr lang="en-US" dirty="0"/>
              <a:t>(</a:t>
            </a:r>
            <a:r>
              <a:rPr lang="en-US" dirty="0" smtClean="0"/>
              <a:t>last)</a:t>
            </a:r>
          </a:p>
          <a:p>
            <a:pPr marL="457200" indent="-457200">
              <a:buFont typeface="+mj-lt"/>
              <a:buAutoNum type="arabicPeriod" startAt="22"/>
            </a:pPr>
            <a:endParaRPr lang="en-US" dirty="0"/>
          </a:p>
          <a:p>
            <a:pPr marL="457200" indent="-457200">
              <a:buFont typeface="+mj-lt"/>
              <a:buAutoNum type="arabicPeriod" startAt="22"/>
            </a:pPr>
            <a:endParaRPr lang="en-US" dirty="0" smtClean="0"/>
          </a:p>
          <a:p>
            <a:pPr marL="457200" indent="-457200">
              <a:buFont typeface="+mj-lt"/>
              <a:buAutoNum type="arabicPeriod" startAt="22"/>
            </a:pPr>
            <a:endParaRPr lang="en-US" dirty="0"/>
          </a:p>
          <a:p>
            <a:pPr marL="457200" indent="-457200">
              <a:buFont typeface="+mj-lt"/>
              <a:buAutoNum type="arabicPeriod" startAt="22"/>
            </a:pPr>
            <a:r>
              <a:rPr lang="en-US" dirty="0" smtClean="0"/>
              <a:t>The wave</a:t>
            </a:r>
          </a:p>
          <a:p>
            <a:pPr marL="457200" indent="-457200">
              <a:buFont typeface="+mj-lt"/>
              <a:buAutoNum type="arabicPeriod" startAt="22"/>
            </a:pPr>
            <a:r>
              <a:rPr lang="en-US" dirty="0" smtClean="0"/>
              <a:t>The slash</a:t>
            </a:r>
            <a:endParaRPr lang="en-US" dirty="0"/>
          </a:p>
        </p:txBody>
      </p:sp>
      <p:sp>
        <p:nvSpPr>
          <p:cNvPr id="4" name="Freeform 2"/>
          <p:cNvSpPr>
            <a:spLocks noChangeArrowheads="1"/>
          </p:cNvSpPr>
          <p:nvPr/>
        </p:nvSpPr>
        <p:spPr bwMode="auto">
          <a:xfrm>
            <a:off x="816716" y="3960839"/>
            <a:ext cx="6534207" cy="644683"/>
          </a:xfrm>
          <a:custGeom>
            <a:avLst/>
            <a:gdLst>
              <a:gd name="T0" fmla="*/ 0 w 9360"/>
              <a:gd name="T1" fmla="*/ 390 h 570"/>
              <a:gd name="T2" fmla="*/ 900 w 9360"/>
              <a:gd name="T3" fmla="*/ 30 h 570"/>
              <a:gd name="T4" fmla="*/ 2160 w 9360"/>
              <a:gd name="T5" fmla="*/ 390 h 570"/>
              <a:gd name="T6" fmla="*/ 3240 w 9360"/>
              <a:gd name="T7" fmla="*/ 30 h 570"/>
              <a:gd name="T8" fmla="*/ 4500 w 9360"/>
              <a:gd name="T9" fmla="*/ 390 h 570"/>
              <a:gd name="T10" fmla="*/ 5220 w 9360"/>
              <a:gd name="T11" fmla="*/ 30 h 570"/>
              <a:gd name="T12" fmla="*/ 6480 w 9360"/>
              <a:gd name="T13" fmla="*/ 390 h 570"/>
              <a:gd name="T14" fmla="*/ 7380 w 9360"/>
              <a:gd name="T15" fmla="*/ 30 h 570"/>
              <a:gd name="T16" fmla="*/ 8640 w 9360"/>
              <a:gd name="T17" fmla="*/ 570 h 570"/>
              <a:gd name="T18" fmla="*/ 9360 w 9360"/>
              <a:gd name="T19" fmla="*/ 30 h 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360" h="570">
                <a:moveTo>
                  <a:pt x="0" y="390"/>
                </a:moveTo>
                <a:cubicBezTo>
                  <a:pt x="270" y="210"/>
                  <a:pt x="540" y="30"/>
                  <a:pt x="900" y="30"/>
                </a:cubicBezTo>
                <a:cubicBezTo>
                  <a:pt x="1260" y="30"/>
                  <a:pt x="1770" y="390"/>
                  <a:pt x="2160" y="390"/>
                </a:cubicBezTo>
                <a:cubicBezTo>
                  <a:pt x="2550" y="390"/>
                  <a:pt x="2850" y="30"/>
                  <a:pt x="3240" y="30"/>
                </a:cubicBezTo>
                <a:cubicBezTo>
                  <a:pt x="3630" y="30"/>
                  <a:pt x="4170" y="390"/>
                  <a:pt x="4500" y="390"/>
                </a:cubicBezTo>
                <a:cubicBezTo>
                  <a:pt x="4830" y="390"/>
                  <a:pt x="4890" y="30"/>
                  <a:pt x="5220" y="30"/>
                </a:cubicBezTo>
                <a:cubicBezTo>
                  <a:pt x="5550" y="30"/>
                  <a:pt x="6120" y="390"/>
                  <a:pt x="6480" y="390"/>
                </a:cubicBezTo>
                <a:cubicBezTo>
                  <a:pt x="6840" y="390"/>
                  <a:pt x="7020" y="0"/>
                  <a:pt x="7380" y="30"/>
                </a:cubicBezTo>
                <a:cubicBezTo>
                  <a:pt x="7740" y="60"/>
                  <a:pt x="8310" y="570"/>
                  <a:pt x="8640" y="570"/>
                </a:cubicBezTo>
                <a:cubicBezTo>
                  <a:pt x="8970" y="570"/>
                  <a:pt x="9165" y="300"/>
                  <a:pt x="9360" y="30"/>
                </a:cubicBezTo>
              </a:path>
            </a:pathLst>
          </a:custGeom>
          <a:noFill/>
          <a:ln w="5076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3793362" y="3737532"/>
            <a:ext cx="290457" cy="1376979"/>
          </a:xfrm>
          <a:prstGeom prst="line">
            <a:avLst/>
          </a:prstGeom>
          <a:noFill/>
          <a:ln w="5076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035965" y="2336873"/>
            <a:ext cx="2560317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22.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7" name="Rectangle 6"/>
          <p:cNvSpPr/>
          <p:nvPr/>
        </p:nvSpPr>
        <p:spPr>
          <a:xfrm>
            <a:off x="10155217" y="2305411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035965" y="3131266"/>
            <a:ext cx="2560317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23.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9" name="Rectangle 8"/>
          <p:cNvSpPr/>
          <p:nvPr/>
        </p:nvSpPr>
        <p:spPr>
          <a:xfrm>
            <a:off x="10155217" y="3099804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035965" y="4915141"/>
            <a:ext cx="2560317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24.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155217" y="4883679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035965" y="5361216"/>
            <a:ext cx="2560317" cy="468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2</a:t>
            </a:r>
            <a:r>
              <a:rPr lang="en-US" dirty="0" smtClean="0"/>
              <a:t>5. </a:t>
            </a:r>
            <a:r>
              <a:rPr lang="en-US" dirty="0" err="1" smtClean="0"/>
              <a:t>Preterite</a:t>
            </a:r>
            <a:r>
              <a:rPr lang="en-US" dirty="0" smtClean="0"/>
              <a:t> /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155217" y="5329754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Imperfect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960659" y="2305411"/>
            <a:ext cx="0" cy="39555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23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3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49</TotalTime>
  <Words>362</Words>
  <Application>Microsoft Office PowerPoint</Application>
  <PresentationFormat>Widescreen</PresentationFormat>
  <Paragraphs>84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Preterite vs Imperfect</vt:lpstr>
      <vt:lpstr>Preterite vs Imperfect</vt:lpstr>
      <vt:lpstr>Preterite vs Imperfect</vt:lpstr>
      <vt:lpstr>Preterite vs Imperfect</vt:lpstr>
      <vt:lpstr>Preterite vs Imperfect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Preterite vs Imperfect</dc:title>
  <dc:creator>Humphrey Fradl</dc:creator>
  <cp:lastModifiedBy>Humphrey Fradl</cp:lastModifiedBy>
  <cp:revision>17</cp:revision>
  <dcterms:created xsi:type="dcterms:W3CDTF">2014-03-03T04:50:46Z</dcterms:created>
  <dcterms:modified xsi:type="dcterms:W3CDTF">2014-03-03T05:40:08Z</dcterms:modified>
</cp:coreProperties>
</file>