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1600"/>
              </a:spcBef>
              <a:spcAft>
                <a:spcPts val="0"/>
              </a:spcAft>
              <a:buClr>
                <a:schemeClr val="lt2"/>
              </a:buClr>
              <a:buSzPts val="1400"/>
              <a:buChar char="○"/>
              <a:defRPr>
                <a:solidFill>
                  <a:schemeClr val="lt2"/>
                </a:solidFill>
              </a:defRPr>
            </a:lvl2pPr>
            <a:lvl3pPr indent="-317500" lvl="2" marL="1371600">
              <a:lnSpc>
                <a:spcPct val="115000"/>
              </a:lnSpc>
              <a:spcBef>
                <a:spcPts val="1600"/>
              </a:spcBef>
              <a:spcAft>
                <a:spcPts val="0"/>
              </a:spcAft>
              <a:buClr>
                <a:schemeClr val="lt2"/>
              </a:buClr>
              <a:buSzPts val="1400"/>
              <a:buChar char="■"/>
              <a:defRPr>
                <a:solidFill>
                  <a:schemeClr val="lt2"/>
                </a:solidFill>
              </a:defRPr>
            </a:lvl3pPr>
            <a:lvl4pPr indent="-317500" lvl="3" marL="1828800">
              <a:lnSpc>
                <a:spcPct val="115000"/>
              </a:lnSpc>
              <a:spcBef>
                <a:spcPts val="1600"/>
              </a:spcBef>
              <a:spcAft>
                <a:spcPts val="0"/>
              </a:spcAft>
              <a:buClr>
                <a:schemeClr val="lt2"/>
              </a:buClr>
              <a:buSzPts val="1400"/>
              <a:buChar char="●"/>
              <a:defRPr>
                <a:solidFill>
                  <a:schemeClr val="lt2"/>
                </a:solidFill>
              </a:defRPr>
            </a:lvl4pPr>
            <a:lvl5pPr indent="-317500" lvl="4" marL="2286000">
              <a:lnSpc>
                <a:spcPct val="115000"/>
              </a:lnSpc>
              <a:spcBef>
                <a:spcPts val="1600"/>
              </a:spcBef>
              <a:spcAft>
                <a:spcPts val="0"/>
              </a:spcAft>
              <a:buClr>
                <a:schemeClr val="lt2"/>
              </a:buClr>
              <a:buSzPts val="1400"/>
              <a:buChar char="○"/>
              <a:defRPr>
                <a:solidFill>
                  <a:schemeClr val="lt2"/>
                </a:solidFill>
              </a:defRPr>
            </a:lvl5pPr>
            <a:lvl6pPr indent="-317500" lvl="5" marL="2743200">
              <a:lnSpc>
                <a:spcPct val="115000"/>
              </a:lnSpc>
              <a:spcBef>
                <a:spcPts val="1600"/>
              </a:spcBef>
              <a:spcAft>
                <a:spcPts val="0"/>
              </a:spcAft>
              <a:buClr>
                <a:schemeClr val="lt2"/>
              </a:buClr>
              <a:buSzPts val="1400"/>
              <a:buChar char="■"/>
              <a:defRPr>
                <a:solidFill>
                  <a:schemeClr val="lt2"/>
                </a:solidFill>
              </a:defRPr>
            </a:lvl6pPr>
            <a:lvl7pPr indent="-317500" lvl="6" marL="3200400">
              <a:lnSpc>
                <a:spcPct val="115000"/>
              </a:lnSpc>
              <a:spcBef>
                <a:spcPts val="1600"/>
              </a:spcBef>
              <a:spcAft>
                <a:spcPts val="0"/>
              </a:spcAft>
              <a:buClr>
                <a:schemeClr val="lt2"/>
              </a:buClr>
              <a:buSzPts val="1400"/>
              <a:buChar char="●"/>
              <a:defRPr>
                <a:solidFill>
                  <a:schemeClr val="lt2"/>
                </a:solidFill>
              </a:defRPr>
            </a:lvl7pPr>
            <a:lvl8pPr indent="-317500" lvl="7" marL="3657600">
              <a:lnSpc>
                <a:spcPct val="115000"/>
              </a:lnSpc>
              <a:spcBef>
                <a:spcPts val="1600"/>
              </a:spcBef>
              <a:spcAft>
                <a:spcPts val="0"/>
              </a:spcAft>
              <a:buClr>
                <a:schemeClr val="lt2"/>
              </a:buClr>
              <a:buSzPts val="1400"/>
              <a:buChar char="○"/>
              <a:defRPr>
                <a:solidFill>
                  <a:schemeClr val="lt2"/>
                </a:solidFill>
              </a:defRPr>
            </a:lvl8pPr>
            <a:lvl9pPr indent="-317500" lvl="8" marL="4114800">
              <a:lnSpc>
                <a:spcPct val="115000"/>
              </a:lnSpc>
              <a:spcBef>
                <a:spcPts val="1600"/>
              </a:spcBef>
              <a:spcAft>
                <a:spcPts val="1600"/>
              </a:spcAft>
              <a:buClr>
                <a:schemeClr val="lt2"/>
              </a:buClr>
              <a:buSzPts val="1400"/>
              <a:buChar char="■"/>
              <a:defRPr>
                <a:solidFill>
                  <a:schemeClr val="lt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http://www.youtube.com/watch?v=p1eMcWKHpOk" TargetMode="External"/><Relationship Id="rId5"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078428" y="0"/>
            <a:ext cx="6884895" cy="5143500"/>
          </a:xfrm>
          <a:prstGeom prst="rect">
            <a:avLst/>
          </a:prstGeom>
          <a:noFill/>
          <a:ln>
            <a:noFill/>
          </a:ln>
        </p:spPr>
      </p:pic>
      <p:pic>
        <p:nvPicPr>
          <p:cNvPr descr="The Peace Day Challenge exists to raise the profile of the International Day of Peace and to affirm peace as a real alternative to the violence we see every day in the news. It is all about inspiring a day of action on September 21, focused on building peace through real-life activities.&#10;&#10;Be a part of the Peace Day Mosaic! Between now and Saturday, September 21, show how you’re doing your part for peace. Take an action for peace and submit a photo by sharing it on social media with the hashtag #PeaceDayChallenge, or by uploading it on our website. The photo you share will be used to create a mosaic of all the inspiring things we are doing together to create a more peaceful world.&#10;&#10;Upload your photo here: www.usip.org/peacedaymosaic&#10;&#10;Learn more about the Peace Day Challenge: https://www.usip.org/programs/peace-day-challenge&#10;&#10;Since launching in 2015, the Peace Day Challenge has reached 148 countries and all 50 U.S. states, engaged hundreds of schools and dozens of organizations, and inspired social media posts from high-profile individuals and a broad public audience reaching tens of millions of people.&#10;&#10;Connect with us!&#10;&#10;Subscribe to our YouTube channel: https://www.youtube.com/subscription_center?add_user=usinstituteofpeace&#10;&#10;Twitter: https://twitter.com/USIP&#10;Facebook: https://www.facebook.com/usinstituteofpeace/&#10;Instagram: https://www.instagram.com/usipeace/&#10;LinkedIn: https://www.linkedin.com/company/united-states-institute-of-peace&#10;Newsletters: http://www.usip.org/sign-usip-updates&#10;Podcasts: https://www.usip.org/podcasts &#10;&#10;The United States Institute of Peace is an independent national institute, founded by Congress and dedicated to the proposition that a world without violent conflict is possible, practical, and essential for U.S. and global security. USIP pursues this vision on the ground in conflict zones, working with local partners to prevent conflicts from turning to bloodshed and to end it when they do. The Institute provides training, analysis, and other resources to people, organizations, and governments working to build peace." id="55" name="Google Shape;55;p13" title="The #PeaceDayChallenge: Peace is possible. It takes action. It takes all of us.">
            <a:hlinkClick r:id="rId4"/>
          </p:cNvPr>
          <p:cNvPicPr preferRelativeResize="0"/>
          <p:nvPr/>
        </p:nvPicPr>
        <p:blipFill>
          <a:blip r:embed="rId5">
            <a:alphaModFix/>
          </a:blip>
          <a:stretch>
            <a:fillRect/>
          </a:stretch>
        </p:blipFill>
        <p:spPr>
          <a:xfrm>
            <a:off x="0" y="4296345"/>
            <a:ext cx="1129550" cy="847156"/>
          </a:xfrm>
          <a:prstGeom prst="rect">
            <a:avLst/>
          </a:prstGeom>
          <a:noFill/>
          <a:ln>
            <a:noFill/>
          </a:ln>
        </p:spPr>
      </p:pic>
      <p:sp>
        <p:nvSpPr>
          <p:cNvPr id="56" name="Google Shape;56;p13"/>
          <p:cNvSpPr txBox="1"/>
          <p:nvPr/>
        </p:nvSpPr>
        <p:spPr>
          <a:xfrm rot="5400000">
            <a:off x="6117850" y="1951225"/>
            <a:ext cx="5015100" cy="12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500">
                <a:solidFill>
                  <a:srgbClr val="F1C232"/>
                </a:solidFill>
              </a:rPr>
              <a:t>The Peace Day Challenge exists to raise the profile of the International Day of Peace and to affirm peace as a real alternative to the violence we see every day in the world. Please add #PEACEDAYCHALLENGE to your posts</a:t>
            </a:r>
            <a:endParaRPr b="1" sz="1500">
              <a:solidFill>
                <a:srgbClr val="F1C232"/>
              </a:solidFill>
            </a:endParaRPr>
          </a:p>
        </p:txBody>
      </p:sp>
      <p:sp>
        <p:nvSpPr>
          <p:cNvPr id="57" name="Google Shape;57;p13"/>
          <p:cNvSpPr txBox="1"/>
          <p:nvPr/>
        </p:nvSpPr>
        <p:spPr>
          <a:xfrm rot="-5400000">
            <a:off x="-1449825" y="1732675"/>
            <a:ext cx="4194900" cy="86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F1C232"/>
                </a:solidFill>
              </a:rPr>
              <a:t>#PEACEDAYCHALLENGE</a:t>
            </a:r>
            <a:r>
              <a:rPr b="1" lang="en" sz="1500">
                <a:solidFill>
                  <a:srgbClr val="F1C232"/>
                </a:solidFill>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