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Raleway" charset="0"/>
      <p:regular r:id="rId23"/>
      <p:bold r:id="rId24"/>
      <p:italic r:id="rId25"/>
      <p:boldItalic r:id="rId26"/>
    </p:embeddedFont>
    <p:embeddedFont>
      <p:font typeface="Source Sans Pro" charset="0"/>
      <p:regular r:id="rId27"/>
      <p:bold r:id="rId28"/>
      <p:italic r:id="rId29"/>
      <p:boldItalic r:id="rId30"/>
    </p:embeddedFont>
    <p:embeddedFont>
      <p:font typeface="Happy Monkey"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7" d="100"/>
          <a:sy n="77" d="100"/>
        </p:scale>
        <p:origin x="-499" y="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436629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b="1">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b="1">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2400">
              <a:solidFill>
                <a:srgbClr val="FF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2"/>
              </a:buClr>
              <a:buSzPct val="1000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2"/>
              </a:buClr>
              <a:buSzPct val="1000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b="1">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b="1">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2400" b="1">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80700" y="2651100"/>
            <a:ext cx="8982599"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485875" y="264475"/>
            <a:ext cx="8183700" cy="1473600"/>
          </a:xfrm>
          <a:prstGeom prst="rect">
            <a:avLst/>
          </a:prstGeom>
        </p:spPr>
        <p:txBody>
          <a:bodyPr lIns="91425" tIns="91425" rIns="91425" bIns="91425" anchor="b"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2" name="Shape 12"/>
          <p:cNvSpPr txBox="1">
            <a:spLocks noGrp="1"/>
          </p:cNvSpPr>
          <p:nvPr>
            <p:ph type="subTitle" idx="1"/>
          </p:nvPr>
        </p:nvSpPr>
        <p:spPr>
          <a:xfrm>
            <a:off x="485875" y="1738075"/>
            <a:ext cx="8183700" cy="861000"/>
          </a:xfrm>
          <a:prstGeom prst="rect">
            <a:avLst/>
          </a:prstGeom>
        </p:spPr>
        <p:txBody>
          <a:bodyPr lIns="91425" tIns="91425" rIns="91425" bIns="91425" anchor="t" anchorCtr="0"/>
          <a:lstStyle>
            <a:lvl1pPr lvl="0">
              <a:lnSpc>
                <a:spcPct val="100000"/>
              </a:lnSpc>
              <a:spcBef>
                <a:spcPts val="0"/>
              </a:spcBef>
              <a:spcAft>
                <a:spcPts val="0"/>
              </a:spcAft>
              <a:buSzPct val="100000"/>
              <a:buNone/>
              <a:defRPr sz="2400"/>
            </a:lvl1pPr>
            <a:lvl2pPr lvl="1">
              <a:lnSpc>
                <a:spcPct val="100000"/>
              </a:lnSpc>
              <a:spcBef>
                <a:spcPts val="0"/>
              </a:spcBef>
              <a:spcAft>
                <a:spcPts val="0"/>
              </a:spcAft>
              <a:buSzPct val="100000"/>
              <a:buNone/>
              <a:defRPr sz="2400"/>
            </a:lvl2pPr>
            <a:lvl3pPr lvl="2">
              <a:lnSpc>
                <a:spcPct val="100000"/>
              </a:lnSpc>
              <a:spcBef>
                <a:spcPts val="0"/>
              </a:spcBef>
              <a:spcAft>
                <a:spcPts val="0"/>
              </a:spcAft>
              <a:buSzPct val="100000"/>
              <a:buNone/>
              <a:defRPr sz="2400"/>
            </a:lvl3pPr>
            <a:lvl4pPr lvl="3">
              <a:lnSpc>
                <a:spcPct val="100000"/>
              </a:lnSpc>
              <a:spcBef>
                <a:spcPts val="0"/>
              </a:spcBef>
              <a:spcAft>
                <a:spcPts val="0"/>
              </a:spcAft>
              <a:buSzPct val="100000"/>
              <a:buNone/>
              <a:defRPr sz="2400"/>
            </a:lvl4pPr>
            <a:lvl5pPr lvl="4">
              <a:lnSpc>
                <a:spcPct val="100000"/>
              </a:lnSpc>
              <a:spcBef>
                <a:spcPts val="0"/>
              </a:spcBef>
              <a:spcAft>
                <a:spcPts val="0"/>
              </a:spcAft>
              <a:buSzPct val="100000"/>
              <a:buNone/>
              <a:defRPr sz="2400"/>
            </a:lvl5pPr>
            <a:lvl6pPr lvl="5">
              <a:lnSpc>
                <a:spcPct val="100000"/>
              </a:lnSpc>
              <a:spcBef>
                <a:spcPts val="0"/>
              </a:spcBef>
              <a:spcAft>
                <a:spcPts val="0"/>
              </a:spcAft>
              <a:buSzPct val="100000"/>
              <a:buNone/>
              <a:defRPr sz="2400"/>
            </a:lvl6pPr>
            <a:lvl7pPr lvl="6">
              <a:lnSpc>
                <a:spcPct val="100000"/>
              </a:lnSpc>
              <a:spcBef>
                <a:spcPts val="0"/>
              </a:spcBef>
              <a:spcAft>
                <a:spcPts val="0"/>
              </a:spcAft>
              <a:buSzPct val="100000"/>
              <a:buNone/>
              <a:defRPr sz="2400"/>
            </a:lvl7pPr>
            <a:lvl8pPr lvl="7">
              <a:lnSpc>
                <a:spcPct val="100000"/>
              </a:lnSpc>
              <a:spcBef>
                <a:spcPts val="0"/>
              </a:spcBef>
              <a:spcAft>
                <a:spcPts val="0"/>
              </a:spcAft>
              <a:buSzPct val="100000"/>
              <a:buNone/>
              <a:defRPr sz="2400"/>
            </a:lvl8pPr>
            <a:lvl9pPr lvl="8">
              <a:lnSpc>
                <a:spcPct val="100000"/>
              </a:lnSpc>
              <a:spcBef>
                <a:spcPts val="0"/>
              </a:spcBef>
              <a:spcAft>
                <a:spcPts val="0"/>
              </a:spcAft>
              <a:buSzPct val="100000"/>
              <a:buNone/>
              <a:defRPr sz="2400"/>
            </a:lvl9pPr>
          </a:lstStyle>
          <a:p>
            <a:endParaRPr/>
          </a:p>
        </p:txBody>
      </p:sp>
      <p:sp>
        <p:nvSpPr>
          <p:cNvPr id="13" name="Shape 13"/>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7"/>
        <p:cNvGrpSpPr/>
        <p:nvPr/>
      </p:nvGrpSpPr>
      <p:grpSpPr>
        <a:xfrm>
          <a:off x="0" y="0"/>
          <a:ext cx="0" cy="0"/>
          <a:chOff x="0" y="0"/>
          <a:chExt cx="0" cy="0"/>
        </a:xfrm>
      </p:grpSpPr>
      <p:sp>
        <p:nvSpPr>
          <p:cNvPr id="48" name="Shape 48"/>
          <p:cNvSpPr/>
          <p:nvPr/>
        </p:nvSpPr>
        <p:spPr>
          <a:xfrm>
            <a:off x="80700" y="2651100"/>
            <a:ext cx="8982599"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311700" y="743000"/>
            <a:ext cx="8520599" cy="2006399"/>
          </a:xfrm>
          <a:prstGeom prst="rect">
            <a:avLst/>
          </a:prstGeom>
        </p:spPr>
        <p:txBody>
          <a:bodyPr lIns="91425" tIns="91425" rIns="91425" bIns="91425" anchor="b" anchorCtr="0"/>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0" name="Shape 50"/>
          <p:cNvSpPr txBox="1">
            <a:spLocks noGrp="1"/>
          </p:cNvSpPr>
          <p:nvPr>
            <p:ph type="body" idx="1"/>
          </p:nvPr>
        </p:nvSpPr>
        <p:spPr>
          <a:xfrm>
            <a:off x="311700" y="2845181"/>
            <a:ext cx="8520599" cy="13008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
        <p:cNvGrpSpPr/>
        <p:nvPr/>
      </p:nvGrpSpPr>
      <p:grpSpPr>
        <a:xfrm>
          <a:off x="0" y="0"/>
          <a:ext cx="0" cy="0"/>
          <a:chOff x="0" y="0"/>
          <a:chExt cx="0" cy="0"/>
        </a:xfrm>
      </p:grpSpPr>
      <p:sp>
        <p:nvSpPr>
          <p:cNvPr id="15" name="Shape 15"/>
          <p:cNvSpPr/>
          <p:nvPr/>
        </p:nvSpPr>
        <p:spPr>
          <a:xfrm>
            <a:off x="80700" y="2651100"/>
            <a:ext cx="8982599"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title"/>
          </p:nvPr>
        </p:nvSpPr>
        <p:spPr>
          <a:xfrm>
            <a:off x="485875" y="1714500"/>
            <a:ext cx="8183700" cy="785700"/>
          </a:xfrm>
          <a:prstGeom prst="rect">
            <a:avLst/>
          </a:prstGeom>
        </p:spPr>
        <p:txBody>
          <a:bodyPr lIns="91425" tIns="91425" rIns="91425" bIns="91425" anchor="b" anchorCtr="0"/>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endParaRPr/>
          </a:p>
        </p:txBody>
      </p:sp>
      <p:sp>
        <p:nvSpPr>
          <p:cNvPr id="17" name="Shape 1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599"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599"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599"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2" name="Shape 32"/>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2"/>
        </a:soli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6" name="Shape 36"/>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636800" y="80700"/>
            <a:ext cx="4426499" cy="49820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cxnSp>
        <p:nvCxnSpPr>
          <p:cNvPr id="39" name="Shape 39"/>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0" name="Shape 40"/>
          <p:cNvSpPr txBox="1">
            <a:spLocks noGrp="1"/>
          </p:cNvSpPr>
          <p:nvPr>
            <p:ph type="title"/>
          </p:nvPr>
        </p:nvSpPr>
        <p:spPr>
          <a:xfrm>
            <a:off x="265500" y="1181700"/>
            <a:ext cx="4045199" cy="15336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1" name="Shape 41"/>
          <p:cNvSpPr txBox="1">
            <a:spLocks noGrp="1"/>
          </p:cNvSpPr>
          <p:nvPr>
            <p:ph type="subTitle" idx="1"/>
          </p:nvPr>
        </p:nvSpPr>
        <p:spPr>
          <a:xfrm>
            <a:off x="265500" y="2769000"/>
            <a:ext cx="4045199"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2" name="Shape 42"/>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3" name="Shape 43"/>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SzPct val="100000"/>
              <a:buNone/>
              <a:defRPr sz="2100"/>
            </a:lvl1pPr>
          </a:lstStyle>
          <a:p>
            <a:endParaRPr/>
          </a:p>
        </p:txBody>
      </p:sp>
      <p:sp>
        <p:nvSpPr>
          <p:cNvPr id="46" name="Shape 46"/>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623400"/>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8497999" y="4688758"/>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Source Sans Pro"/>
                <a:ea typeface="Source Sans Pro"/>
                <a:cs typeface="Source Sans Pro"/>
                <a:sym typeface="Source Sans Pro"/>
              </a:rPr>
              <a:t>‹#›</a:t>
            </a:fld>
            <a:endParaRPr lang="en" sz="1000">
              <a:solidFill>
                <a:schemeClr val="lt2"/>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hyperlink" Target="http://www.jackson.stark.k12.oh.us/webpages/trichardson/" TargetMode="Externa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jackson.stark.k12.oh.us/classroompages.cfm?master=314147&amp;cfm=end&amp;school=150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www.myschoolpages.com/schools/jacksonls/lunch_menu.cfm?master=314121&amp;cfm=end"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jackson.stark.k12.oh.us/libraries.cfm?subpage=193827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485875" y="264475"/>
            <a:ext cx="8183700" cy="1975799"/>
          </a:xfrm>
          <a:prstGeom prst="rect">
            <a:avLst/>
          </a:prstGeom>
        </p:spPr>
        <p:txBody>
          <a:bodyPr lIns="91425" tIns="91425" rIns="91425" bIns="91425" anchor="b" anchorCtr="0">
            <a:noAutofit/>
          </a:bodyPr>
          <a:lstStyle/>
          <a:p>
            <a:pPr lvl="0" algn="ctr" rtl="0">
              <a:spcBef>
                <a:spcPts val="0"/>
              </a:spcBef>
              <a:buNone/>
            </a:pPr>
            <a:r>
              <a:rPr lang="en">
                <a:latin typeface="Happy Monkey"/>
                <a:ea typeface="Happy Monkey"/>
                <a:cs typeface="Happy Monkey"/>
                <a:sym typeface="Happy Monkey"/>
              </a:rPr>
              <a:t>Welcome to Strausser</a:t>
            </a:r>
          </a:p>
          <a:p>
            <a:pPr lvl="0" algn="ctr">
              <a:spcBef>
                <a:spcPts val="0"/>
              </a:spcBef>
              <a:buNone/>
            </a:pPr>
            <a:r>
              <a:rPr lang="en">
                <a:latin typeface="Happy Monkey"/>
                <a:ea typeface="Happy Monkey"/>
                <a:cs typeface="Happy Monkey"/>
                <a:sym typeface="Happy Monkey"/>
              </a:rPr>
              <a:t>Elementary School</a:t>
            </a:r>
          </a:p>
        </p:txBody>
      </p:sp>
      <p:pic>
        <p:nvPicPr>
          <p:cNvPr id="59" name="Shape 59"/>
          <p:cNvPicPr preferRelativeResize="0"/>
          <p:nvPr/>
        </p:nvPicPr>
        <p:blipFill>
          <a:blip r:embed="rId3">
            <a:alphaModFix/>
          </a:blip>
          <a:stretch>
            <a:fillRect/>
          </a:stretch>
        </p:blipFill>
        <p:spPr>
          <a:xfrm>
            <a:off x="3340099" y="2240274"/>
            <a:ext cx="2475242" cy="25311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3399224" y="2499430"/>
            <a:ext cx="1854102" cy="2472120"/>
          </a:xfrm>
          <a:prstGeom prst="rect">
            <a:avLst/>
          </a:prstGeom>
          <a:noFill/>
          <a:ln>
            <a:noFill/>
          </a:ln>
        </p:spPr>
      </p:pic>
      <p:sp>
        <p:nvSpPr>
          <p:cNvPr id="145" name="Shape 145"/>
          <p:cNvSpPr txBox="1">
            <a:spLocks noGrp="1"/>
          </p:cNvSpPr>
          <p:nvPr>
            <p:ph type="title"/>
          </p:nvPr>
        </p:nvSpPr>
        <p:spPr>
          <a:xfrm>
            <a:off x="480150" y="303450"/>
            <a:ext cx="8183700" cy="785700"/>
          </a:xfrm>
          <a:prstGeom prst="rect">
            <a:avLst/>
          </a:prstGeom>
          <a:solidFill>
            <a:srgbClr val="F1C232"/>
          </a:solidFill>
        </p:spPr>
        <p:txBody>
          <a:bodyPr lIns="91425" tIns="91425" rIns="91425" bIns="91425" anchor="b" anchorCtr="0">
            <a:noAutofit/>
          </a:bodyPr>
          <a:lstStyle/>
          <a:p>
            <a:pPr lvl="0" algn="ctr" rtl="0">
              <a:spcBef>
                <a:spcPts val="0"/>
              </a:spcBef>
              <a:buNone/>
            </a:pPr>
            <a:r>
              <a:rPr lang="en">
                <a:latin typeface="Happy Monkey"/>
                <a:ea typeface="Happy Monkey"/>
                <a:cs typeface="Happy Monkey"/>
                <a:sym typeface="Happy Monkey"/>
              </a:rPr>
              <a:t>Music</a:t>
            </a:r>
          </a:p>
        </p:txBody>
      </p:sp>
      <p:pic>
        <p:nvPicPr>
          <p:cNvPr id="146" name="Shape 146"/>
          <p:cNvPicPr preferRelativeResize="0"/>
          <p:nvPr/>
        </p:nvPicPr>
        <p:blipFill>
          <a:blip r:embed="rId4">
            <a:alphaModFix/>
          </a:blip>
          <a:stretch>
            <a:fillRect/>
          </a:stretch>
        </p:blipFill>
        <p:spPr>
          <a:xfrm>
            <a:off x="212537" y="976162"/>
            <a:ext cx="2943225" cy="1552575"/>
          </a:xfrm>
          <a:prstGeom prst="rect">
            <a:avLst/>
          </a:prstGeom>
          <a:noFill/>
          <a:ln>
            <a:noFill/>
          </a:ln>
        </p:spPr>
      </p:pic>
      <p:sp>
        <p:nvSpPr>
          <p:cNvPr id="147" name="Shape 147"/>
          <p:cNvSpPr txBox="1"/>
          <p:nvPr/>
        </p:nvSpPr>
        <p:spPr>
          <a:xfrm rot="793455">
            <a:off x="5116445" y="1215776"/>
            <a:ext cx="3629958" cy="1958698"/>
          </a:xfrm>
          <a:prstGeom prst="rect">
            <a:avLst/>
          </a:prstGeom>
          <a:solidFill>
            <a:srgbClr val="D9D2E9"/>
          </a:solidFill>
          <a:ln>
            <a:noFill/>
          </a:ln>
        </p:spPr>
        <p:txBody>
          <a:bodyPr lIns="91425" tIns="91425" rIns="91425" bIns="91425" anchor="t" anchorCtr="0">
            <a:noAutofit/>
          </a:bodyPr>
          <a:lstStyle/>
          <a:p>
            <a:pPr lvl="0" algn="ctr">
              <a:spcBef>
                <a:spcPts val="0"/>
              </a:spcBef>
              <a:buNone/>
            </a:pPr>
            <a:r>
              <a:rPr lang="en" sz="2400">
                <a:latin typeface="Happy Monkey"/>
                <a:ea typeface="Happy Monkey"/>
                <a:cs typeface="Happy Monkey"/>
                <a:sym typeface="Happy Monkey"/>
              </a:rPr>
              <a:t>You can enjoy 70 minutes per week with Mrs. Walters or Miss Bullach.  Singing is so much fun!</a:t>
            </a:r>
          </a:p>
        </p:txBody>
      </p:sp>
      <p:pic>
        <p:nvPicPr>
          <p:cNvPr id="148" name="Shape 148"/>
          <p:cNvPicPr preferRelativeResize="0"/>
          <p:nvPr/>
        </p:nvPicPr>
        <p:blipFill>
          <a:blip r:embed="rId5">
            <a:alphaModFix/>
          </a:blip>
          <a:stretch>
            <a:fillRect/>
          </a:stretch>
        </p:blipFill>
        <p:spPr>
          <a:xfrm>
            <a:off x="813125" y="2499425"/>
            <a:ext cx="1854102" cy="2472120"/>
          </a:xfrm>
          <a:prstGeom prst="rect">
            <a:avLst/>
          </a:prstGeom>
          <a:noFill/>
          <a:ln>
            <a:noFill/>
          </a:ln>
        </p:spPr>
      </p:pic>
      <p:sp>
        <p:nvSpPr>
          <p:cNvPr id="149" name="Shape 149"/>
          <p:cNvSpPr txBox="1"/>
          <p:nvPr/>
        </p:nvSpPr>
        <p:spPr>
          <a:xfrm>
            <a:off x="324875" y="4313525"/>
            <a:ext cx="1728600" cy="519300"/>
          </a:xfrm>
          <a:prstGeom prst="rect">
            <a:avLst/>
          </a:prstGeom>
          <a:solidFill>
            <a:srgbClr val="CC0000"/>
          </a:solidFill>
          <a:ln>
            <a:noFill/>
          </a:ln>
        </p:spPr>
        <p:txBody>
          <a:bodyPr lIns="91425" tIns="91425" rIns="91425" bIns="91425" anchor="t" anchorCtr="0">
            <a:noAutofit/>
          </a:bodyPr>
          <a:lstStyle/>
          <a:p>
            <a:pPr lvl="0">
              <a:spcBef>
                <a:spcPts val="0"/>
              </a:spcBef>
              <a:buNone/>
            </a:pPr>
            <a:r>
              <a:rPr lang="en" sz="1800" b="1">
                <a:latin typeface="Happy Monkey"/>
                <a:ea typeface="Happy Monkey"/>
                <a:cs typeface="Happy Monkey"/>
                <a:sym typeface="Happy Monkey"/>
              </a:rPr>
              <a:t>Mrs. Walters</a:t>
            </a:r>
          </a:p>
        </p:txBody>
      </p:sp>
      <p:sp>
        <p:nvSpPr>
          <p:cNvPr id="150" name="Shape 150"/>
          <p:cNvSpPr txBox="1"/>
          <p:nvPr/>
        </p:nvSpPr>
        <p:spPr>
          <a:xfrm>
            <a:off x="3469325" y="4237950"/>
            <a:ext cx="1664700" cy="519300"/>
          </a:xfrm>
          <a:prstGeom prst="rect">
            <a:avLst/>
          </a:prstGeom>
          <a:solidFill>
            <a:srgbClr val="CC0000"/>
          </a:solidFill>
          <a:ln>
            <a:noFill/>
          </a:ln>
        </p:spPr>
        <p:txBody>
          <a:bodyPr lIns="91425" tIns="91425" rIns="91425" bIns="91425" anchor="t" anchorCtr="0">
            <a:noAutofit/>
          </a:bodyPr>
          <a:lstStyle/>
          <a:p>
            <a:pPr lvl="0" rtl="0">
              <a:spcBef>
                <a:spcPts val="0"/>
              </a:spcBef>
              <a:buNone/>
            </a:pPr>
            <a:r>
              <a:rPr lang="en" sz="1800" b="1">
                <a:latin typeface="Happy Monkey"/>
                <a:ea typeface="Happy Monkey"/>
                <a:cs typeface="Happy Monkey"/>
                <a:sym typeface="Happy Monkey"/>
              </a:rPr>
              <a:t>Miss Bullach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80150" y="303450"/>
            <a:ext cx="8183700" cy="785700"/>
          </a:xfrm>
          <a:prstGeom prst="rect">
            <a:avLst/>
          </a:prstGeom>
          <a:solidFill>
            <a:srgbClr val="F1C232"/>
          </a:solidFill>
        </p:spPr>
        <p:txBody>
          <a:bodyPr lIns="91425" tIns="91425" rIns="91425" bIns="91425" anchor="b" anchorCtr="0">
            <a:noAutofit/>
          </a:bodyPr>
          <a:lstStyle/>
          <a:p>
            <a:pPr lvl="0" algn="ctr" rtl="0">
              <a:spcBef>
                <a:spcPts val="0"/>
              </a:spcBef>
              <a:buNone/>
            </a:pPr>
            <a:r>
              <a:rPr lang="en">
                <a:latin typeface="Happy Monkey"/>
                <a:ea typeface="Happy Monkey"/>
                <a:cs typeface="Happy Monkey"/>
                <a:sym typeface="Happy Monkey"/>
              </a:rPr>
              <a:t>Physical Education</a:t>
            </a:r>
          </a:p>
        </p:txBody>
      </p:sp>
      <p:pic>
        <p:nvPicPr>
          <p:cNvPr id="156" name="Shape 156"/>
          <p:cNvPicPr preferRelativeResize="0"/>
          <p:nvPr/>
        </p:nvPicPr>
        <p:blipFill>
          <a:blip r:embed="rId3">
            <a:alphaModFix/>
          </a:blip>
          <a:stretch>
            <a:fillRect/>
          </a:stretch>
        </p:blipFill>
        <p:spPr>
          <a:xfrm>
            <a:off x="241777" y="1272852"/>
            <a:ext cx="2473949" cy="1750974"/>
          </a:xfrm>
          <a:prstGeom prst="rect">
            <a:avLst/>
          </a:prstGeom>
          <a:noFill/>
          <a:ln>
            <a:noFill/>
          </a:ln>
        </p:spPr>
      </p:pic>
      <p:sp>
        <p:nvSpPr>
          <p:cNvPr id="157" name="Shape 157"/>
          <p:cNvSpPr txBox="1"/>
          <p:nvPr/>
        </p:nvSpPr>
        <p:spPr>
          <a:xfrm rot="513924">
            <a:off x="4883390" y="1411874"/>
            <a:ext cx="4099018" cy="1975301"/>
          </a:xfrm>
          <a:prstGeom prst="rect">
            <a:avLst/>
          </a:prstGeom>
          <a:solidFill>
            <a:srgbClr val="D9D2E9"/>
          </a:solidFill>
          <a:ln>
            <a:noFill/>
          </a:ln>
        </p:spPr>
        <p:txBody>
          <a:bodyPr lIns="91425" tIns="91425" rIns="91425" bIns="91425" anchor="t" anchorCtr="0">
            <a:noAutofit/>
          </a:bodyPr>
          <a:lstStyle/>
          <a:p>
            <a:pPr lvl="0" algn="ctr" rtl="0">
              <a:spcBef>
                <a:spcPts val="0"/>
              </a:spcBef>
              <a:buNone/>
            </a:pPr>
            <a:r>
              <a:rPr lang="en" sz="2400">
                <a:latin typeface="Happy Monkey"/>
                <a:ea typeface="Happy Monkey"/>
                <a:cs typeface="Happy Monkey"/>
                <a:sym typeface="Happy Monkey"/>
              </a:rPr>
              <a:t>Spend 70 minutes per week with Mr. Coon or Mrs. Arnold.  They will keep you in tip-top shape! </a:t>
            </a:r>
          </a:p>
        </p:txBody>
      </p:sp>
      <p:pic>
        <p:nvPicPr>
          <p:cNvPr id="158" name="Shape 158"/>
          <p:cNvPicPr preferRelativeResize="0"/>
          <p:nvPr/>
        </p:nvPicPr>
        <p:blipFill>
          <a:blip r:embed="rId4">
            <a:alphaModFix/>
          </a:blip>
          <a:stretch>
            <a:fillRect/>
          </a:stretch>
        </p:blipFill>
        <p:spPr>
          <a:xfrm>
            <a:off x="889425" y="2859075"/>
            <a:ext cx="1622497" cy="2163322"/>
          </a:xfrm>
          <a:prstGeom prst="rect">
            <a:avLst/>
          </a:prstGeom>
          <a:noFill/>
          <a:ln>
            <a:noFill/>
          </a:ln>
        </p:spPr>
      </p:pic>
      <p:sp>
        <p:nvSpPr>
          <p:cNvPr id="159" name="Shape 159"/>
          <p:cNvSpPr txBox="1"/>
          <p:nvPr/>
        </p:nvSpPr>
        <p:spPr>
          <a:xfrm>
            <a:off x="1397100" y="4468450"/>
            <a:ext cx="1773900" cy="498600"/>
          </a:xfrm>
          <a:prstGeom prst="rect">
            <a:avLst/>
          </a:prstGeom>
          <a:solidFill>
            <a:srgbClr val="F1C232"/>
          </a:solidFill>
          <a:ln>
            <a:noFill/>
          </a:ln>
        </p:spPr>
        <p:txBody>
          <a:bodyPr lIns="91425" tIns="91425" rIns="91425" bIns="91425" anchor="t" anchorCtr="0">
            <a:noAutofit/>
          </a:bodyPr>
          <a:lstStyle/>
          <a:p>
            <a:pPr lvl="0" algn="ctr">
              <a:spcBef>
                <a:spcPts val="0"/>
              </a:spcBef>
              <a:buNone/>
            </a:pPr>
            <a:r>
              <a:rPr lang="en" sz="1800" b="1">
                <a:latin typeface="Happy Monkey"/>
                <a:ea typeface="Happy Monkey"/>
                <a:cs typeface="Happy Monkey"/>
                <a:sym typeface="Happy Monkey"/>
              </a:rPr>
              <a:t>Mr. Coon</a:t>
            </a:r>
          </a:p>
        </p:txBody>
      </p:sp>
      <p:pic>
        <p:nvPicPr>
          <p:cNvPr id="160" name="Shape 160"/>
          <p:cNvPicPr preferRelativeResize="0"/>
          <p:nvPr/>
        </p:nvPicPr>
        <p:blipFill>
          <a:blip r:embed="rId5">
            <a:alphaModFix/>
          </a:blip>
          <a:stretch>
            <a:fillRect/>
          </a:stretch>
        </p:blipFill>
        <p:spPr>
          <a:xfrm>
            <a:off x="3636475" y="2698625"/>
            <a:ext cx="1512649" cy="2016850"/>
          </a:xfrm>
          <a:prstGeom prst="rect">
            <a:avLst/>
          </a:prstGeom>
          <a:noFill/>
          <a:ln>
            <a:noFill/>
          </a:ln>
        </p:spPr>
      </p:pic>
      <p:sp>
        <p:nvSpPr>
          <p:cNvPr id="161" name="Shape 161"/>
          <p:cNvSpPr txBox="1"/>
          <p:nvPr/>
        </p:nvSpPr>
        <p:spPr>
          <a:xfrm>
            <a:off x="4183050" y="4124400"/>
            <a:ext cx="1773900" cy="498600"/>
          </a:xfrm>
          <a:prstGeom prst="rect">
            <a:avLst/>
          </a:prstGeom>
          <a:solidFill>
            <a:srgbClr val="F1C232"/>
          </a:solidFill>
          <a:ln>
            <a:noFill/>
          </a:ln>
        </p:spPr>
        <p:txBody>
          <a:bodyPr lIns="91425" tIns="91425" rIns="91425" bIns="91425" anchor="t" anchorCtr="0">
            <a:noAutofit/>
          </a:bodyPr>
          <a:lstStyle/>
          <a:p>
            <a:pPr lvl="0" algn="ctr" rtl="0">
              <a:spcBef>
                <a:spcPts val="0"/>
              </a:spcBef>
              <a:buNone/>
            </a:pPr>
            <a:r>
              <a:rPr lang="en" sz="1800" b="1">
                <a:latin typeface="Happy Monkey"/>
                <a:ea typeface="Happy Monkey"/>
                <a:cs typeface="Happy Monkey"/>
                <a:sym typeface="Happy Monkey"/>
              </a:rPr>
              <a:t>Mrs. Arnold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a:blip r:embed="rId3">
            <a:alphaModFix/>
          </a:blip>
          <a:stretch>
            <a:fillRect/>
          </a:stretch>
        </p:blipFill>
        <p:spPr>
          <a:xfrm>
            <a:off x="92150" y="955871"/>
            <a:ext cx="2154925" cy="1140449"/>
          </a:xfrm>
          <a:prstGeom prst="rect">
            <a:avLst/>
          </a:prstGeom>
          <a:noFill/>
          <a:ln>
            <a:noFill/>
          </a:ln>
        </p:spPr>
      </p:pic>
      <p:sp>
        <p:nvSpPr>
          <p:cNvPr id="167" name="Shape 167"/>
          <p:cNvSpPr txBox="1">
            <a:spLocks noGrp="1"/>
          </p:cNvSpPr>
          <p:nvPr>
            <p:ph type="title"/>
          </p:nvPr>
        </p:nvSpPr>
        <p:spPr>
          <a:xfrm>
            <a:off x="480150" y="303450"/>
            <a:ext cx="8183700" cy="785700"/>
          </a:xfrm>
          <a:prstGeom prst="rect">
            <a:avLst/>
          </a:prstGeom>
          <a:solidFill>
            <a:srgbClr val="F1C232"/>
          </a:solidFill>
        </p:spPr>
        <p:txBody>
          <a:bodyPr lIns="91425" tIns="91425" rIns="91425" bIns="91425" anchor="b" anchorCtr="0">
            <a:noAutofit/>
          </a:bodyPr>
          <a:lstStyle/>
          <a:p>
            <a:pPr lvl="0" algn="ctr" rtl="0">
              <a:spcBef>
                <a:spcPts val="0"/>
              </a:spcBef>
              <a:buNone/>
            </a:pPr>
            <a:r>
              <a:rPr lang="en">
                <a:latin typeface="Happy Monkey"/>
                <a:ea typeface="Happy Monkey"/>
                <a:cs typeface="Happy Monkey"/>
                <a:sym typeface="Happy Monkey"/>
              </a:rPr>
              <a:t>School Counselor</a:t>
            </a:r>
          </a:p>
        </p:txBody>
      </p:sp>
      <p:sp>
        <p:nvSpPr>
          <p:cNvPr id="168" name="Shape 168"/>
          <p:cNvSpPr txBox="1"/>
          <p:nvPr/>
        </p:nvSpPr>
        <p:spPr>
          <a:xfrm rot="997938">
            <a:off x="5042588" y="1529187"/>
            <a:ext cx="3516422" cy="3021723"/>
          </a:xfrm>
          <a:prstGeom prst="rect">
            <a:avLst/>
          </a:prstGeom>
          <a:solidFill>
            <a:srgbClr val="D9D2E9"/>
          </a:solidFill>
          <a:ln>
            <a:noFill/>
          </a:ln>
        </p:spPr>
        <p:txBody>
          <a:bodyPr lIns="91425" tIns="91425" rIns="91425" bIns="91425" anchor="t" anchorCtr="0">
            <a:noAutofit/>
          </a:bodyPr>
          <a:lstStyle/>
          <a:p>
            <a:pPr lvl="0" algn="ctr" rtl="0">
              <a:spcBef>
                <a:spcPts val="0"/>
              </a:spcBef>
              <a:buNone/>
            </a:pPr>
            <a:r>
              <a:rPr lang="en" sz="2400">
                <a:latin typeface="Happy Monkey"/>
                <a:ea typeface="Happy Monkey"/>
                <a:cs typeface="Happy Monkey"/>
                <a:sym typeface="Happy Monkey"/>
              </a:rPr>
              <a:t>Mrs. Neff is your building school counselor.  She is here to listen and support students.  Ask her what it means to be a “Bucket Filler”!</a:t>
            </a:r>
          </a:p>
        </p:txBody>
      </p:sp>
      <p:pic>
        <p:nvPicPr>
          <p:cNvPr id="169" name="Shape 169"/>
          <p:cNvPicPr preferRelativeResize="0"/>
          <p:nvPr/>
        </p:nvPicPr>
        <p:blipFill>
          <a:blip r:embed="rId4">
            <a:alphaModFix/>
          </a:blip>
          <a:stretch>
            <a:fillRect/>
          </a:stretch>
        </p:blipFill>
        <p:spPr>
          <a:xfrm>
            <a:off x="7698483" y="656475"/>
            <a:ext cx="1166135" cy="1140450"/>
          </a:xfrm>
          <a:prstGeom prst="rect">
            <a:avLst/>
          </a:prstGeom>
          <a:noFill/>
          <a:ln>
            <a:noFill/>
          </a:ln>
        </p:spPr>
      </p:pic>
      <p:sp>
        <p:nvSpPr>
          <p:cNvPr id="170" name="Shape 170"/>
          <p:cNvSpPr txBox="1"/>
          <p:nvPr/>
        </p:nvSpPr>
        <p:spPr>
          <a:xfrm>
            <a:off x="2602325" y="1467075"/>
            <a:ext cx="2401499" cy="663600"/>
          </a:xfrm>
          <a:prstGeom prst="rect">
            <a:avLst/>
          </a:prstGeom>
          <a:solidFill>
            <a:srgbClr val="E06666"/>
          </a:solidFill>
          <a:ln>
            <a:noFill/>
          </a:ln>
        </p:spPr>
        <p:txBody>
          <a:bodyPr lIns="91425" tIns="91425" rIns="91425" bIns="91425" anchor="t" anchorCtr="0">
            <a:noAutofit/>
          </a:bodyPr>
          <a:lstStyle/>
          <a:p>
            <a:pPr lvl="0" algn="ctr">
              <a:spcBef>
                <a:spcPts val="0"/>
              </a:spcBef>
              <a:buNone/>
            </a:pPr>
            <a:r>
              <a:rPr lang="en" b="1">
                <a:latin typeface="Happy Monkey"/>
                <a:ea typeface="Happy Monkey"/>
                <a:cs typeface="Happy Monkey"/>
                <a:sym typeface="Happy Monkey"/>
              </a:rPr>
              <a:t>Click </a:t>
            </a:r>
            <a:r>
              <a:rPr lang="en" b="1" u="sng">
                <a:latin typeface="Happy Monkey"/>
                <a:ea typeface="Happy Monkey"/>
                <a:cs typeface="Happy Monkey"/>
                <a:sym typeface="Happy Monkey"/>
                <a:hlinkClick r:id="rId5"/>
              </a:rPr>
              <a:t>here</a:t>
            </a:r>
            <a:r>
              <a:rPr lang="en" b="1">
                <a:latin typeface="Happy Monkey"/>
                <a:ea typeface="Happy Monkey"/>
                <a:cs typeface="Happy Monkey"/>
                <a:sym typeface="Happy Monkey"/>
              </a:rPr>
              <a:t> for Mrs. Neff’s site.</a:t>
            </a:r>
          </a:p>
        </p:txBody>
      </p:sp>
      <p:pic>
        <p:nvPicPr>
          <p:cNvPr id="171" name="Shape 171"/>
          <p:cNvPicPr preferRelativeResize="0"/>
          <p:nvPr/>
        </p:nvPicPr>
        <p:blipFill>
          <a:blip r:embed="rId6">
            <a:alphaModFix/>
          </a:blip>
          <a:stretch>
            <a:fillRect/>
          </a:stretch>
        </p:blipFill>
        <p:spPr>
          <a:xfrm>
            <a:off x="1529999" y="2453025"/>
            <a:ext cx="1960872" cy="26144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438025"/>
            <a:ext cx="8520599" cy="870599"/>
          </a:xfrm>
          <a:prstGeom prst="rect">
            <a:avLst/>
          </a:prstGeom>
          <a:solidFill>
            <a:srgbClr val="674EA7"/>
          </a:solidFill>
        </p:spPr>
        <p:txBody>
          <a:bodyPr lIns="91425" tIns="91425" rIns="91425" bIns="91425" anchor="t" anchorCtr="0">
            <a:noAutofit/>
          </a:bodyPr>
          <a:lstStyle/>
          <a:p>
            <a:pPr lvl="0" algn="ctr">
              <a:spcBef>
                <a:spcPts val="0"/>
              </a:spcBef>
              <a:buNone/>
            </a:pPr>
            <a:r>
              <a:rPr lang="en" sz="4800">
                <a:solidFill>
                  <a:srgbClr val="FFFFFF"/>
                </a:solidFill>
                <a:latin typeface="Happy Monkey"/>
                <a:ea typeface="Happy Monkey"/>
                <a:cs typeface="Happy Monkey"/>
                <a:sym typeface="Happy Monkey"/>
              </a:rPr>
              <a:t>Clinic</a:t>
            </a:r>
          </a:p>
        </p:txBody>
      </p:sp>
      <p:sp>
        <p:nvSpPr>
          <p:cNvPr id="177" name="Shape 177"/>
          <p:cNvSpPr txBox="1">
            <a:spLocks noGrp="1"/>
          </p:cNvSpPr>
          <p:nvPr>
            <p:ph type="body" idx="1"/>
          </p:nvPr>
        </p:nvSpPr>
        <p:spPr>
          <a:xfrm rot="-490252">
            <a:off x="311729" y="1425547"/>
            <a:ext cx="3636919" cy="2625558"/>
          </a:xfrm>
          <a:prstGeom prst="rect">
            <a:avLst/>
          </a:prstGeom>
          <a:solidFill>
            <a:srgbClr val="F1C232"/>
          </a:solidFill>
        </p:spPr>
        <p:txBody>
          <a:bodyPr lIns="91425" tIns="91425" rIns="91425" bIns="91425" anchor="ctr" anchorCtr="0">
            <a:noAutofit/>
          </a:bodyPr>
          <a:lstStyle/>
          <a:p>
            <a:pPr lvl="0" rtl="0">
              <a:spcBef>
                <a:spcPts val="0"/>
              </a:spcBef>
              <a:buNone/>
            </a:pPr>
            <a:endParaRPr sz="2400" b="1">
              <a:solidFill>
                <a:srgbClr val="000000"/>
              </a:solidFill>
              <a:latin typeface="Happy Monkey"/>
              <a:ea typeface="Happy Monkey"/>
              <a:cs typeface="Happy Monkey"/>
              <a:sym typeface="Happy Monkey"/>
            </a:endParaRPr>
          </a:p>
          <a:p>
            <a:pPr lvl="0" rtl="0">
              <a:spcBef>
                <a:spcPts val="0"/>
              </a:spcBef>
              <a:buNone/>
            </a:pPr>
            <a:endParaRPr sz="2400" b="1">
              <a:solidFill>
                <a:srgbClr val="000000"/>
              </a:solidFill>
              <a:latin typeface="Happy Monkey"/>
              <a:ea typeface="Happy Monkey"/>
              <a:cs typeface="Happy Monkey"/>
              <a:sym typeface="Happy Monkey"/>
            </a:endParaRPr>
          </a:p>
          <a:p>
            <a:pPr lvl="0" algn="ctr" rtl="0">
              <a:spcBef>
                <a:spcPts val="0"/>
              </a:spcBef>
              <a:buNone/>
            </a:pPr>
            <a:r>
              <a:rPr lang="en" sz="2400" b="1">
                <a:solidFill>
                  <a:srgbClr val="000000"/>
                </a:solidFill>
                <a:latin typeface="Happy Monkey"/>
                <a:ea typeface="Happy Monkey"/>
                <a:cs typeface="Happy Monkey"/>
                <a:sym typeface="Happy Monkey"/>
              </a:rPr>
              <a:t>If you’re not feeling well, you may visit the clinic.  If necessary, your family may be called.   </a:t>
            </a:r>
          </a:p>
          <a:p>
            <a:pPr lvl="0" rtl="0">
              <a:spcBef>
                <a:spcPts val="0"/>
              </a:spcBef>
              <a:buNone/>
            </a:pPr>
            <a:endParaRPr sz="2400" b="1">
              <a:solidFill>
                <a:srgbClr val="000000"/>
              </a:solidFill>
              <a:latin typeface="Happy Monkey"/>
              <a:ea typeface="Happy Monkey"/>
              <a:cs typeface="Happy Monkey"/>
              <a:sym typeface="Happy Monkey"/>
            </a:endParaRPr>
          </a:p>
          <a:p>
            <a:pPr lvl="0">
              <a:spcBef>
                <a:spcPts val="0"/>
              </a:spcBef>
              <a:buNone/>
            </a:pPr>
            <a:endParaRPr sz="2400" b="1">
              <a:solidFill>
                <a:srgbClr val="000000"/>
              </a:solidFill>
              <a:latin typeface="Happy Monkey"/>
              <a:ea typeface="Happy Monkey"/>
              <a:cs typeface="Happy Monkey"/>
              <a:sym typeface="Happy Monkey"/>
            </a:endParaRPr>
          </a:p>
        </p:txBody>
      </p:sp>
      <p:pic>
        <p:nvPicPr>
          <p:cNvPr id="178" name="Shape 178"/>
          <p:cNvPicPr preferRelativeResize="0"/>
          <p:nvPr/>
        </p:nvPicPr>
        <p:blipFill>
          <a:blip r:embed="rId3">
            <a:alphaModFix/>
          </a:blip>
          <a:stretch>
            <a:fillRect/>
          </a:stretch>
        </p:blipFill>
        <p:spPr>
          <a:xfrm>
            <a:off x="3751675" y="3179162"/>
            <a:ext cx="1809750" cy="1362075"/>
          </a:xfrm>
          <a:prstGeom prst="rect">
            <a:avLst/>
          </a:prstGeom>
          <a:noFill/>
          <a:ln>
            <a:noFill/>
          </a:ln>
        </p:spPr>
      </p:pic>
      <p:pic>
        <p:nvPicPr>
          <p:cNvPr id="179" name="Shape 179"/>
          <p:cNvPicPr preferRelativeResize="0"/>
          <p:nvPr/>
        </p:nvPicPr>
        <p:blipFill>
          <a:blip r:embed="rId4">
            <a:alphaModFix/>
          </a:blip>
          <a:stretch>
            <a:fillRect/>
          </a:stretch>
        </p:blipFill>
        <p:spPr>
          <a:xfrm>
            <a:off x="5873146" y="1234825"/>
            <a:ext cx="2564622" cy="34194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80150" y="303450"/>
            <a:ext cx="8183700" cy="785700"/>
          </a:xfrm>
          <a:prstGeom prst="rect">
            <a:avLst/>
          </a:prstGeom>
          <a:solidFill>
            <a:srgbClr val="F1C232"/>
          </a:solidFill>
        </p:spPr>
        <p:txBody>
          <a:bodyPr lIns="91425" tIns="91425" rIns="91425" bIns="91425" anchor="b" anchorCtr="0">
            <a:noAutofit/>
          </a:bodyPr>
          <a:lstStyle/>
          <a:p>
            <a:pPr lvl="0" algn="ctr" rtl="0">
              <a:spcBef>
                <a:spcPts val="0"/>
              </a:spcBef>
              <a:buNone/>
            </a:pPr>
            <a:r>
              <a:rPr lang="en">
                <a:latin typeface="Happy Monkey"/>
                <a:ea typeface="Happy Monkey"/>
                <a:cs typeface="Happy Monkey"/>
                <a:sym typeface="Happy Monkey"/>
              </a:rPr>
              <a:t>Meet your Custodian!</a:t>
            </a:r>
          </a:p>
        </p:txBody>
      </p:sp>
      <p:sp>
        <p:nvSpPr>
          <p:cNvPr id="185" name="Shape 185"/>
          <p:cNvSpPr txBox="1"/>
          <p:nvPr/>
        </p:nvSpPr>
        <p:spPr>
          <a:xfrm rot="-465207">
            <a:off x="350115" y="1237648"/>
            <a:ext cx="3633518" cy="2637153"/>
          </a:xfrm>
          <a:prstGeom prst="rect">
            <a:avLst/>
          </a:prstGeom>
          <a:solidFill>
            <a:srgbClr val="D9D2E9"/>
          </a:solidFill>
          <a:ln>
            <a:noFill/>
          </a:ln>
        </p:spPr>
        <p:txBody>
          <a:bodyPr lIns="91425" tIns="91425" rIns="91425" bIns="91425" anchor="t" anchorCtr="0">
            <a:noAutofit/>
          </a:bodyPr>
          <a:lstStyle/>
          <a:p>
            <a:pPr lvl="0" algn="ctr" rtl="0">
              <a:spcBef>
                <a:spcPts val="0"/>
              </a:spcBef>
              <a:buNone/>
            </a:pPr>
            <a:r>
              <a:rPr lang="en" sz="2400" b="1">
                <a:latin typeface="Happy Monkey"/>
                <a:ea typeface="Happy Monkey"/>
                <a:cs typeface="Happy Monkey"/>
                <a:sym typeface="Happy Monkey"/>
              </a:rPr>
              <a:t>Mr. Snyder works hard each day to keep the school clean, safe, and comfortable.  You can help him by picking up after yourself.</a:t>
            </a:r>
          </a:p>
        </p:txBody>
      </p:sp>
      <p:pic>
        <p:nvPicPr>
          <p:cNvPr id="186" name="Shape 186"/>
          <p:cNvPicPr preferRelativeResize="0"/>
          <p:nvPr/>
        </p:nvPicPr>
        <p:blipFill>
          <a:blip r:embed="rId3">
            <a:alphaModFix/>
          </a:blip>
          <a:stretch>
            <a:fillRect/>
          </a:stretch>
        </p:blipFill>
        <p:spPr>
          <a:xfrm>
            <a:off x="3639800" y="3232817"/>
            <a:ext cx="885399" cy="1053049"/>
          </a:xfrm>
          <a:prstGeom prst="rect">
            <a:avLst/>
          </a:prstGeom>
          <a:noFill/>
          <a:ln>
            <a:noFill/>
          </a:ln>
        </p:spPr>
      </p:pic>
      <p:pic>
        <p:nvPicPr>
          <p:cNvPr id="187" name="Shape 187"/>
          <p:cNvPicPr preferRelativeResize="0"/>
          <p:nvPr/>
        </p:nvPicPr>
        <p:blipFill>
          <a:blip r:embed="rId4">
            <a:alphaModFix/>
          </a:blip>
          <a:stretch>
            <a:fillRect/>
          </a:stretch>
        </p:blipFill>
        <p:spPr>
          <a:xfrm>
            <a:off x="5717349" y="1254424"/>
            <a:ext cx="2675823" cy="35677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80150" y="303450"/>
            <a:ext cx="8183700" cy="785700"/>
          </a:xfrm>
          <a:prstGeom prst="rect">
            <a:avLst/>
          </a:prstGeom>
          <a:solidFill>
            <a:srgbClr val="F1C232"/>
          </a:solidFill>
        </p:spPr>
        <p:txBody>
          <a:bodyPr lIns="91425" tIns="91425" rIns="91425" bIns="91425" anchor="b" anchorCtr="0">
            <a:noAutofit/>
          </a:bodyPr>
          <a:lstStyle/>
          <a:p>
            <a:pPr lvl="0" algn="ctr" rtl="0">
              <a:spcBef>
                <a:spcPts val="0"/>
              </a:spcBef>
              <a:buNone/>
            </a:pPr>
            <a:r>
              <a:rPr lang="en" sz="2400">
                <a:latin typeface="Happy Monkey"/>
                <a:ea typeface="Happy Monkey"/>
                <a:cs typeface="Happy Monkey"/>
                <a:sym typeface="Happy Monkey"/>
              </a:rPr>
              <a:t>Here’s your tremendous Parent/Teacher Group</a:t>
            </a:r>
          </a:p>
        </p:txBody>
      </p:sp>
      <p:sp>
        <p:nvSpPr>
          <p:cNvPr id="193" name="Shape 193"/>
          <p:cNvSpPr txBox="1"/>
          <p:nvPr/>
        </p:nvSpPr>
        <p:spPr>
          <a:xfrm>
            <a:off x="1138675" y="1307000"/>
            <a:ext cx="3519300" cy="922500"/>
          </a:xfrm>
          <a:prstGeom prst="rect">
            <a:avLst/>
          </a:prstGeom>
          <a:solidFill>
            <a:srgbClr val="D9D2E9"/>
          </a:solidFill>
          <a:ln>
            <a:noFill/>
          </a:ln>
        </p:spPr>
        <p:txBody>
          <a:bodyPr lIns="91425" tIns="91425" rIns="91425" bIns="91425" anchor="t" anchorCtr="0">
            <a:noAutofit/>
          </a:bodyPr>
          <a:lstStyle/>
          <a:p>
            <a:pPr lvl="0" algn="ctr" rtl="0">
              <a:spcBef>
                <a:spcPts val="0"/>
              </a:spcBef>
              <a:buNone/>
            </a:pPr>
            <a:r>
              <a:rPr lang="en" b="1">
                <a:latin typeface="Happy Monkey"/>
                <a:ea typeface="Happy Monkey"/>
                <a:cs typeface="Happy Monkey"/>
                <a:sym typeface="Happy Monkey"/>
              </a:rPr>
              <a:t>Follow us on Facebook:</a:t>
            </a:r>
          </a:p>
          <a:p>
            <a:pPr lvl="0" algn="ctr" rtl="0">
              <a:spcBef>
                <a:spcPts val="0"/>
              </a:spcBef>
              <a:buNone/>
            </a:pPr>
            <a:endParaRPr b="1">
              <a:latin typeface="Happy Monkey"/>
              <a:ea typeface="Happy Monkey"/>
              <a:cs typeface="Happy Monkey"/>
              <a:sym typeface="Happy Monkey"/>
            </a:endParaRPr>
          </a:p>
          <a:p>
            <a:pPr lvl="0" algn="ctr">
              <a:spcBef>
                <a:spcPts val="0"/>
              </a:spcBef>
              <a:buNone/>
            </a:pPr>
            <a:r>
              <a:rPr lang="en" b="1">
                <a:latin typeface="Happy Monkey"/>
                <a:ea typeface="Happy Monkey"/>
                <a:cs typeface="Happy Monkey"/>
                <a:sym typeface="Happy Monkey"/>
              </a:rPr>
              <a:t>Strausser Elementary PTG</a:t>
            </a:r>
          </a:p>
        </p:txBody>
      </p:sp>
      <p:sp>
        <p:nvSpPr>
          <p:cNvPr id="194" name="Shape 194"/>
          <p:cNvSpPr txBox="1"/>
          <p:nvPr/>
        </p:nvSpPr>
        <p:spPr>
          <a:xfrm>
            <a:off x="5081625" y="2718325"/>
            <a:ext cx="3765300" cy="2238600"/>
          </a:xfrm>
          <a:prstGeom prst="rect">
            <a:avLst/>
          </a:prstGeom>
          <a:noFill/>
          <a:ln>
            <a:noFill/>
          </a:ln>
        </p:spPr>
        <p:txBody>
          <a:bodyPr lIns="91425" tIns="91425" rIns="91425" bIns="91425" anchor="t" anchorCtr="0">
            <a:noAutofit/>
          </a:bodyPr>
          <a:lstStyle/>
          <a:p>
            <a:pPr lvl="0" algn="ctr" rtl="0">
              <a:spcBef>
                <a:spcPts val="0"/>
              </a:spcBef>
              <a:buNone/>
            </a:pPr>
            <a:endParaRPr>
              <a:solidFill>
                <a:srgbClr val="FFFFFF"/>
              </a:solidFill>
              <a:latin typeface="Happy Monkey"/>
              <a:ea typeface="Happy Monkey"/>
              <a:cs typeface="Happy Monkey"/>
              <a:sym typeface="Happy Monkey"/>
            </a:endParaRPr>
          </a:p>
          <a:p>
            <a:pPr lvl="0" algn="ctr" rtl="0">
              <a:spcBef>
                <a:spcPts val="0"/>
              </a:spcBef>
              <a:buNone/>
            </a:pPr>
            <a:r>
              <a:rPr lang="en" u="sng">
                <a:solidFill>
                  <a:srgbClr val="FFFFFF"/>
                </a:solidFill>
                <a:latin typeface="Happy Monkey"/>
                <a:ea typeface="Happy Monkey"/>
                <a:cs typeface="Happy Monkey"/>
                <a:sym typeface="Happy Monkey"/>
              </a:rPr>
              <a:t>PTG Sponsored Events:</a:t>
            </a:r>
          </a:p>
          <a:p>
            <a:pPr lvl="0" algn="ctr" rtl="0">
              <a:spcBef>
                <a:spcPts val="0"/>
              </a:spcBef>
              <a:buNone/>
            </a:pPr>
            <a:endParaRPr>
              <a:solidFill>
                <a:srgbClr val="FFFFFF"/>
              </a:solidFill>
              <a:latin typeface="Happy Monkey"/>
              <a:ea typeface="Happy Monkey"/>
              <a:cs typeface="Happy Monkey"/>
              <a:sym typeface="Happy Monkey"/>
            </a:endParaRPr>
          </a:p>
          <a:p>
            <a:pPr lvl="0" algn="ctr" rtl="0">
              <a:spcBef>
                <a:spcPts val="0"/>
              </a:spcBef>
              <a:buNone/>
            </a:pPr>
            <a:r>
              <a:rPr lang="en">
                <a:solidFill>
                  <a:srgbClr val="FFFFFF"/>
                </a:solidFill>
                <a:latin typeface="Happy Monkey"/>
                <a:ea typeface="Happy Monkey"/>
                <a:cs typeface="Happy Monkey"/>
                <a:sym typeface="Happy Monkey"/>
              </a:rPr>
              <a:t>Fall Kick-Off Party</a:t>
            </a:r>
          </a:p>
          <a:p>
            <a:pPr lvl="0" algn="ctr" rtl="0">
              <a:spcBef>
                <a:spcPts val="0"/>
              </a:spcBef>
              <a:buNone/>
            </a:pPr>
            <a:r>
              <a:rPr lang="en">
                <a:solidFill>
                  <a:srgbClr val="FFFFFF"/>
                </a:solidFill>
                <a:latin typeface="Happy Monkey"/>
                <a:ea typeface="Happy Monkey"/>
                <a:cs typeface="Happy Monkey"/>
                <a:sym typeface="Happy Monkey"/>
              </a:rPr>
              <a:t>Halloween and Valentine Parties</a:t>
            </a:r>
          </a:p>
          <a:p>
            <a:pPr lvl="0" algn="ctr" rtl="0">
              <a:spcBef>
                <a:spcPts val="0"/>
              </a:spcBef>
              <a:buNone/>
            </a:pPr>
            <a:r>
              <a:rPr lang="en">
                <a:solidFill>
                  <a:srgbClr val="FFFFFF"/>
                </a:solidFill>
                <a:latin typeface="Happy Monkey"/>
                <a:ea typeface="Happy Monkey"/>
                <a:cs typeface="Happy Monkey"/>
                <a:sym typeface="Happy Monkey"/>
              </a:rPr>
              <a:t>Fall and Spring Book Fair</a:t>
            </a:r>
          </a:p>
          <a:p>
            <a:pPr lvl="0" algn="ctr" rtl="0">
              <a:spcBef>
                <a:spcPts val="0"/>
              </a:spcBef>
              <a:buNone/>
            </a:pPr>
            <a:r>
              <a:rPr lang="en">
                <a:solidFill>
                  <a:srgbClr val="FFFFFF"/>
                </a:solidFill>
                <a:latin typeface="Happy Monkey"/>
                <a:ea typeface="Happy Monkey"/>
                <a:cs typeface="Happy Monkey"/>
                <a:sym typeface="Happy Monkey"/>
              </a:rPr>
              <a:t>Winter Family Fun Night</a:t>
            </a:r>
          </a:p>
          <a:p>
            <a:pPr lvl="0" algn="ctr" rtl="0">
              <a:spcBef>
                <a:spcPts val="0"/>
              </a:spcBef>
              <a:buNone/>
            </a:pPr>
            <a:r>
              <a:rPr lang="en">
                <a:solidFill>
                  <a:srgbClr val="FFFFFF"/>
                </a:solidFill>
                <a:latin typeface="Happy Monkey"/>
                <a:ea typeface="Happy Monkey"/>
                <a:cs typeface="Happy Monkey"/>
                <a:sym typeface="Happy Monkey"/>
              </a:rPr>
              <a:t>Boy’s Bowling</a:t>
            </a:r>
          </a:p>
          <a:p>
            <a:pPr lvl="0" algn="ctr">
              <a:spcBef>
                <a:spcPts val="0"/>
              </a:spcBef>
              <a:buNone/>
            </a:pPr>
            <a:r>
              <a:rPr lang="en">
                <a:solidFill>
                  <a:srgbClr val="FFFFFF"/>
                </a:solidFill>
                <a:latin typeface="Happy Monkey"/>
                <a:ea typeface="Happy Monkey"/>
                <a:cs typeface="Happy Monkey"/>
                <a:sym typeface="Happy Monkey"/>
              </a:rPr>
              <a:t>Girl’s Gala</a:t>
            </a:r>
          </a:p>
        </p:txBody>
      </p:sp>
      <p:sp>
        <p:nvSpPr>
          <p:cNvPr id="195" name="Shape 195"/>
          <p:cNvSpPr txBox="1"/>
          <p:nvPr/>
        </p:nvSpPr>
        <p:spPr>
          <a:xfrm>
            <a:off x="318050" y="2862375"/>
            <a:ext cx="3926100" cy="2094600"/>
          </a:xfrm>
          <a:prstGeom prst="rect">
            <a:avLst/>
          </a:prstGeom>
          <a:noFill/>
          <a:ln w="9525" cap="flat" cmpd="sng">
            <a:solidFill>
              <a:schemeClr val="dk1"/>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
                <a:solidFill>
                  <a:srgbClr val="FFFFFF"/>
                </a:solidFill>
                <a:latin typeface="Happy Monkey"/>
                <a:ea typeface="Happy Monkey"/>
                <a:cs typeface="Happy Monkey"/>
                <a:sym typeface="Happy Monkey"/>
              </a:rPr>
              <a:t>The Strausser Elementary PTG hosts several student centered activities throughout the year. Please be sure to check your child’s backpack throughout the year for exciting news and events.   All PTG correspondence is sent home on purple paper.  Also, don’t forget to sign up at the start of the year to be on the PTG email list.</a:t>
            </a:r>
          </a:p>
        </p:txBody>
      </p:sp>
      <p:pic>
        <p:nvPicPr>
          <p:cNvPr id="196" name="Shape 196" descr="facebook.jpg"/>
          <p:cNvPicPr preferRelativeResize="0"/>
          <p:nvPr/>
        </p:nvPicPr>
        <p:blipFill>
          <a:blip r:embed="rId3">
            <a:alphaModFix/>
          </a:blip>
          <a:stretch>
            <a:fillRect/>
          </a:stretch>
        </p:blipFill>
        <p:spPr>
          <a:xfrm>
            <a:off x="4708475" y="1307000"/>
            <a:ext cx="3374474" cy="922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98975" y="142125"/>
            <a:ext cx="8271900" cy="884700"/>
          </a:xfrm>
          <a:prstGeom prst="rect">
            <a:avLst/>
          </a:prstGeom>
          <a:solidFill>
            <a:srgbClr val="F1C232"/>
          </a:solidFill>
        </p:spPr>
        <p:txBody>
          <a:bodyPr lIns="91425" tIns="91425" rIns="91425" bIns="91425" anchor="ctr" anchorCtr="0">
            <a:noAutofit/>
          </a:bodyPr>
          <a:lstStyle/>
          <a:p>
            <a:pPr lvl="0" algn="ctr">
              <a:spcBef>
                <a:spcPts val="0"/>
              </a:spcBef>
              <a:buNone/>
            </a:pPr>
            <a:r>
              <a:rPr lang="en" sz="3000">
                <a:solidFill>
                  <a:srgbClr val="000000"/>
                </a:solidFill>
                <a:latin typeface="Happy Monkey"/>
                <a:ea typeface="Happy Monkey"/>
                <a:cs typeface="Happy Monkey"/>
                <a:sym typeface="Happy Monkey"/>
              </a:rPr>
              <a:t>Here are some photos of classrooms.</a:t>
            </a:r>
          </a:p>
        </p:txBody>
      </p:sp>
      <p:pic>
        <p:nvPicPr>
          <p:cNvPr id="202" name="Shape 202"/>
          <p:cNvPicPr preferRelativeResize="0"/>
          <p:nvPr/>
        </p:nvPicPr>
        <p:blipFill>
          <a:blip r:embed="rId3">
            <a:alphaModFix/>
          </a:blip>
          <a:stretch>
            <a:fillRect/>
          </a:stretch>
        </p:blipFill>
        <p:spPr>
          <a:xfrm>
            <a:off x="135725" y="826350"/>
            <a:ext cx="2405447" cy="2405447"/>
          </a:xfrm>
          <a:prstGeom prst="rect">
            <a:avLst/>
          </a:prstGeom>
          <a:noFill/>
          <a:ln>
            <a:noFill/>
          </a:ln>
        </p:spPr>
      </p:pic>
      <p:pic>
        <p:nvPicPr>
          <p:cNvPr id="203" name="Shape 203"/>
          <p:cNvPicPr preferRelativeResize="0"/>
          <p:nvPr/>
        </p:nvPicPr>
        <p:blipFill>
          <a:blip r:embed="rId4">
            <a:alphaModFix/>
          </a:blip>
          <a:stretch>
            <a:fillRect/>
          </a:stretch>
        </p:blipFill>
        <p:spPr>
          <a:xfrm>
            <a:off x="1510425" y="2428150"/>
            <a:ext cx="2707402" cy="2707402"/>
          </a:xfrm>
          <a:prstGeom prst="rect">
            <a:avLst/>
          </a:prstGeom>
          <a:noFill/>
          <a:ln>
            <a:noFill/>
          </a:ln>
        </p:spPr>
      </p:pic>
      <p:pic>
        <p:nvPicPr>
          <p:cNvPr id="204" name="Shape 204"/>
          <p:cNvPicPr preferRelativeResize="0"/>
          <p:nvPr/>
        </p:nvPicPr>
        <p:blipFill>
          <a:blip r:embed="rId5">
            <a:alphaModFix/>
          </a:blip>
          <a:stretch>
            <a:fillRect/>
          </a:stretch>
        </p:blipFill>
        <p:spPr>
          <a:xfrm>
            <a:off x="5588872" y="2500349"/>
            <a:ext cx="3417326" cy="2563000"/>
          </a:xfrm>
          <a:prstGeom prst="rect">
            <a:avLst/>
          </a:prstGeom>
          <a:noFill/>
          <a:ln>
            <a:noFill/>
          </a:ln>
        </p:spPr>
      </p:pic>
      <p:pic>
        <p:nvPicPr>
          <p:cNvPr id="205" name="Shape 205"/>
          <p:cNvPicPr preferRelativeResize="0"/>
          <p:nvPr/>
        </p:nvPicPr>
        <p:blipFill>
          <a:blip r:embed="rId6">
            <a:alphaModFix/>
          </a:blip>
          <a:stretch>
            <a:fillRect/>
          </a:stretch>
        </p:blipFill>
        <p:spPr>
          <a:xfrm>
            <a:off x="3606574" y="949599"/>
            <a:ext cx="3267051" cy="2450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490250" y="526350"/>
            <a:ext cx="8271900" cy="884700"/>
          </a:xfrm>
          <a:prstGeom prst="rect">
            <a:avLst/>
          </a:prstGeom>
          <a:solidFill>
            <a:srgbClr val="F1C232"/>
          </a:solidFill>
        </p:spPr>
        <p:txBody>
          <a:bodyPr lIns="91425" tIns="91425" rIns="91425" bIns="91425" anchor="ctr" anchorCtr="0">
            <a:noAutofit/>
          </a:bodyPr>
          <a:lstStyle/>
          <a:p>
            <a:pPr lvl="0" algn="ctr" rtl="0">
              <a:spcBef>
                <a:spcPts val="0"/>
              </a:spcBef>
              <a:buNone/>
            </a:pPr>
            <a:r>
              <a:rPr lang="en" sz="3000">
                <a:solidFill>
                  <a:srgbClr val="000000"/>
                </a:solidFill>
                <a:latin typeface="Happy Monkey"/>
                <a:ea typeface="Happy Monkey"/>
                <a:cs typeface="Happy Monkey"/>
                <a:sym typeface="Happy Monkey"/>
              </a:rPr>
              <a:t>Here are some photos of classrooms.</a:t>
            </a:r>
          </a:p>
        </p:txBody>
      </p:sp>
      <p:pic>
        <p:nvPicPr>
          <p:cNvPr id="211" name="Shape 211"/>
          <p:cNvPicPr preferRelativeResize="0"/>
          <p:nvPr/>
        </p:nvPicPr>
        <p:blipFill>
          <a:blip r:embed="rId3">
            <a:alphaModFix/>
          </a:blip>
          <a:stretch>
            <a:fillRect/>
          </a:stretch>
        </p:blipFill>
        <p:spPr>
          <a:xfrm flipH="1">
            <a:off x="2733300" y="2146798"/>
            <a:ext cx="2183150" cy="2910875"/>
          </a:xfrm>
          <a:prstGeom prst="rect">
            <a:avLst/>
          </a:prstGeom>
          <a:noFill/>
          <a:ln>
            <a:noFill/>
          </a:ln>
        </p:spPr>
      </p:pic>
      <p:pic>
        <p:nvPicPr>
          <p:cNvPr id="212" name="Shape 212"/>
          <p:cNvPicPr preferRelativeResize="0"/>
          <p:nvPr/>
        </p:nvPicPr>
        <p:blipFill>
          <a:blip r:embed="rId4">
            <a:alphaModFix/>
          </a:blip>
          <a:stretch>
            <a:fillRect/>
          </a:stretch>
        </p:blipFill>
        <p:spPr>
          <a:xfrm>
            <a:off x="291474" y="1199197"/>
            <a:ext cx="2441824" cy="3255774"/>
          </a:xfrm>
          <a:prstGeom prst="rect">
            <a:avLst/>
          </a:prstGeom>
          <a:noFill/>
          <a:ln>
            <a:noFill/>
          </a:ln>
        </p:spPr>
      </p:pic>
      <p:pic>
        <p:nvPicPr>
          <p:cNvPr id="213" name="Shape 213"/>
          <p:cNvPicPr preferRelativeResize="0"/>
          <p:nvPr/>
        </p:nvPicPr>
        <p:blipFill>
          <a:blip r:embed="rId5">
            <a:alphaModFix/>
          </a:blip>
          <a:stretch>
            <a:fillRect/>
          </a:stretch>
        </p:blipFill>
        <p:spPr>
          <a:xfrm>
            <a:off x="4055550" y="1304000"/>
            <a:ext cx="3174876" cy="2381151"/>
          </a:xfrm>
          <a:prstGeom prst="rect">
            <a:avLst/>
          </a:prstGeom>
          <a:noFill/>
          <a:ln>
            <a:noFill/>
          </a:ln>
        </p:spPr>
      </p:pic>
      <p:pic>
        <p:nvPicPr>
          <p:cNvPr id="214" name="Shape 214"/>
          <p:cNvPicPr preferRelativeResize="0"/>
          <p:nvPr/>
        </p:nvPicPr>
        <p:blipFill>
          <a:blip r:embed="rId6">
            <a:alphaModFix/>
          </a:blip>
          <a:stretch>
            <a:fillRect/>
          </a:stretch>
        </p:blipFill>
        <p:spPr>
          <a:xfrm>
            <a:off x="6383526" y="2344326"/>
            <a:ext cx="2609200" cy="2609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85875" y="238975"/>
            <a:ext cx="8183700" cy="1194899"/>
          </a:xfrm>
          <a:prstGeom prst="rect">
            <a:avLst/>
          </a:prstGeom>
          <a:solidFill>
            <a:srgbClr val="F1C232"/>
          </a:solidFill>
        </p:spPr>
        <p:txBody>
          <a:bodyPr lIns="91425" tIns="91425" rIns="91425" bIns="91425" anchor="b" anchorCtr="0">
            <a:noAutofit/>
          </a:bodyPr>
          <a:lstStyle/>
          <a:p>
            <a:pPr lvl="0" algn="ctr">
              <a:spcBef>
                <a:spcPts val="0"/>
              </a:spcBef>
              <a:buNone/>
            </a:pPr>
            <a:r>
              <a:rPr lang="en">
                <a:latin typeface="Happy Monkey"/>
                <a:ea typeface="Happy Monkey"/>
                <a:cs typeface="Happy Monkey"/>
                <a:sym typeface="Happy Monkey"/>
              </a:rPr>
              <a:t>Here are testimonials from students in your building.</a:t>
            </a:r>
          </a:p>
        </p:txBody>
      </p:sp>
      <p:sp>
        <p:nvSpPr>
          <p:cNvPr id="220" name="Shape 220"/>
          <p:cNvSpPr txBox="1"/>
          <p:nvPr/>
        </p:nvSpPr>
        <p:spPr>
          <a:xfrm>
            <a:off x="873375" y="3750350"/>
            <a:ext cx="1620000" cy="460500"/>
          </a:xfrm>
          <a:prstGeom prst="rect">
            <a:avLst/>
          </a:prstGeom>
          <a:noFill/>
          <a:ln>
            <a:noFill/>
          </a:ln>
        </p:spPr>
        <p:txBody>
          <a:bodyPr lIns="91425" tIns="91425" rIns="91425" bIns="91425" anchor="t" anchorCtr="0">
            <a:noAutofit/>
          </a:bodyPr>
          <a:lstStyle/>
          <a:p>
            <a:pPr lvl="0">
              <a:spcBef>
                <a:spcPts val="0"/>
              </a:spcBef>
              <a:buNone/>
            </a:pPr>
            <a:r>
              <a:rPr lang="en" sz="2400">
                <a:solidFill>
                  <a:srgbClr val="FFFFFF"/>
                </a:solidFill>
                <a:latin typeface="Happy Monkey"/>
                <a:ea typeface="Happy Monkey"/>
                <a:cs typeface="Happy Monkey"/>
                <a:sym typeface="Happy Monkey"/>
              </a:rPr>
              <a:t>Lauren B.</a:t>
            </a:r>
          </a:p>
        </p:txBody>
      </p:sp>
      <p:sp>
        <p:nvSpPr>
          <p:cNvPr id="221" name="Shape 221"/>
          <p:cNvSpPr txBox="1"/>
          <p:nvPr/>
        </p:nvSpPr>
        <p:spPr>
          <a:xfrm>
            <a:off x="3693299" y="3698175"/>
            <a:ext cx="1721400" cy="4605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Happy Monkey"/>
                <a:ea typeface="Happy Monkey"/>
                <a:cs typeface="Happy Monkey"/>
                <a:sym typeface="Happy Monkey"/>
              </a:rPr>
              <a:t>Sammy H.</a:t>
            </a:r>
          </a:p>
        </p:txBody>
      </p:sp>
      <p:sp>
        <p:nvSpPr>
          <p:cNvPr id="222" name="Shape 222"/>
          <p:cNvSpPr txBox="1"/>
          <p:nvPr/>
        </p:nvSpPr>
        <p:spPr>
          <a:xfrm>
            <a:off x="6509450" y="3698175"/>
            <a:ext cx="1620000" cy="4605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FFFF"/>
                </a:solidFill>
                <a:latin typeface="Happy Monkey"/>
                <a:ea typeface="Happy Monkey"/>
                <a:cs typeface="Happy Monkey"/>
                <a:sym typeface="Happy Monkey"/>
              </a:rPr>
              <a:t>Aaron W.</a:t>
            </a:r>
          </a:p>
        </p:txBody>
      </p:sp>
      <p:sp>
        <p:nvSpPr>
          <p:cNvPr id="223" name="Shape 223"/>
          <p:cNvSpPr txBox="1"/>
          <p:nvPr/>
        </p:nvSpPr>
        <p:spPr>
          <a:xfrm>
            <a:off x="1776000" y="4381875"/>
            <a:ext cx="5592000" cy="396600"/>
          </a:xfrm>
          <a:prstGeom prst="rect">
            <a:avLst/>
          </a:prstGeom>
          <a:solidFill>
            <a:srgbClr val="EA9999"/>
          </a:solidFill>
          <a:ln>
            <a:noFill/>
          </a:ln>
        </p:spPr>
        <p:txBody>
          <a:bodyPr lIns="91425" tIns="91425" rIns="91425" bIns="91425" anchor="t" anchorCtr="0">
            <a:noAutofit/>
          </a:bodyPr>
          <a:lstStyle/>
          <a:p>
            <a:pPr lvl="0" algn="ctr">
              <a:spcBef>
                <a:spcPts val="0"/>
              </a:spcBef>
              <a:buNone/>
            </a:pPr>
            <a:r>
              <a:rPr lang="en">
                <a:latin typeface="Happy Monkey"/>
                <a:ea typeface="Happy Monkey"/>
                <a:cs typeface="Happy Monkey"/>
                <a:sym typeface="Happy Monkey"/>
              </a:rPr>
              <a:t>Please click student images in order to hear testimonials.  </a:t>
            </a:r>
          </a:p>
        </p:txBody>
      </p:sp>
      <p:pic>
        <p:nvPicPr>
          <p:cNvPr id="224" name="Shape 224"/>
          <p:cNvPicPr preferRelativeResize="0"/>
          <p:nvPr/>
        </p:nvPicPr>
        <p:blipFill>
          <a:blip r:embed="rId3">
            <a:alphaModFix/>
          </a:blip>
          <a:stretch>
            <a:fillRect/>
          </a:stretch>
        </p:blipFill>
        <p:spPr>
          <a:xfrm>
            <a:off x="822675" y="1475333"/>
            <a:ext cx="1768478" cy="2357970"/>
          </a:xfrm>
          <a:prstGeom prst="rect">
            <a:avLst/>
          </a:prstGeom>
          <a:noFill/>
          <a:ln>
            <a:noFill/>
          </a:ln>
        </p:spPr>
      </p:pic>
      <p:pic>
        <p:nvPicPr>
          <p:cNvPr id="225" name="Shape 225"/>
          <p:cNvPicPr preferRelativeResize="0"/>
          <p:nvPr/>
        </p:nvPicPr>
        <p:blipFill>
          <a:blip r:embed="rId4">
            <a:alphaModFix/>
          </a:blip>
          <a:stretch>
            <a:fillRect/>
          </a:stretch>
        </p:blipFill>
        <p:spPr>
          <a:xfrm>
            <a:off x="3795200" y="1496641"/>
            <a:ext cx="1721402" cy="2295187"/>
          </a:xfrm>
          <a:prstGeom prst="rect">
            <a:avLst/>
          </a:prstGeom>
          <a:noFill/>
          <a:ln>
            <a:noFill/>
          </a:ln>
        </p:spPr>
      </p:pic>
      <p:pic>
        <p:nvPicPr>
          <p:cNvPr id="226" name="Shape 226"/>
          <p:cNvPicPr preferRelativeResize="0"/>
          <p:nvPr/>
        </p:nvPicPr>
        <p:blipFill>
          <a:blip r:embed="rId5">
            <a:alphaModFix/>
          </a:blip>
          <a:stretch>
            <a:fillRect/>
          </a:stretch>
        </p:blipFill>
        <p:spPr>
          <a:xfrm>
            <a:off x="6458750" y="1455193"/>
            <a:ext cx="1721403" cy="22951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p:cNvPicPr preferRelativeResize="0"/>
          <p:nvPr/>
        </p:nvPicPr>
        <p:blipFill>
          <a:blip r:embed="rId3">
            <a:alphaModFix/>
          </a:blip>
          <a:stretch>
            <a:fillRect/>
          </a:stretch>
        </p:blipFill>
        <p:spPr>
          <a:xfrm>
            <a:off x="6622675" y="827450"/>
            <a:ext cx="2453775" cy="1847449"/>
          </a:xfrm>
          <a:prstGeom prst="rect">
            <a:avLst/>
          </a:prstGeom>
          <a:noFill/>
          <a:ln>
            <a:noFill/>
          </a:ln>
        </p:spPr>
      </p:pic>
      <p:sp>
        <p:nvSpPr>
          <p:cNvPr id="232" name="Shape 232"/>
          <p:cNvSpPr txBox="1"/>
          <p:nvPr/>
        </p:nvSpPr>
        <p:spPr>
          <a:xfrm rot="-850238">
            <a:off x="301009" y="1587829"/>
            <a:ext cx="3660381" cy="1395190"/>
          </a:xfrm>
          <a:prstGeom prst="rect">
            <a:avLst/>
          </a:prstGeom>
          <a:solidFill>
            <a:srgbClr val="F1C232"/>
          </a:solidFill>
          <a:ln>
            <a:noFill/>
          </a:ln>
        </p:spPr>
        <p:txBody>
          <a:bodyPr lIns="91425" tIns="91425" rIns="91425" bIns="91425" anchor="t" anchorCtr="0">
            <a:noAutofit/>
          </a:bodyPr>
          <a:lstStyle/>
          <a:p>
            <a:pPr lvl="0" algn="ctr">
              <a:spcBef>
                <a:spcPts val="0"/>
              </a:spcBef>
              <a:buNone/>
            </a:pPr>
            <a:r>
              <a:rPr lang="en" sz="2400" b="1">
                <a:latin typeface="Happy Monkey"/>
                <a:ea typeface="Happy Monkey"/>
                <a:cs typeface="Happy Monkey"/>
                <a:sym typeface="Happy Monkey"/>
              </a:rPr>
              <a:t> Please click </a:t>
            </a:r>
            <a:r>
              <a:rPr lang="en" sz="2400" b="1" u="sng">
                <a:latin typeface="Happy Monkey"/>
                <a:ea typeface="Happy Monkey"/>
                <a:cs typeface="Happy Monkey"/>
                <a:sym typeface="Happy Monkey"/>
                <a:hlinkClick r:id="rId4"/>
              </a:rPr>
              <a:t>here</a:t>
            </a:r>
            <a:r>
              <a:rPr lang="en" sz="2400" b="1">
                <a:latin typeface="Happy Monkey"/>
                <a:ea typeface="Happy Monkey"/>
                <a:cs typeface="Happy Monkey"/>
                <a:sym typeface="Happy Monkey"/>
              </a:rPr>
              <a:t>. You can access each teacher’s website!</a:t>
            </a:r>
          </a:p>
        </p:txBody>
      </p:sp>
      <p:sp>
        <p:nvSpPr>
          <p:cNvPr id="233" name="Shape 233"/>
          <p:cNvSpPr txBox="1"/>
          <p:nvPr/>
        </p:nvSpPr>
        <p:spPr>
          <a:xfrm>
            <a:off x="3325550" y="2562700"/>
            <a:ext cx="4375500" cy="2141100"/>
          </a:xfrm>
          <a:prstGeom prst="rect">
            <a:avLst/>
          </a:prstGeom>
          <a:solidFill>
            <a:srgbClr val="EA9999"/>
          </a:solidFill>
          <a:ln>
            <a:noFill/>
          </a:ln>
        </p:spPr>
        <p:txBody>
          <a:bodyPr lIns="91425" tIns="91425" rIns="91425" bIns="91425" anchor="t" anchorCtr="0">
            <a:noAutofit/>
          </a:bodyPr>
          <a:lstStyle/>
          <a:p>
            <a:pPr lvl="0" algn="ctr">
              <a:spcBef>
                <a:spcPts val="0"/>
              </a:spcBef>
              <a:buNone/>
            </a:pPr>
            <a:r>
              <a:rPr lang="en" sz="2400" b="1">
                <a:latin typeface="Happy Monkey"/>
                <a:ea typeface="Happy Monkey"/>
                <a:cs typeface="Happy Monkey"/>
                <a:sym typeface="Happy Monkey"/>
              </a:rPr>
              <a:t>This is a great way to stay connected to teachers in the district.  You can keep up with current events and expectations!</a:t>
            </a:r>
          </a:p>
        </p:txBody>
      </p:sp>
      <p:sp>
        <p:nvSpPr>
          <p:cNvPr id="234" name="Shape 234"/>
          <p:cNvSpPr txBox="1"/>
          <p:nvPr/>
        </p:nvSpPr>
        <p:spPr>
          <a:xfrm>
            <a:off x="431850" y="173250"/>
            <a:ext cx="8526000" cy="574200"/>
          </a:xfrm>
          <a:prstGeom prst="rect">
            <a:avLst/>
          </a:prstGeom>
          <a:solidFill>
            <a:srgbClr val="F1C232"/>
          </a:solidFill>
          <a:ln>
            <a:noFill/>
          </a:ln>
        </p:spPr>
        <p:txBody>
          <a:bodyPr lIns="91425" tIns="91425" rIns="91425" bIns="91425" anchor="t" anchorCtr="0">
            <a:noAutofit/>
          </a:bodyPr>
          <a:lstStyle/>
          <a:p>
            <a:pPr lvl="0" algn="ctr">
              <a:spcBef>
                <a:spcPts val="0"/>
              </a:spcBef>
              <a:buNone/>
            </a:pPr>
            <a:r>
              <a:rPr lang="en" sz="3000" b="1">
                <a:latin typeface="Happy Monkey"/>
                <a:ea typeface="Happy Monkey"/>
                <a:cs typeface="Happy Monkey"/>
                <a:sym typeface="Happy Monkey"/>
              </a:rPr>
              <a:t>Classroom Pages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293975" y="71075"/>
            <a:ext cx="4045200" cy="1533600"/>
          </a:xfrm>
          <a:prstGeom prst="rect">
            <a:avLst/>
          </a:prstGeom>
        </p:spPr>
        <p:txBody>
          <a:bodyPr lIns="91425" tIns="91425" rIns="91425" bIns="91425" anchor="b" anchorCtr="0">
            <a:noAutofit/>
          </a:bodyPr>
          <a:lstStyle/>
          <a:p>
            <a:pPr lvl="0">
              <a:spcBef>
                <a:spcPts val="0"/>
              </a:spcBef>
              <a:buNone/>
            </a:pPr>
            <a:r>
              <a:rPr lang="en">
                <a:latin typeface="Happy Monkey"/>
                <a:ea typeface="Happy Monkey"/>
                <a:cs typeface="Happy Monkey"/>
                <a:sym typeface="Happy Monkey"/>
              </a:rPr>
              <a:t>Student and Staff Safety</a:t>
            </a:r>
          </a:p>
        </p:txBody>
      </p:sp>
      <p:sp>
        <p:nvSpPr>
          <p:cNvPr id="65" name="Shape 65"/>
          <p:cNvSpPr txBox="1">
            <a:spLocks noGrp="1"/>
          </p:cNvSpPr>
          <p:nvPr>
            <p:ph type="subTitle" idx="1"/>
          </p:nvPr>
        </p:nvSpPr>
        <p:spPr>
          <a:xfrm>
            <a:off x="265500" y="1695525"/>
            <a:ext cx="4242600" cy="3028800"/>
          </a:xfrm>
          <a:prstGeom prst="rect">
            <a:avLst/>
          </a:prstGeom>
          <a:solidFill>
            <a:srgbClr val="F1C232"/>
          </a:solidFill>
        </p:spPr>
        <p:txBody>
          <a:bodyPr lIns="91425" tIns="91425" rIns="91425" bIns="91425" anchor="t" anchorCtr="0">
            <a:noAutofit/>
          </a:bodyPr>
          <a:lstStyle/>
          <a:p>
            <a:pPr lvl="0" rtl="0">
              <a:spcBef>
                <a:spcPts val="0"/>
              </a:spcBef>
              <a:buNone/>
            </a:pPr>
            <a:r>
              <a:rPr lang="en" sz="2400" b="1">
                <a:solidFill>
                  <a:srgbClr val="674EA7"/>
                </a:solidFill>
                <a:latin typeface="Happy Monkey"/>
                <a:ea typeface="Happy Monkey"/>
                <a:cs typeface="Happy Monkey"/>
                <a:sym typeface="Happy Monkey"/>
              </a:rPr>
              <a:t>To enter the building:</a:t>
            </a:r>
          </a:p>
          <a:p>
            <a:pPr marL="457200" lvl="0" indent="-381000" algn="l" rtl="0">
              <a:spcBef>
                <a:spcPts val="0"/>
              </a:spcBef>
              <a:buClr>
                <a:srgbClr val="674EA7"/>
              </a:buClr>
              <a:buSzPct val="100000"/>
              <a:buFont typeface="Happy Monkey"/>
              <a:buAutoNum type="arabicPeriod"/>
            </a:pPr>
            <a:r>
              <a:rPr lang="en" sz="2400" b="1">
                <a:solidFill>
                  <a:srgbClr val="674EA7"/>
                </a:solidFill>
                <a:latin typeface="Happy Monkey"/>
                <a:ea typeface="Happy Monkey"/>
                <a:cs typeface="Happy Monkey"/>
                <a:sym typeface="Happy Monkey"/>
              </a:rPr>
              <a:t>Follow the directions on the image to the right.</a:t>
            </a:r>
          </a:p>
          <a:p>
            <a:pPr marL="457200" lvl="0" indent="-381000" algn="l" rtl="0">
              <a:spcBef>
                <a:spcPts val="0"/>
              </a:spcBef>
              <a:buClr>
                <a:srgbClr val="674EA7"/>
              </a:buClr>
              <a:buSzPct val="100000"/>
              <a:buFont typeface="Happy Monkey"/>
              <a:buAutoNum type="arabicPeriod"/>
            </a:pPr>
            <a:r>
              <a:rPr lang="en" sz="2400" b="1">
                <a:solidFill>
                  <a:srgbClr val="674EA7"/>
                </a:solidFill>
                <a:latin typeface="Happy Monkey"/>
                <a:ea typeface="Happy Monkey"/>
                <a:cs typeface="Happy Monkey"/>
                <a:sym typeface="Happy Monkey"/>
              </a:rPr>
              <a:t>State your name and the purpose for your visit.</a:t>
            </a:r>
          </a:p>
          <a:p>
            <a:pPr marL="457200" lvl="0" indent="-381000" algn="l" rtl="0">
              <a:spcBef>
                <a:spcPts val="0"/>
              </a:spcBef>
              <a:buClr>
                <a:srgbClr val="674EA7"/>
              </a:buClr>
              <a:buSzPct val="100000"/>
              <a:buFont typeface="Happy Monkey"/>
              <a:buAutoNum type="arabicPeriod"/>
            </a:pPr>
            <a:r>
              <a:rPr lang="en" sz="2400" b="1">
                <a:solidFill>
                  <a:srgbClr val="674EA7"/>
                </a:solidFill>
                <a:latin typeface="Happy Monkey"/>
                <a:ea typeface="Happy Monkey"/>
                <a:cs typeface="Happy Monkey"/>
                <a:sym typeface="Happy Monkey"/>
              </a:rPr>
              <a:t>Produce a valid driver’s license.</a:t>
            </a:r>
          </a:p>
          <a:p>
            <a:pPr lvl="0">
              <a:spcBef>
                <a:spcPts val="0"/>
              </a:spcBef>
              <a:buNone/>
            </a:pPr>
            <a:endParaRPr sz="2400" b="1">
              <a:solidFill>
                <a:srgbClr val="674EA7"/>
              </a:solidFill>
              <a:latin typeface="Happy Monkey"/>
              <a:ea typeface="Happy Monkey"/>
              <a:cs typeface="Happy Monkey"/>
              <a:sym typeface="Happy Monkey"/>
            </a:endParaRPr>
          </a:p>
        </p:txBody>
      </p:sp>
      <p:pic>
        <p:nvPicPr>
          <p:cNvPr id="66" name="Shape 66"/>
          <p:cNvPicPr preferRelativeResize="0"/>
          <p:nvPr/>
        </p:nvPicPr>
        <p:blipFill>
          <a:blip r:embed="rId3">
            <a:alphaModFix/>
          </a:blip>
          <a:stretch>
            <a:fillRect/>
          </a:stretch>
        </p:blipFill>
        <p:spPr>
          <a:xfrm>
            <a:off x="5599787" y="206051"/>
            <a:ext cx="2559149" cy="1767549"/>
          </a:xfrm>
          <a:prstGeom prst="rect">
            <a:avLst/>
          </a:prstGeom>
          <a:noFill/>
          <a:ln>
            <a:noFill/>
          </a:ln>
        </p:spPr>
      </p:pic>
      <p:pic>
        <p:nvPicPr>
          <p:cNvPr id="67" name="Shape 67"/>
          <p:cNvPicPr preferRelativeResize="0"/>
          <p:nvPr/>
        </p:nvPicPr>
        <p:blipFill>
          <a:blip r:embed="rId4">
            <a:alphaModFix/>
          </a:blip>
          <a:stretch>
            <a:fillRect/>
          </a:stretch>
        </p:blipFill>
        <p:spPr>
          <a:xfrm>
            <a:off x="5743555" y="1901824"/>
            <a:ext cx="2271609" cy="30287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90250" y="1833450"/>
            <a:ext cx="4061100" cy="2783700"/>
          </a:xfrm>
          <a:prstGeom prst="rect">
            <a:avLst/>
          </a:prstGeom>
          <a:solidFill>
            <a:srgbClr val="F1C232"/>
          </a:solidFill>
        </p:spPr>
        <p:txBody>
          <a:bodyPr lIns="91425" tIns="91425" rIns="91425" bIns="91425" anchor="ctr" anchorCtr="0">
            <a:noAutofit/>
          </a:bodyPr>
          <a:lstStyle/>
          <a:p>
            <a:pPr lvl="0" algn="ctr">
              <a:spcBef>
                <a:spcPts val="0"/>
              </a:spcBef>
              <a:buNone/>
            </a:pPr>
            <a:r>
              <a:rPr lang="en" sz="3000">
                <a:solidFill>
                  <a:srgbClr val="351C75"/>
                </a:solidFill>
                <a:latin typeface="Happy Monkey"/>
                <a:ea typeface="Happy Monkey"/>
                <a:cs typeface="Happy Monkey"/>
                <a:sym typeface="Happy Monkey"/>
              </a:rPr>
              <a:t>We’ll stand by you every step of the way!</a:t>
            </a:r>
          </a:p>
        </p:txBody>
      </p:sp>
      <p:pic>
        <p:nvPicPr>
          <p:cNvPr id="240" name="Shape 240"/>
          <p:cNvPicPr preferRelativeResize="0"/>
          <p:nvPr/>
        </p:nvPicPr>
        <p:blipFill>
          <a:blip r:embed="rId3">
            <a:alphaModFix/>
          </a:blip>
          <a:stretch>
            <a:fillRect/>
          </a:stretch>
        </p:blipFill>
        <p:spPr>
          <a:xfrm>
            <a:off x="4322824" y="526350"/>
            <a:ext cx="4350625" cy="2726799"/>
          </a:xfrm>
          <a:prstGeom prst="rect">
            <a:avLst/>
          </a:prstGeom>
          <a:noFill/>
          <a:ln>
            <a:noFill/>
          </a:ln>
        </p:spPr>
      </p:pic>
      <p:pic>
        <p:nvPicPr>
          <p:cNvPr id="241" name="Shape 241"/>
          <p:cNvPicPr preferRelativeResize="0"/>
          <p:nvPr/>
        </p:nvPicPr>
        <p:blipFill>
          <a:blip r:embed="rId4">
            <a:alphaModFix/>
          </a:blip>
          <a:stretch>
            <a:fillRect/>
          </a:stretch>
        </p:blipFill>
        <p:spPr>
          <a:xfrm>
            <a:off x="4855512" y="3461350"/>
            <a:ext cx="3285250" cy="1318724"/>
          </a:xfrm>
          <a:prstGeom prst="rect">
            <a:avLst/>
          </a:prstGeom>
          <a:noFill/>
          <a:ln>
            <a:noFill/>
          </a:ln>
        </p:spPr>
      </p:pic>
      <p:pic>
        <p:nvPicPr>
          <p:cNvPr id="242" name="Shape 242"/>
          <p:cNvPicPr preferRelativeResize="0"/>
          <p:nvPr/>
        </p:nvPicPr>
        <p:blipFill>
          <a:blip r:embed="rId5">
            <a:alphaModFix/>
          </a:blip>
          <a:stretch>
            <a:fillRect/>
          </a:stretch>
        </p:blipFill>
        <p:spPr>
          <a:xfrm rot="1542821">
            <a:off x="1171449" y="460574"/>
            <a:ext cx="1578870" cy="1628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p:nvPr/>
        </p:nvSpPr>
        <p:spPr>
          <a:xfrm>
            <a:off x="4983475" y="335275"/>
            <a:ext cx="3916800" cy="45111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73" name="Shape 73"/>
          <p:cNvSpPr txBox="1"/>
          <p:nvPr/>
        </p:nvSpPr>
        <p:spPr>
          <a:xfrm>
            <a:off x="6096000" y="2164075"/>
            <a:ext cx="7729800" cy="901799"/>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74" name="Shape 74"/>
          <p:cNvSpPr txBox="1"/>
          <p:nvPr/>
        </p:nvSpPr>
        <p:spPr>
          <a:xfrm>
            <a:off x="527775" y="1558975"/>
            <a:ext cx="3760800" cy="3154799"/>
          </a:xfrm>
          <a:prstGeom prst="rect">
            <a:avLst/>
          </a:prstGeom>
          <a:solidFill>
            <a:srgbClr val="674EA7"/>
          </a:solidFill>
          <a:ln>
            <a:noFill/>
          </a:ln>
        </p:spPr>
        <p:txBody>
          <a:bodyPr lIns="91425" tIns="91425" rIns="91425" bIns="91425" anchor="t" anchorCtr="0">
            <a:noAutofit/>
          </a:bodyPr>
          <a:lstStyle/>
          <a:p>
            <a:pPr lvl="0" rtl="0">
              <a:spcBef>
                <a:spcPts val="0"/>
              </a:spcBef>
              <a:buNone/>
            </a:pPr>
            <a:endParaRPr sz="3600">
              <a:solidFill>
                <a:srgbClr val="FFFFFF"/>
              </a:solidFill>
              <a:latin typeface="Happy Monkey"/>
              <a:ea typeface="Happy Monkey"/>
              <a:cs typeface="Happy Monkey"/>
              <a:sym typeface="Happy Monkey"/>
            </a:endParaRPr>
          </a:p>
          <a:p>
            <a:pPr lvl="0">
              <a:spcBef>
                <a:spcPts val="0"/>
              </a:spcBef>
              <a:buNone/>
            </a:pPr>
            <a:endParaRPr sz="3600">
              <a:solidFill>
                <a:srgbClr val="FFFFFF"/>
              </a:solidFill>
              <a:latin typeface="Happy Monkey"/>
              <a:ea typeface="Happy Monkey"/>
              <a:cs typeface="Happy Monkey"/>
              <a:sym typeface="Happy Monkey"/>
            </a:endParaRPr>
          </a:p>
        </p:txBody>
      </p:sp>
      <p:sp>
        <p:nvSpPr>
          <p:cNvPr id="75" name="Shape 75"/>
          <p:cNvSpPr txBox="1"/>
          <p:nvPr/>
        </p:nvSpPr>
        <p:spPr>
          <a:xfrm>
            <a:off x="4847975" y="1559125"/>
            <a:ext cx="3760800" cy="3154799"/>
          </a:xfrm>
          <a:prstGeom prst="rect">
            <a:avLst/>
          </a:prstGeom>
          <a:solidFill>
            <a:srgbClr val="F1C232"/>
          </a:solidFill>
          <a:ln>
            <a:noFill/>
          </a:ln>
        </p:spPr>
        <p:txBody>
          <a:bodyPr lIns="91425" tIns="91425" rIns="91425" bIns="91425" anchor="t" anchorCtr="0">
            <a:noAutofit/>
          </a:bodyPr>
          <a:lstStyle/>
          <a:p>
            <a:pPr lvl="0" algn="ctr" rtl="0">
              <a:spcBef>
                <a:spcPts val="0"/>
              </a:spcBef>
              <a:buNone/>
            </a:pPr>
            <a:r>
              <a:rPr lang="en" sz="2400">
                <a:latin typeface="Happy Monkey"/>
                <a:ea typeface="Happy Monkey"/>
                <a:cs typeface="Happy Monkey"/>
                <a:sym typeface="Happy Monkey"/>
              </a:rPr>
              <a:t>     Mrs. Waltman welcomes you to Strausser Elementary School.  She is very excited that you have joined the Jackson Local Schools community!  </a:t>
            </a:r>
          </a:p>
        </p:txBody>
      </p:sp>
      <p:pic>
        <p:nvPicPr>
          <p:cNvPr id="76" name="Shape 76"/>
          <p:cNvPicPr preferRelativeResize="0"/>
          <p:nvPr/>
        </p:nvPicPr>
        <p:blipFill>
          <a:blip r:embed="rId3">
            <a:alphaModFix/>
          </a:blip>
          <a:stretch>
            <a:fillRect/>
          </a:stretch>
        </p:blipFill>
        <p:spPr>
          <a:xfrm rot="87">
            <a:off x="4022558" y="1019558"/>
            <a:ext cx="1098879" cy="1064537"/>
          </a:xfrm>
          <a:prstGeom prst="rect">
            <a:avLst/>
          </a:prstGeom>
          <a:noFill/>
          <a:ln>
            <a:noFill/>
          </a:ln>
        </p:spPr>
      </p:pic>
      <p:sp>
        <p:nvSpPr>
          <p:cNvPr id="77" name="Shape 77"/>
          <p:cNvSpPr txBox="1"/>
          <p:nvPr/>
        </p:nvSpPr>
        <p:spPr>
          <a:xfrm>
            <a:off x="500700" y="238975"/>
            <a:ext cx="8147699" cy="671400"/>
          </a:xfrm>
          <a:prstGeom prst="rect">
            <a:avLst/>
          </a:prstGeom>
          <a:solidFill>
            <a:srgbClr val="F1C232"/>
          </a:solidFill>
          <a:ln>
            <a:noFill/>
          </a:ln>
        </p:spPr>
        <p:txBody>
          <a:bodyPr lIns="91425" tIns="91425" rIns="91425" bIns="91425" anchor="t" anchorCtr="0">
            <a:noAutofit/>
          </a:bodyPr>
          <a:lstStyle/>
          <a:p>
            <a:pPr lvl="0" algn="ctr">
              <a:spcBef>
                <a:spcPts val="0"/>
              </a:spcBef>
              <a:buNone/>
            </a:pPr>
            <a:r>
              <a:rPr lang="en" sz="2400">
                <a:latin typeface="Happy Monkey"/>
                <a:ea typeface="Happy Monkey"/>
                <a:cs typeface="Happy Monkey"/>
                <a:sym typeface="Happy Monkey"/>
              </a:rPr>
              <a:t>Meet your Principal, Mrs. Waltman</a:t>
            </a:r>
          </a:p>
        </p:txBody>
      </p:sp>
      <p:pic>
        <p:nvPicPr>
          <p:cNvPr id="78" name="Shape 78"/>
          <p:cNvPicPr preferRelativeResize="0"/>
          <p:nvPr/>
        </p:nvPicPr>
        <p:blipFill>
          <a:blip r:embed="rId4">
            <a:alphaModFix/>
          </a:blip>
          <a:stretch>
            <a:fillRect/>
          </a:stretch>
        </p:blipFill>
        <p:spPr>
          <a:xfrm>
            <a:off x="1227469" y="1637225"/>
            <a:ext cx="2248947" cy="29985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4983475" y="335275"/>
            <a:ext cx="3916800" cy="45111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84" name="Shape 84"/>
          <p:cNvSpPr txBox="1"/>
          <p:nvPr/>
        </p:nvSpPr>
        <p:spPr>
          <a:xfrm>
            <a:off x="6096000" y="2164075"/>
            <a:ext cx="7729800" cy="9018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85" name="Shape 85"/>
          <p:cNvSpPr txBox="1"/>
          <p:nvPr/>
        </p:nvSpPr>
        <p:spPr>
          <a:xfrm>
            <a:off x="527775" y="1558975"/>
            <a:ext cx="3760800" cy="3154800"/>
          </a:xfrm>
          <a:prstGeom prst="rect">
            <a:avLst/>
          </a:prstGeom>
          <a:solidFill>
            <a:srgbClr val="674EA7"/>
          </a:solidFill>
          <a:ln>
            <a:noFill/>
          </a:ln>
        </p:spPr>
        <p:txBody>
          <a:bodyPr lIns="91425" tIns="91425" rIns="91425" bIns="91425" anchor="t" anchorCtr="0">
            <a:noAutofit/>
          </a:bodyPr>
          <a:lstStyle/>
          <a:p>
            <a:pPr lvl="0" rtl="0">
              <a:spcBef>
                <a:spcPts val="0"/>
              </a:spcBef>
              <a:buNone/>
            </a:pPr>
            <a:endParaRPr sz="3600">
              <a:solidFill>
                <a:srgbClr val="FFFFFF"/>
              </a:solidFill>
              <a:latin typeface="Happy Monkey"/>
              <a:ea typeface="Happy Monkey"/>
              <a:cs typeface="Happy Monkey"/>
              <a:sym typeface="Happy Monkey"/>
            </a:endParaRPr>
          </a:p>
          <a:p>
            <a:pPr lvl="0" rtl="0">
              <a:spcBef>
                <a:spcPts val="0"/>
              </a:spcBef>
              <a:buNone/>
            </a:pPr>
            <a:endParaRPr sz="3600">
              <a:solidFill>
                <a:srgbClr val="FFFFFF"/>
              </a:solidFill>
              <a:latin typeface="Happy Monkey"/>
              <a:ea typeface="Happy Monkey"/>
              <a:cs typeface="Happy Monkey"/>
              <a:sym typeface="Happy Monkey"/>
            </a:endParaRPr>
          </a:p>
        </p:txBody>
      </p:sp>
      <p:sp>
        <p:nvSpPr>
          <p:cNvPr id="86" name="Shape 86"/>
          <p:cNvSpPr txBox="1"/>
          <p:nvPr/>
        </p:nvSpPr>
        <p:spPr>
          <a:xfrm>
            <a:off x="4847975" y="1559125"/>
            <a:ext cx="3760800" cy="3154800"/>
          </a:xfrm>
          <a:prstGeom prst="rect">
            <a:avLst/>
          </a:prstGeom>
          <a:solidFill>
            <a:srgbClr val="F1C232"/>
          </a:solidFill>
          <a:ln>
            <a:noFill/>
          </a:ln>
        </p:spPr>
        <p:txBody>
          <a:bodyPr lIns="91425" tIns="91425" rIns="91425" bIns="91425" anchor="t" anchorCtr="0">
            <a:noAutofit/>
          </a:bodyPr>
          <a:lstStyle/>
          <a:p>
            <a:pPr lvl="0" algn="ctr" rtl="0">
              <a:spcBef>
                <a:spcPts val="0"/>
              </a:spcBef>
              <a:buNone/>
            </a:pPr>
            <a:r>
              <a:rPr lang="en" sz="2400">
                <a:latin typeface="Happy Monkey"/>
                <a:ea typeface="Happy Monkey"/>
                <a:cs typeface="Happy Monkey"/>
                <a:sym typeface="Happy Monkey"/>
              </a:rPr>
              <a:t>     Mrs. Krieg welcomes you to Strausser Elementary School. She works with Mrs. Waltman in the office and cannot wait to meet you!   </a:t>
            </a:r>
          </a:p>
        </p:txBody>
      </p:sp>
      <p:pic>
        <p:nvPicPr>
          <p:cNvPr id="87" name="Shape 87"/>
          <p:cNvPicPr preferRelativeResize="0"/>
          <p:nvPr/>
        </p:nvPicPr>
        <p:blipFill>
          <a:blip r:embed="rId3">
            <a:alphaModFix/>
          </a:blip>
          <a:stretch>
            <a:fillRect/>
          </a:stretch>
        </p:blipFill>
        <p:spPr>
          <a:xfrm rot="87">
            <a:off x="4022558" y="1019558"/>
            <a:ext cx="1098879" cy="1064537"/>
          </a:xfrm>
          <a:prstGeom prst="rect">
            <a:avLst/>
          </a:prstGeom>
          <a:noFill/>
          <a:ln>
            <a:noFill/>
          </a:ln>
        </p:spPr>
      </p:pic>
      <p:sp>
        <p:nvSpPr>
          <p:cNvPr id="88" name="Shape 88"/>
          <p:cNvSpPr txBox="1"/>
          <p:nvPr/>
        </p:nvSpPr>
        <p:spPr>
          <a:xfrm>
            <a:off x="500700" y="238975"/>
            <a:ext cx="8147700" cy="671400"/>
          </a:xfrm>
          <a:prstGeom prst="rect">
            <a:avLst/>
          </a:prstGeom>
          <a:solidFill>
            <a:srgbClr val="F1C232"/>
          </a:solidFill>
          <a:ln>
            <a:noFill/>
          </a:ln>
        </p:spPr>
        <p:txBody>
          <a:bodyPr lIns="91425" tIns="91425" rIns="91425" bIns="91425" anchor="t" anchorCtr="0">
            <a:noAutofit/>
          </a:bodyPr>
          <a:lstStyle/>
          <a:p>
            <a:pPr lvl="0" algn="ctr" rtl="0">
              <a:spcBef>
                <a:spcPts val="0"/>
              </a:spcBef>
              <a:buNone/>
            </a:pPr>
            <a:r>
              <a:rPr lang="en" sz="2400">
                <a:latin typeface="Happy Monkey"/>
                <a:ea typeface="Happy Monkey"/>
                <a:cs typeface="Happy Monkey"/>
                <a:sym typeface="Happy Monkey"/>
              </a:rPr>
              <a:t>Meet your Dean of Students, Mrs. Krieg</a:t>
            </a:r>
          </a:p>
        </p:txBody>
      </p:sp>
      <p:pic>
        <p:nvPicPr>
          <p:cNvPr id="89" name="Shape 89"/>
          <p:cNvPicPr preferRelativeResize="0"/>
          <p:nvPr/>
        </p:nvPicPr>
        <p:blipFill>
          <a:blip r:embed="rId4">
            <a:alphaModFix/>
          </a:blip>
          <a:stretch>
            <a:fillRect/>
          </a:stretch>
        </p:blipFill>
        <p:spPr>
          <a:xfrm>
            <a:off x="1241011" y="1558974"/>
            <a:ext cx="2334327" cy="31124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body" idx="2"/>
          </p:nvPr>
        </p:nvSpPr>
        <p:spPr>
          <a:xfrm>
            <a:off x="4939500" y="724200"/>
            <a:ext cx="3837000" cy="3695099"/>
          </a:xfrm>
          <a:prstGeom prst="rect">
            <a:avLst/>
          </a:prstGeom>
        </p:spPr>
        <p:txBody>
          <a:bodyPr lIns="91425" tIns="91425" rIns="91425" bIns="91425" anchor="ctr" anchorCtr="0">
            <a:noAutofit/>
          </a:bodyPr>
          <a:lstStyle/>
          <a:p>
            <a:pPr lvl="0" rtl="0">
              <a:lnSpc>
                <a:spcPct val="100000"/>
              </a:lnSpc>
              <a:spcBef>
                <a:spcPts val="0"/>
              </a:spcBef>
              <a:spcAft>
                <a:spcPts val="0"/>
              </a:spcAft>
              <a:buNone/>
            </a:pPr>
            <a:endParaRPr sz="3600">
              <a:solidFill>
                <a:srgbClr val="FFFFFF"/>
              </a:solidFill>
              <a:latin typeface="Happy Monkey"/>
              <a:ea typeface="Happy Monkey"/>
              <a:cs typeface="Happy Monkey"/>
              <a:sym typeface="Happy Monkey"/>
            </a:endParaRPr>
          </a:p>
          <a:p>
            <a:pPr lvl="0">
              <a:spcBef>
                <a:spcPts val="0"/>
              </a:spcBef>
              <a:buNone/>
            </a:pPr>
            <a:endParaRPr/>
          </a:p>
        </p:txBody>
      </p:sp>
      <p:sp>
        <p:nvSpPr>
          <p:cNvPr id="95" name="Shape 95"/>
          <p:cNvSpPr txBox="1"/>
          <p:nvPr/>
        </p:nvSpPr>
        <p:spPr>
          <a:xfrm>
            <a:off x="320050" y="319925"/>
            <a:ext cx="4045199" cy="1904999"/>
          </a:xfrm>
          <a:prstGeom prst="rect">
            <a:avLst/>
          </a:prstGeom>
          <a:noFill/>
          <a:ln>
            <a:noFill/>
          </a:ln>
        </p:spPr>
        <p:txBody>
          <a:bodyPr lIns="91425" tIns="91425" rIns="91425" bIns="91425" anchor="t" anchorCtr="0">
            <a:noAutofit/>
          </a:bodyPr>
          <a:lstStyle/>
          <a:p>
            <a:pPr lvl="0">
              <a:spcBef>
                <a:spcPts val="0"/>
              </a:spcBef>
              <a:buNone/>
            </a:pPr>
            <a:r>
              <a:rPr lang="en">
                <a:latin typeface="Happy Monkey"/>
                <a:ea typeface="Happy Monkey"/>
                <a:cs typeface="Happy Monkey"/>
                <a:sym typeface="Happy Monkey"/>
              </a:rPr>
              <a:t> </a:t>
            </a:r>
          </a:p>
        </p:txBody>
      </p:sp>
      <p:sp>
        <p:nvSpPr>
          <p:cNvPr id="96" name="Shape 96"/>
          <p:cNvSpPr txBox="1">
            <a:spLocks noGrp="1"/>
          </p:cNvSpPr>
          <p:nvPr>
            <p:ph type="title"/>
          </p:nvPr>
        </p:nvSpPr>
        <p:spPr>
          <a:xfrm>
            <a:off x="265500" y="724200"/>
            <a:ext cx="4045200" cy="2863800"/>
          </a:xfrm>
          <a:prstGeom prst="rect">
            <a:avLst/>
          </a:prstGeom>
          <a:solidFill>
            <a:srgbClr val="F1C232"/>
          </a:solidFill>
        </p:spPr>
        <p:txBody>
          <a:bodyPr lIns="91425" tIns="91425" rIns="91425" bIns="91425" anchor="b" anchorCtr="0">
            <a:noAutofit/>
          </a:bodyPr>
          <a:lstStyle/>
          <a:p>
            <a:pPr lvl="0" rtl="0">
              <a:spcBef>
                <a:spcPts val="0"/>
              </a:spcBef>
              <a:buNone/>
            </a:pPr>
            <a:r>
              <a:rPr lang="en" sz="1800">
                <a:latin typeface="Happy Monkey"/>
                <a:ea typeface="Happy Monkey"/>
                <a:cs typeface="Happy Monkey"/>
                <a:sym typeface="Happy Monkey"/>
              </a:rPr>
              <a:t>Meet your Building Secretary and Building Aide; Mrs. Tentler and Mrs. Schuller.   Please make sure that notes from home are turned in to your classroom teacher each day.  Please include your child’s first and last name, your name, and teacher’s name printed clearly. </a:t>
            </a:r>
          </a:p>
        </p:txBody>
      </p:sp>
      <p:pic>
        <p:nvPicPr>
          <p:cNvPr id="97" name="Shape 97"/>
          <p:cNvPicPr preferRelativeResize="0"/>
          <p:nvPr/>
        </p:nvPicPr>
        <p:blipFill>
          <a:blip r:embed="rId3">
            <a:alphaModFix/>
          </a:blip>
          <a:stretch>
            <a:fillRect/>
          </a:stretch>
        </p:blipFill>
        <p:spPr>
          <a:xfrm>
            <a:off x="1456112" y="3662475"/>
            <a:ext cx="1773074" cy="1402174"/>
          </a:xfrm>
          <a:prstGeom prst="rect">
            <a:avLst/>
          </a:prstGeom>
          <a:noFill/>
          <a:ln>
            <a:noFill/>
          </a:ln>
        </p:spPr>
      </p:pic>
      <p:pic>
        <p:nvPicPr>
          <p:cNvPr id="98" name="Shape 98"/>
          <p:cNvPicPr preferRelativeResize="0"/>
          <p:nvPr/>
        </p:nvPicPr>
        <p:blipFill>
          <a:blip r:embed="rId4">
            <a:alphaModFix/>
          </a:blip>
          <a:stretch>
            <a:fillRect/>
          </a:stretch>
        </p:blipFill>
        <p:spPr>
          <a:xfrm>
            <a:off x="4862500" y="1075125"/>
            <a:ext cx="3990998" cy="2993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80150" y="201050"/>
            <a:ext cx="8183700" cy="785700"/>
          </a:xfrm>
          <a:prstGeom prst="rect">
            <a:avLst/>
          </a:prstGeom>
          <a:solidFill>
            <a:srgbClr val="F1C232"/>
          </a:solidFill>
        </p:spPr>
        <p:txBody>
          <a:bodyPr lIns="91425" tIns="91425" rIns="91425" bIns="91425" anchor="b" anchorCtr="0">
            <a:noAutofit/>
          </a:bodyPr>
          <a:lstStyle/>
          <a:p>
            <a:pPr lvl="0" algn="ctr">
              <a:spcBef>
                <a:spcPts val="0"/>
              </a:spcBef>
              <a:buNone/>
            </a:pPr>
            <a:r>
              <a:rPr lang="en">
                <a:latin typeface="Happy Monkey"/>
                <a:ea typeface="Happy Monkey"/>
                <a:cs typeface="Happy Monkey"/>
                <a:sym typeface="Happy Monkey"/>
              </a:rPr>
              <a:t>Arriving and departing school</a:t>
            </a:r>
          </a:p>
        </p:txBody>
      </p:sp>
      <p:sp>
        <p:nvSpPr>
          <p:cNvPr id="104" name="Shape 104"/>
          <p:cNvSpPr txBox="1"/>
          <p:nvPr/>
        </p:nvSpPr>
        <p:spPr>
          <a:xfrm>
            <a:off x="534825" y="1331400"/>
            <a:ext cx="3447899" cy="339090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 sz="2400" b="1">
                <a:latin typeface="Happy Monkey"/>
                <a:ea typeface="Happy Monkey"/>
                <a:cs typeface="Happy Monkey"/>
                <a:sym typeface="Happy Monkey"/>
              </a:rPr>
              <a:t>School Bus</a:t>
            </a:r>
          </a:p>
        </p:txBody>
      </p:sp>
      <p:sp>
        <p:nvSpPr>
          <p:cNvPr id="105" name="Shape 105"/>
          <p:cNvSpPr txBox="1"/>
          <p:nvPr/>
        </p:nvSpPr>
        <p:spPr>
          <a:xfrm>
            <a:off x="4943125" y="1331400"/>
            <a:ext cx="3447899" cy="33909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 sz="2400" b="1">
                <a:latin typeface="Happy Monkey"/>
                <a:ea typeface="Happy Monkey"/>
                <a:cs typeface="Happy Monkey"/>
                <a:sym typeface="Happy Monkey"/>
              </a:rPr>
              <a:t>Parent Drop-Off</a:t>
            </a:r>
          </a:p>
        </p:txBody>
      </p:sp>
      <p:pic>
        <p:nvPicPr>
          <p:cNvPr id="106" name="Shape 106"/>
          <p:cNvPicPr preferRelativeResize="0"/>
          <p:nvPr/>
        </p:nvPicPr>
        <p:blipFill>
          <a:blip r:embed="rId3">
            <a:alphaModFix/>
          </a:blip>
          <a:stretch>
            <a:fillRect/>
          </a:stretch>
        </p:blipFill>
        <p:spPr>
          <a:xfrm>
            <a:off x="5888099" y="2015675"/>
            <a:ext cx="1992849" cy="2657124"/>
          </a:xfrm>
          <a:prstGeom prst="rect">
            <a:avLst/>
          </a:prstGeom>
          <a:noFill/>
          <a:ln>
            <a:noFill/>
          </a:ln>
        </p:spPr>
      </p:pic>
      <p:pic>
        <p:nvPicPr>
          <p:cNvPr id="107" name="Shape 107"/>
          <p:cNvPicPr preferRelativeResize="0"/>
          <p:nvPr/>
        </p:nvPicPr>
        <p:blipFill>
          <a:blip r:embed="rId4">
            <a:alphaModFix/>
          </a:blip>
          <a:stretch>
            <a:fillRect/>
          </a:stretch>
        </p:blipFill>
        <p:spPr>
          <a:xfrm>
            <a:off x="990687" y="2076149"/>
            <a:ext cx="2536176" cy="2536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80150" y="303450"/>
            <a:ext cx="8183700" cy="785700"/>
          </a:xfrm>
          <a:prstGeom prst="rect">
            <a:avLst/>
          </a:prstGeom>
          <a:solidFill>
            <a:srgbClr val="F1C232"/>
          </a:solidFill>
        </p:spPr>
        <p:txBody>
          <a:bodyPr lIns="91425" tIns="91425" rIns="91425" bIns="91425" anchor="b" anchorCtr="0">
            <a:noAutofit/>
          </a:bodyPr>
          <a:lstStyle/>
          <a:p>
            <a:pPr lvl="0" algn="ctr" rtl="0">
              <a:spcBef>
                <a:spcPts val="0"/>
              </a:spcBef>
              <a:buNone/>
            </a:pPr>
            <a:r>
              <a:rPr lang="en">
                <a:latin typeface="Happy Monkey"/>
                <a:ea typeface="Happy Monkey"/>
                <a:cs typeface="Happy Monkey"/>
                <a:sym typeface="Happy Monkey"/>
              </a:rPr>
              <a:t>Recess</a:t>
            </a:r>
          </a:p>
        </p:txBody>
      </p:sp>
      <p:pic>
        <p:nvPicPr>
          <p:cNvPr id="113" name="Shape 113"/>
          <p:cNvPicPr preferRelativeResize="0"/>
          <p:nvPr/>
        </p:nvPicPr>
        <p:blipFill>
          <a:blip r:embed="rId3">
            <a:alphaModFix/>
          </a:blip>
          <a:stretch>
            <a:fillRect/>
          </a:stretch>
        </p:blipFill>
        <p:spPr>
          <a:xfrm>
            <a:off x="7649875" y="103775"/>
            <a:ext cx="1286474" cy="1457175"/>
          </a:xfrm>
          <a:prstGeom prst="rect">
            <a:avLst/>
          </a:prstGeom>
          <a:noFill/>
          <a:ln>
            <a:noFill/>
          </a:ln>
        </p:spPr>
      </p:pic>
      <p:sp>
        <p:nvSpPr>
          <p:cNvPr id="114" name="Shape 114"/>
          <p:cNvSpPr txBox="1"/>
          <p:nvPr/>
        </p:nvSpPr>
        <p:spPr>
          <a:xfrm rot="-479770">
            <a:off x="317995" y="1216890"/>
            <a:ext cx="3539008" cy="1521670"/>
          </a:xfrm>
          <a:prstGeom prst="rect">
            <a:avLst/>
          </a:prstGeom>
          <a:solidFill>
            <a:srgbClr val="D9D2E9"/>
          </a:solidFill>
          <a:ln>
            <a:noFill/>
          </a:ln>
        </p:spPr>
        <p:txBody>
          <a:bodyPr lIns="91425" tIns="91425" rIns="91425" bIns="91425" anchor="t" anchorCtr="0">
            <a:noAutofit/>
          </a:bodyPr>
          <a:lstStyle/>
          <a:p>
            <a:pPr lvl="0" algn="ctr">
              <a:spcBef>
                <a:spcPts val="0"/>
              </a:spcBef>
              <a:buNone/>
            </a:pPr>
            <a:r>
              <a:rPr lang="en" sz="2400" b="1">
                <a:latin typeface="Happy Monkey"/>
                <a:ea typeface="Happy Monkey"/>
                <a:cs typeface="Happy Monkey"/>
                <a:sym typeface="Happy Monkey"/>
              </a:rPr>
              <a:t>Recess is 15 minutes daily.  Please dress for the weather!</a:t>
            </a:r>
          </a:p>
        </p:txBody>
      </p:sp>
      <p:sp>
        <p:nvSpPr>
          <p:cNvPr id="115" name="Shape 115"/>
          <p:cNvSpPr txBox="1"/>
          <p:nvPr/>
        </p:nvSpPr>
        <p:spPr>
          <a:xfrm>
            <a:off x="784450" y="3371237"/>
            <a:ext cx="3161100" cy="1188300"/>
          </a:xfrm>
          <a:prstGeom prst="rect">
            <a:avLst/>
          </a:prstGeom>
          <a:solidFill>
            <a:srgbClr val="E06666"/>
          </a:solidFill>
          <a:ln>
            <a:noFill/>
          </a:ln>
        </p:spPr>
        <p:txBody>
          <a:bodyPr lIns="91425" tIns="91425" rIns="91425" bIns="91425" anchor="t" anchorCtr="0">
            <a:noAutofit/>
          </a:bodyPr>
          <a:lstStyle/>
          <a:p>
            <a:pPr lvl="0" algn="ctr">
              <a:spcBef>
                <a:spcPts val="0"/>
              </a:spcBef>
              <a:buNone/>
            </a:pPr>
            <a:r>
              <a:rPr lang="en" b="1">
                <a:latin typeface="Happy Monkey"/>
                <a:ea typeface="Happy Monkey"/>
                <a:cs typeface="Happy Monkey"/>
                <a:sym typeface="Happy Monkey"/>
              </a:rPr>
              <a:t>Parents, please feel free to bring your child to the playground during non-school hours.  They will feel more at ease during recess!</a:t>
            </a:r>
          </a:p>
        </p:txBody>
      </p:sp>
      <p:pic>
        <p:nvPicPr>
          <p:cNvPr id="116" name="Shape 116"/>
          <p:cNvPicPr preferRelativeResize="0"/>
          <p:nvPr/>
        </p:nvPicPr>
        <p:blipFill>
          <a:blip r:embed="rId4">
            <a:alphaModFix/>
          </a:blip>
          <a:stretch>
            <a:fillRect/>
          </a:stretch>
        </p:blipFill>
        <p:spPr>
          <a:xfrm>
            <a:off x="4728625" y="1226000"/>
            <a:ext cx="2682824" cy="3577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80150" y="326200"/>
            <a:ext cx="8183700" cy="785700"/>
          </a:xfrm>
          <a:prstGeom prst="rect">
            <a:avLst/>
          </a:prstGeom>
          <a:solidFill>
            <a:srgbClr val="F1C232"/>
          </a:solidFill>
        </p:spPr>
        <p:txBody>
          <a:bodyPr lIns="91425" tIns="91425" rIns="91425" bIns="91425" anchor="b" anchorCtr="0">
            <a:noAutofit/>
          </a:bodyPr>
          <a:lstStyle/>
          <a:p>
            <a:pPr lvl="0" algn="ctr">
              <a:spcBef>
                <a:spcPts val="0"/>
              </a:spcBef>
              <a:buNone/>
            </a:pPr>
            <a:r>
              <a:rPr lang="en">
                <a:latin typeface="Happy Monkey"/>
                <a:ea typeface="Happy Monkey"/>
                <a:cs typeface="Happy Monkey"/>
                <a:sym typeface="Happy Monkey"/>
              </a:rPr>
              <a:t>Cafeteria</a:t>
            </a:r>
          </a:p>
        </p:txBody>
      </p:sp>
      <p:pic>
        <p:nvPicPr>
          <p:cNvPr id="122" name="Shape 122"/>
          <p:cNvPicPr preferRelativeResize="0"/>
          <p:nvPr/>
        </p:nvPicPr>
        <p:blipFill>
          <a:blip r:embed="rId3">
            <a:alphaModFix/>
          </a:blip>
          <a:stretch>
            <a:fillRect/>
          </a:stretch>
        </p:blipFill>
        <p:spPr>
          <a:xfrm>
            <a:off x="191975" y="623450"/>
            <a:ext cx="2161871" cy="1184400"/>
          </a:xfrm>
          <a:prstGeom prst="rect">
            <a:avLst/>
          </a:prstGeom>
          <a:noFill/>
          <a:ln>
            <a:noFill/>
          </a:ln>
        </p:spPr>
      </p:pic>
      <p:sp>
        <p:nvSpPr>
          <p:cNvPr id="123" name="Shape 123"/>
          <p:cNvSpPr txBox="1"/>
          <p:nvPr/>
        </p:nvSpPr>
        <p:spPr>
          <a:xfrm>
            <a:off x="2742625" y="1189250"/>
            <a:ext cx="2663400" cy="515100"/>
          </a:xfrm>
          <a:prstGeom prst="rect">
            <a:avLst/>
          </a:prstGeom>
          <a:solidFill>
            <a:srgbClr val="F1C232"/>
          </a:solidFill>
          <a:ln>
            <a:noFill/>
          </a:ln>
        </p:spPr>
        <p:txBody>
          <a:bodyPr lIns="91425" tIns="91425" rIns="91425" bIns="91425" anchor="t" anchorCtr="0">
            <a:noAutofit/>
          </a:bodyPr>
          <a:lstStyle/>
          <a:p>
            <a:pPr lvl="0" algn="ctr">
              <a:spcBef>
                <a:spcPts val="0"/>
              </a:spcBef>
              <a:buNone/>
            </a:pPr>
            <a:r>
              <a:rPr lang="en" sz="1800" b="1" u="sng">
                <a:solidFill>
                  <a:schemeClr val="hlink"/>
                </a:solidFill>
                <a:latin typeface="Happy Monkey"/>
                <a:ea typeface="Happy Monkey"/>
                <a:cs typeface="Happy Monkey"/>
                <a:sym typeface="Happy Monkey"/>
                <a:hlinkClick r:id="rId4"/>
              </a:rPr>
              <a:t>Click here for menu!</a:t>
            </a:r>
          </a:p>
        </p:txBody>
      </p:sp>
      <p:pic>
        <p:nvPicPr>
          <p:cNvPr id="124" name="Shape 124"/>
          <p:cNvPicPr preferRelativeResize="0"/>
          <p:nvPr/>
        </p:nvPicPr>
        <p:blipFill>
          <a:blip r:embed="rId5">
            <a:alphaModFix/>
          </a:blip>
          <a:stretch>
            <a:fillRect/>
          </a:stretch>
        </p:blipFill>
        <p:spPr>
          <a:xfrm>
            <a:off x="1330988" y="1852950"/>
            <a:ext cx="2355086" cy="3140098"/>
          </a:xfrm>
          <a:prstGeom prst="rect">
            <a:avLst/>
          </a:prstGeom>
          <a:noFill/>
          <a:ln>
            <a:noFill/>
          </a:ln>
        </p:spPr>
      </p:pic>
      <p:pic>
        <p:nvPicPr>
          <p:cNvPr id="125" name="Shape 125"/>
          <p:cNvPicPr preferRelativeResize="0"/>
          <p:nvPr/>
        </p:nvPicPr>
        <p:blipFill>
          <a:blip r:embed="rId6">
            <a:alphaModFix/>
          </a:blip>
          <a:stretch>
            <a:fillRect/>
          </a:stretch>
        </p:blipFill>
        <p:spPr>
          <a:xfrm>
            <a:off x="4696700" y="2225050"/>
            <a:ext cx="2109600" cy="2812800"/>
          </a:xfrm>
          <a:prstGeom prst="rect">
            <a:avLst/>
          </a:prstGeom>
          <a:noFill/>
          <a:ln>
            <a:noFill/>
          </a:ln>
        </p:spPr>
      </p:pic>
      <p:sp>
        <p:nvSpPr>
          <p:cNvPr id="126" name="Shape 126"/>
          <p:cNvSpPr txBox="1"/>
          <p:nvPr/>
        </p:nvSpPr>
        <p:spPr>
          <a:xfrm rot="734598">
            <a:off x="5634844" y="418562"/>
            <a:ext cx="3265060" cy="2504825"/>
          </a:xfrm>
          <a:prstGeom prst="rect">
            <a:avLst/>
          </a:prstGeom>
          <a:solidFill>
            <a:srgbClr val="D9D2E9"/>
          </a:solidFill>
          <a:ln>
            <a:noFill/>
          </a:ln>
        </p:spPr>
        <p:txBody>
          <a:bodyPr lIns="91425" tIns="91425" rIns="91425" bIns="91425" anchor="t" anchorCtr="0">
            <a:noAutofit/>
          </a:bodyPr>
          <a:lstStyle/>
          <a:p>
            <a:pPr lvl="0" algn="ctr">
              <a:spcBef>
                <a:spcPts val="0"/>
              </a:spcBef>
              <a:buNone/>
            </a:pPr>
            <a:r>
              <a:rPr lang="en" sz="1800" b="1">
                <a:latin typeface="Happy Monkey"/>
                <a:ea typeface="Happy Monkey"/>
                <a:cs typeface="Happy Monkey"/>
                <a:sym typeface="Happy Monkey"/>
              </a:rPr>
              <a:t>You have 30 minutes to eat your lunch.  You may buy or pack.  If you buy, you pay for your lunch using a special code (which is also the student’s computer password.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80150" y="303450"/>
            <a:ext cx="8183700" cy="785700"/>
          </a:xfrm>
          <a:prstGeom prst="rect">
            <a:avLst/>
          </a:prstGeom>
          <a:solidFill>
            <a:srgbClr val="F1C232"/>
          </a:solidFill>
        </p:spPr>
        <p:txBody>
          <a:bodyPr lIns="91425" tIns="91425" rIns="91425" bIns="91425" anchor="b" anchorCtr="0">
            <a:noAutofit/>
          </a:bodyPr>
          <a:lstStyle/>
          <a:p>
            <a:pPr lvl="0" algn="ctr" rtl="0">
              <a:spcBef>
                <a:spcPts val="0"/>
              </a:spcBef>
              <a:buNone/>
            </a:pPr>
            <a:r>
              <a:rPr lang="en" u="sng">
                <a:solidFill>
                  <a:schemeClr val="hlink"/>
                </a:solidFill>
                <a:latin typeface="Happy Monkey"/>
                <a:ea typeface="Happy Monkey"/>
                <a:cs typeface="Happy Monkey"/>
                <a:sym typeface="Happy Monkey"/>
                <a:hlinkClick r:id="rId3"/>
              </a:rPr>
              <a:t>Library</a:t>
            </a:r>
          </a:p>
        </p:txBody>
      </p:sp>
      <p:pic>
        <p:nvPicPr>
          <p:cNvPr id="132" name="Shape 132"/>
          <p:cNvPicPr preferRelativeResize="0"/>
          <p:nvPr/>
        </p:nvPicPr>
        <p:blipFill>
          <a:blip r:embed="rId4">
            <a:alphaModFix/>
          </a:blip>
          <a:stretch>
            <a:fillRect/>
          </a:stretch>
        </p:blipFill>
        <p:spPr>
          <a:xfrm>
            <a:off x="6805362" y="104775"/>
            <a:ext cx="1933575" cy="2362200"/>
          </a:xfrm>
          <a:prstGeom prst="rect">
            <a:avLst/>
          </a:prstGeom>
          <a:noFill/>
          <a:ln>
            <a:noFill/>
          </a:ln>
        </p:spPr>
      </p:pic>
      <p:sp>
        <p:nvSpPr>
          <p:cNvPr id="133" name="Shape 133"/>
          <p:cNvSpPr txBox="1"/>
          <p:nvPr/>
        </p:nvSpPr>
        <p:spPr>
          <a:xfrm rot="-465207">
            <a:off x="350115" y="1237648"/>
            <a:ext cx="3633518" cy="2637153"/>
          </a:xfrm>
          <a:prstGeom prst="rect">
            <a:avLst/>
          </a:prstGeom>
          <a:solidFill>
            <a:srgbClr val="D9D2E9"/>
          </a:solidFill>
          <a:ln>
            <a:noFill/>
          </a:ln>
        </p:spPr>
        <p:txBody>
          <a:bodyPr lIns="91425" tIns="91425" rIns="91425" bIns="91425" anchor="t" anchorCtr="0">
            <a:noAutofit/>
          </a:bodyPr>
          <a:lstStyle/>
          <a:p>
            <a:pPr lvl="0" algn="ctr">
              <a:spcBef>
                <a:spcPts val="0"/>
              </a:spcBef>
              <a:buNone/>
            </a:pPr>
            <a:r>
              <a:rPr lang="en" sz="1800" b="1">
                <a:latin typeface="Happy Monkey"/>
                <a:ea typeface="Happy Monkey"/>
                <a:cs typeface="Happy Monkey"/>
                <a:sym typeface="Happy Monkey"/>
              </a:rPr>
              <a:t>You get to spend 35 minutes per week with Mrs.  Lyons, Mrs. Vicini, and Mrs. Hamilton.  You’ll hear wonderful stories and get to borrow books to read at home.</a:t>
            </a:r>
          </a:p>
        </p:txBody>
      </p:sp>
      <p:sp>
        <p:nvSpPr>
          <p:cNvPr id="134" name="Shape 134"/>
          <p:cNvSpPr/>
          <p:nvPr/>
        </p:nvSpPr>
        <p:spPr>
          <a:xfrm>
            <a:off x="188675" y="585075"/>
            <a:ext cx="3481799" cy="384299"/>
          </a:xfrm>
          <a:prstGeom prst="rightArrow">
            <a:avLst>
              <a:gd name="adj1" fmla="val 50000"/>
              <a:gd name="adj2" fmla="val 50000"/>
            </a:avLst>
          </a:prstGeom>
          <a:solidFill>
            <a:srgbClr val="E06666"/>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latin typeface="Happy Monkey"/>
                <a:ea typeface="Happy Monkey"/>
                <a:cs typeface="Happy Monkey"/>
                <a:sym typeface="Happy Monkey"/>
              </a:rPr>
              <a:t>Click here to link to our libraries!</a:t>
            </a:r>
          </a:p>
        </p:txBody>
      </p:sp>
      <p:sp>
        <p:nvSpPr>
          <p:cNvPr id="135" name="Shape 135"/>
          <p:cNvSpPr txBox="1"/>
          <p:nvPr/>
        </p:nvSpPr>
        <p:spPr>
          <a:xfrm>
            <a:off x="1044725" y="4028950"/>
            <a:ext cx="3421200" cy="837900"/>
          </a:xfrm>
          <a:prstGeom prst="rect">
            <a:avLst/>
          </a:prstGeom>
          <a:noFill/>
          <a:ln>
            <a:noFill/>
          </a:ln>
        </p:spPr>
        <p:txBody>
          <a:bodyPr lIns="91425" tIns="91425" rIns="91425" bIns="91425" anchor="t" anchorCtr="0">
            <a:noAutofit/>
          </a:bodyPr>
          <a:lstStyle/>
          <a:p>
            <a:pPr lvl="0" algn="ctr" rtl="0">
              <a:spcBef>
                <a:spcPts val="0"/>
              </a:spcBef>
              <a:buNone/>
            </a:pPr>
            <a:r>
              <a:rPr lang="en" b="1">
                <a:solidFill>
                  <a:srgbClr val="FFFFFF"/>
                </a:solidFill>
                <a:latin typeface="Happy Monkey"/>
                <a:ea typeface="Happy Monkey"/>
                <a:cs typeface="Happy Monkey"/>
                <a:sym typeface="Happy Monkey"/>
              </a:rPr>
              <a:t>Would you like to volunteer?  Please email Mrs. Lyons</a:t>
            </a:r>
          </a:p>
          <a:p>
            <a:pPr lvl="0" algn="ctr">
              <a:spcBef>
                <a:spcPts val="0"/>
              </a:spcBef>
              <a:buNone/>
            </a:pPr>
            <a:r>
              <a:rPr lang="en" b="1">
                <a:solidFill>
                  <a:srgbClr val="FFFFFF"/>
                </a:solidFill>
                <a:latin typeface="Happy Monkey"/>
                <a:ea typeface="Happy Monkey"/>
                <a:cs typeface="Happy Monkey"/>
                <a:sym typeface="Happy Monkey"/>
              </a:rPr>
              <a:t>jml2jc@jackson.sparcc.org</a:t>
            </a:r>
          </a:p>
        </p:txBody>
      </p:sp>
      <p:pic>
        <p:nvPicPr>
          <p:cNvPr id="136" name="Shape 136"/>
          <p:cNvPicPr preferRelativeResize="0"/>
          <p:nvPr/>
        </p:nvPicPr>
        <p:blipFill>
          <a:blip r:embed="rId5">
            <a:alphaModFix/>
          </a:blip>
          <a:stretch>
            <a:fillRect/>
          </a:stretch>
        </p:blipFill>
        <p:spPr>
          <a:xfrm>
            <a:off x="4012374" y="1763124"/>
            <a:ext cx="3021101" cy="2265825"/>
          </a:xfrm>
          <a:prstGeom prst="rect">
            <a:avLst/>
          </a:prstGeom>
          <a:noFill/>
          <a:ln>
            <a:noFill/>
          </a:ln>
        </p:spPr>
      </p:pic>
      <p:pic>
        <p:nvPicPr>
          <p:cNvPr id="137" name="Shape 137"/>
          <p:cNvPicPr preferRelativeResize="0"/>
          <p:nvPr/>
        </p:nvPicPr>
        <p:blipFill>
          <a:blip r:embed="rId6">
            <a:alphaModFix/>
          </a:blip>
          <a:stretch>
            <a:fillRect/>
          </a:stretch>
        </p:blipFill>
        <p:spPr>
          <a:xfrm>
            <a:off x="7377700" y="2862250"/>
            <a:ext cx="1286150" cy="1700074"/>
          </a:xfrm>
          <a:prstGeom prst="rect">
            <a:avLst/>
          </a:prstGeom>
          <a:noFill/>
          <a:ln>
            <a:noFill/>
          </a:ln>
        </p:spPr>
      </p:pic>
      <p:sp>
        <p:nvSpPr>
          <p:cNvPr id="138" name="Shape 138"/>
          <p:cNvSpPr txBox="1"/>
          <p:nvPr/>
        </p:nvSpPr>
        <p:spPr>
          <a:xfrm>
            <a:off x="4764075" y="4178350"/>
            <a:ext cx="1878000" cy="547800"/>
          </a:xfrm>
          <a:prstGeom prst="rect">
            <a:avLst/>
          </a:prstGeom>
          <a:solidFill>
            <a:srgbClr val="F1C232"/>
          </a:solidFill>
          <a:ln>
            <a:noFill/>
          </a:ln>
        </p:spPr>
        <p:txBody>
          <a:bodyPr lIns="91425" tIns="91425" rIns="91425" bIns="91425" anchor="t" anchorCtr="0">
            <a:noAutofit/>
          </a:bodyPr>
          <a:lstStyle/>
          <a:p>
            <a:pPr lvl="0" algn="ctr" rtl="0">
              <a:spcBef>
                <a:spcPts val="0"/>
              </a:spcBef>
              <a:buNone/>
            </a:pPr>
            <a:r>
              <a:rPr lang="en" b="1">
                <a:latin typeface="Happy Monkey"/>
                <a:ea typeface="Happy Monkey"/>
                <a:cs typeface="Happy Monkey"/>
                <a:sym typeface="Happy Monkey"/>
              </a:rPr>
              <a:t>Mrs. Lyons &amp; </a:t>
            </a:r>
          </a:p>
          <a:p>
            <a:pPr lvl="0" algn="ctr">
              <a:spcBef>
                <a:spcPts val="0"/>
              </a:spcBef>
              <a:buNone/>
            </a:pPr>
            <a:r>
              <a:rPr lang="en" b="1">
                <a:latin typeface="Happy Monkey"/>
                <a:ea typeface="Happy Monkey"/>
                <a:cs typeface="Happy Monkey"/>
                <a:sym typeface="Happy Monkey"/>
              </a:rPr>
              <a:t>Mrs. Vicini</a:t>
            </a:r>
          </a:p>
        </p:txBody>
      </p:sp>
      <p:sp>
        <p:nvSpPr>
          <p:cNvPr id="139" name="Shape 139"/>
          <p:cNvSpPr txBox="1"/>
          <p:nvPr/>
        </p:nvSpPr>
        <p:spPr>
          <a:xfrm>
            <a:off x="7033475" y="4319050"/>
            <a:ext cx="1878000" cy="384300"/>
          </a:xfrm>
          <a:prstGeom prst="rect">
            <a:avLst/>
          </a:prstGeom>
          <a:solidFill>
            <a:srgbClr val="F1C232"/>
          </a:solidFill>
          <a:ln>
            <a:noFill/>
          </a:ln>
        </p:spPr>
        <p:txBody>
          <a:bodyPr lIns="91425" tIns="91425" rIns="91425" bIns="91425" anchor="t" anchorCtr="0">
            <a:noAutofit/>
          </a:bodyPr>
          <a:lstStyle/>
          <a:p>
            <a:pPr lvl="0" algn="ctr" rtl="0">
              <a:spcBef>
                <a:spcPts val="0"/>
              </a:spcBef>
              <a:buNone/>
            </a:pPr>
            <a:r>
              <a:rPr lang="en" b="1">
                <a:latin typeface="Happy Monkey"/>
                <a:ea typeface="Happy Monkey"/>
                <a:cs typeface="Happy Monkey"/>
                <a:sym typeface="Happy Monkey"/>
              </a:rPr>
              <a:t>Mrs. Hamilton</a:t>
            </a: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656</Words>
  <Application>Microsoft Office PowerPoint</Application>
  <PresentationFormat>On-screen Show (16:9)</PresentationFormat>
  <Paragraphs>73</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Raleway</vt:lpstr>
      <vt:lpstr>Source Sans Pro</vt:lpstr>
      <vt:lpstr>Happy Monkey</vt:lpstr>
      <vt:lpstr>plum</vt:lpstr>
      <vt:lpstr>Welcome to Strausser Elementary School</vt:lpstr>
      <vt:lpstr>Student and Staff Safety</vt:lpstr>
      <vt:lpstr>PowerPoint Presentation</vt:lpstr>
      <vt:lpstr>PowerPoint Presentation</vt:lpstr>
      <vt:lpstr>Meet your Building Secretary and Building Aide; Mrs. Tentler and Mrs. Schuller.   Please make sure that notes from home are turned in to your classroom teacher each day.  Please include your child’s first and last name, your name, and teacher’s name printed clearly. </vt:lpstr>
      <vt:lpstr>Arriving and departing school</vt:lpstr>
      <vt:lpstr>Recess</vt:lpstr>
      <vt:lpstr>Cafeteria</vt:lpstr>
      <vt:lpstr>Library</vt:lpstr>
      <vt:lpstr>Music</vt:lpstr>
      <vt:lpstr>Physical Education</vt:lpstr>
      <vt:lpstr>School Counselor</vt:lpstr>
      <vt:lpstr>Clinic</vt:lpstr>
      <vt:lpstr>Meet your Custodian!</vt:lpstr>
      <vt:lpstr>Here’s your tremendous Parent/Teacher Group</vt:lpstr>
      <vt:lpstr>Here are some photos of classrooms.</vt:lpstr>
      <vt:lpstr>Here are some photos of classrooms.</vt:lpstr>
      <vt:lpstr>Here are testimonials from students in your building.</vt:lpstr>
      <vt:lpstr>PowerPoint Presentation</vt:lpstr>
      <vt:lpstr>We’ll stand by you every step of the way!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Strausser Elementary School</dc:title>
  <dc:creator>Neff, Tamara A.</dc:creator>
  <cp:lastModifiedBy>Neff, Tamara A.</cp:lastModifiedBy>
  <cp:revision>1</cp:revision>
  <dcterms:modified xsi:type="dcterms:W3CDTF">2016-08-17T14:02:08Z</dcterms:modified>
</cp:coreProperties>
</file>