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752" r:id="rId2"/>
    <p:sldMasterId id="2147483754" r:id="rId3"/>
    <p:sldMasterId id="2147484088" r:id="rId4"/>
    <p:sldMasterId id="2147484102" r:id="rId5"/>
    <p:sldMasterId id="2147484114" r:id="rId6"/>
  </p:sldMasterIdLst>
  <p:notesMasterIdLst>
    <p:notesMasterId r:id="rId116"/>
  </p:notesMasterIdLst>
  <p:handoutMasterIdLst>
    <p:handoutMasterId r:id="rId117"/>
  </p:handoutMasterIdLst>
  <p:sldIdLst>
    <p:sldId id="790" r:id="rId7"/>
    <p:sldId id="498" r:id="rId8"/>
    <p:sldId id="774" r:id="rId9"/>
    <p:sldId id="645" r:id="rId10"/>
    <p:sldId id="768" r:id="rId11"/>
    <p:sldId id="780" r:id="rId12"/>
    <p:sldId id="748" r:id="rId13"/>
    <p:sldId id="791" r:id="rId14"/>
    <p:sldId id="778" r:id="rId15"/>
    <p:sldId id="646" r:id="rId16"/>
    <p:sldId id="749" r:id="rId17"/>
    <p:sldId id="781" r:id="rId18"/>
    <p:sldId id="769" r:id="rId19"/>
    <p:sldId id="750" r:id="rId20"/>
    <p:sldId id="795" r:id="rId21"/>
    <p:sldId id="751" r:id="rId22"/>
    <p:sldId id="527" r:id="rId23"/>
    <p:sldId id="520" r:id="rId24"/>
    <p:sldId id="753" r:id="rId25"/>
    <p:sldId id="754" r:id="rId26"/>
    <p:sldId id="757" r:id="rId27"/>
    <p:sldId id="755" r:id="rId28"/>
    <p:sldId id="756" r:id="rId29"/>
    <p:sldId id="758" r:id="rId30"/>
    <p:sldId id="784" r:id="rId31"/>
    <p:sldId id="536" r:id="rId32"/>
    <p:sldId id="647" r:id="rId33"/>
    <p:sldId id="786" r:id="rId34"/>
    <p:sldId id="716" r:id="rId35"/>
    <p:sldId id="792" r:id="rId36"/>
    <p:sldId id="720" r:id="rId37"/>
    <p:sldId id="782" r:id="rId38"/>
    <p:sldId id="761" r:id="rId39"/>
    <p:sldId id="762" r:id="rId40"/>
    <p:sldId id="764" r:id="rId41"/>
    <p:sldId id="796" r:id="rId42"/>
    <p:sldId id="797" r:id="rId43"/>
    <p:sldId id="648" r:id="rId44"/>
    <p:sldId id="775" r:id="rId45"/>
    <p:sldId id="675" r:id="rId46"/>
    <p:sldId id="544" r:id="rId47"/>
    <p:sldId id="718" r:id="rId48"/>
    <p:sldId id="545" r:id="rId49"/>
    <p:sldId id="690" r:id="rId50"/>
    <p:sldId id="546" r:id="rId51"/>
    <p:sldId id="691" r:id="rId52"/>
    <p:sldId id="547" r:id="rId53"/>
    <p:sldId id="692" r:id="rId54"/>
    <p:sldId id="671" r:id="rId55"/>
    <p:sldId id="689" r:id="rId56"/>
    <p:sldId id="554" r:id="rId57"/>
    <p:sldId id="553" r:id="rId58"/>
    <p:sldId id="552" r:id="rId59"/>
    <p:sldId id="655" r:id="rId60"/>
    <p:sldId id="700" r:id="rId61"/>
    <p:sldId id="702" r:id="rId62"/>
    <p:sldId id="693" r:id="rId63"/>
    <p:sldId id="695" r:id="rId64"/>
    <p:sldId id="681" r:id="rId65"/>
    <p:sldId id="696" r:id="rId66"/>
    <p:sldId id="682" r:id="rId67"/>
    <p:sldId id="697" r:id="rId68"/>
    <p:sldId id="683" r:id="rId69"/>
    <p:sldId id="698" r:id="rId70"/>
    <p:sldId id="670" r:id="rId71"/>
    <p:sldId id="787" r:id="rId72"/>
    <p:sldId id="568" r:id="rId73"/>
    <p:sldId id="569" r:id="rId74"/>
    <p:sldId id="571" r:id="rId75"/>
    <p:sldId id="653" r:id="rId76"/>
    <p:sldId id="686" r:id="rId77"/>
    <p:sldId id="766" r:id="rId78"/>
    <p:sldId id="793" r:id="rId79"/>
    <p:sldId id="579" r:id="rId80"/>
    <p:sldId id="767" r:id="rId81"/>
    <p:sldId id="656" r:id="rId82"/>
    <p:sldId id="666" r:id="rId83"/>
    <p:sldId id="667" r:id="rId84"/>
    <p:sldId id="668" r:id="rId85"/>
    <p:sldId id="669" r:id="rId86"/>
    <p:sldId id="652" r:id="rId87"/>
    <p:sldId id="760" r:id="rId88"/>
    <p:sldId id="590" r:id="rId89"/>
    <p:sldId id="739" r:id="rId90"/>
    <p:sldId id="660" r:id="rId91"/>
    <p:sldId id="650" r:id="rId92"/>
    <p:sldId id="600" r:id="rId93"/>
    <p:sldId id="704" r:id="rId94"/>
    <p:sldId id="705" r:id="rId95"/>
    <p:sldId id="706" r:id="rId96"/>
    <p:sldId id="604" r:id="rId97"/>
    <p:sldId id="605" r:id="rId98"/>
    <p:sldId id="606" r:id="rId99"/>
    <p:sldId id="607" r:id="rId100"/>
    <p:sldId id="608" r:id="rId101"/>
    <p:sldId id="609" r:id="rId102"/>
    <p:sldId id="610" r:id="rId103"/>
    <p:sldId id="651" r:id="rId104"/>
    <p:sldId id="772" r:id="rId105"/>
    <p:sldId id="773" r:id="rId106"/>
    <p:sldId id="789" r:id="rId107"/>
    <p:sldId id="620" r:id="rId108"/>
    <p:sldId id="617" r:id="rId109"/>
    <p:sldId id="707" r:id="rId110"/>
    <p:sldId id="619" r:id="rId111"/>
    <p:sldId id="627" r:id="rId112"/>
    <p:sldId id="634" r:id="rId113"/>
    <p:sldId id="495" r:id="rId114"/>
    <p:sldId id="779" r:id="rId1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ac Majerowicz" initials="IM" lastIdx="15" clrIdx="0"/>
  <p:cmAuthor id="1" name="Barbara Kelly" initials="B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89A424"/>
    <a:srgbClr val="697E1C"/>
    <a:srgbClr val="204962"/>
    <a:srgbClr val="8E8E95"/>
    <a:srgbClr val="708CA1"/>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3520" autoAdjust="0"/>
    <p:restoredTop sz="91598" autoAdjust="0"/>
  </p:normalViewPr>
  <p:slideViewPr>
    <p:cSldViewPr snapToGrid="0" snapToObjects="1">
      <p:cViewPr>
        <p:scale>
          <a:sx n="100" d="100"/>
          <a:sy n="100" d="100"/>
        </p:scale>
        <p:origin x="-2010" y="-288"/>
      </p:cViewPr>
      <p:guideLst>
        <p:guide orient="horz" pos="4128"/>
        <p:guide orient="horz" pos="982"/>
        <p:guide orient="horz" pos="1355"/>
        <p:guide pos="1116"/>
        <p:guide pos="3209"/>
        <p:guide pos="4007"/>
        <p:guide pos="4211"/>
      </p:guideLst>
    </p:cSldViewPr>
  </p:slideViewPr>
  <p:notesTextViewPr>
    <p:cViewPr>
      <p:scale>
        <a:sx n="75" d="100"/>
        <a:sy n="75" d="100"/>
      </p:scale>
      <p:origin x="0" y="0"/>
    </p:cViewPr>
  </p:notesTextViewPr>
  <p:sorterViewPr>
    <p:cViewPr>
      <p:scale>
        <a:sx n="75" d="100"/>
        <a:sy n="75" d="100"/>
      </p:scale>
      <p:origin x="0" y="0"/>
    </p:cViewPr>
  </p:sorterViewPr>
  <p:notesViewPr>
    <p:cSldViewPr snapToGrid="0" snapToObjects="1">
      <p:cViewPr>
        <p:scale>
          <a:sx n="100" d="100"/>
          <a:sy n="100" d="100"/>
        </p:scale>
        <p:origin x="-81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handoutMaster" Target="handoutMasters/handoutMaster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latin typeface="Arial" charset="0"/>
              </a:rPr>
              <a:t>© 2009, Cisco Systems, Inc. All rights reserved.</a:t>
            </a:r>
          </a:p>
          <a:p>
            <a:pPr defTabSz="611188" eaLnBrk="0" hangingPunct="0">
              <a:tabLst>
                <a:tab pos="2387600" algn="l"/>
                <a:tab pos="4830763" algn="l"/>
              </a:tabLst>
              <a:defRPr/>
            </a:pPr>
            <a:r>
              <a:rPr lang="en-US" sz="800">
                <a:latin typeface="Arial" charset="0"/>
              </a:rPr>
              <a:t>CCNA Overview</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charset="0"/>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eaLnBrk="0" hangingPunct="0">
              <a:defRPr/>
            </a:pPr>
            <a:fld id="{20713D6C-F846-407D-86B1-6B081EC4F174}" type="slidenum">
              <a:rPr lang="en-US" sz="800">
                <a:latin typeface="Arial" charset="0"/>
              </a:rPr>
              <a:pPr algn="r" defTabSz="903288" eaLnBrk="0" hangingPunct="0">
                <a:defRPr/>
              </a:pPr>
              <a:t>‹#›</a:t>
            </a:fld>
            <a:endParaRPr lang="en-US" sz="800">
              <a:latin typeface="Arial" charset="0"/>
            </a:endParaRPr>
          </a:p>
        </p:txBody>
      </p:sp>
    </p:spTree>
    <p:extLst>
      <p:ext uri="{BB962C8B-B14F-4D97-AF65-F5344CB8AC3E}">
        <p14:creationId xmlns:p14="http://schemas.microsoft.com/office/powerpoint/2010/main" val="2881724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endParaRPr>
          </a:p>
        </p:txBody>
      </p:sp>
      <p:sp>
        <p:nvSpPr>
          <p:cNvPr id="183305" name="Rectangle 9"/>
          <p:cNvSpPr>
            <a:spLocks noChangeArrowheads="1"/>
          </p:cNvSpPr>
          <p:nvPr/>
        </p:nvSpPr>
        <p:spPr bwMode="auto">
          <a:xfrm>
            <a:off x="57150" y="8785225"/>
            <a:ext cx="2619375" cy="46831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latin typeface="Arial" charset="0"/>
              </a:rPr>
              <a:t>© 2009, Cisco Systems, Inc. All rights reserved.</a:t>
            </a:r>
          </a:p>
          <a:p>
            <a:pPr defTabSz="611188" eaLnBrk="0" hangingPunct="0">
              <a:tabLst>
                <a:tab pos="2387600" algn="l"/>
                <a:tab pos="4830763" algn="l"/>
              </a:tabLst>
              <a:defRPr/>
            </a:pPr>
            <a:r>
              <a:rPr lang="en-US" sz="800">
                <a:latin typeface="Arial" charset="0"/>
              </a:rPr>
              <a:t>CCNA Overview</a:t>
            </a:r>
          </a:p>
          <a:p>
            <a:pPr defTabSz="611188" eaLnBrk="0" hangingPunct="0">
              <a:tabLst>
                <a:tab pos="2387600" algn="l"/>
                <a:tab pos="4830763" algn="l"/>
              </a:tabLst>
              <a:defRPr/>
            </a:pPr>
            <a:endParaRPr lang="en-US" sz="800">
              <a:latin typeface="Arial" charset="0"/>
            </a:endParaRP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charset="0"/>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eaLnBrk="0" hangingPunct="0">
              <a:lnSpc>
                <a:spcPct val="100000"/>
              </a:lnSpc>
              <a:defRPr sz="800">
                <a:latin typeface="Arial" charset="0"/>
              </a:defRPr>
            </a:lvl1pPr>
          </a:lstStyle>
          <a:p>
            <a:pPr>
              <a:defRPr/>
            </a:pPr>
            <a:fld id="{EEE122BF-12A4-4B48-B790-EE8DEC1343BE}" type="slidenum">
              <a:rPr lang="en-US"/>
              <a:pPr>
                <a:defRPr/>
              </a:pPr>
              <a:t>‹#›</a:t>
            </a:fld>
            <a:endParaRPr lang="en-US"/>
          </a:p>
        </p:txBody>
      </p:sp>
      <p:sp>
        <p:nvSpPr>
          <p:cNvPr id="117766"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28395610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isco.com/web/learning/netacad/course_catalog/newCCNA.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p:spPr>
        <p:txBody>
          <a:bodyPr/>
          <a:lstStyle/>
          <a:p>
            <a:fld id="{0F16A786-EC01-4EC4-97B0-A1746EFB9FBE}" type="slidenum">
              <a:rPr lang="en-US" smtClean="0">
                <a:latin typeface="Arial" pitchFamily="34" charset="0"/>
              </a:rPr>
              <a:pPr/>
              <a:t>2</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404813" y="4378325"/>
            <a:ext cx="6121400" cy="4252913"/>
          </a:xfrm>
          <a:noFill/>
          <a:ln/>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8004" name="Slide Number Placeholder 3"/>
          <p:cNvSpPr>
            <a:spLocks noGrp="1"/>
          </p:cNvSpPr>
          <p:nvPr>
            <p:ph type="sldNum" sz="quarter" idx="5"/>
          </p:nvPr>
        </p:nvSpPr>
        <p:spPr>
          <a:noFill/>
        </p:spPr>
        <p:txBody>
          <a:bodyPr/>
          <a:lstStyle/>
          <a:p>
            <a:fld id="{BCAA728E-B0C5-4254-ABBA-8901BDF78282}"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81100" y="698500"/>
            <a:ext cx="4648200" cy="3486150"/>
          </a:xfrm>
          <a:ln/>
        </p:spPr>
      </p:sp>
      <p:sp>
        <p:nvSpPr>
          <p:cNvPr id="220163" name="Rectangle 3"/>
          <p:cNvSpPr>
            <a:spLocks noGrp="1" noChangeArrowheads="1"/>
          </p:cNvSpPr>
          <p:nvPr>
            <p:ph type="body" idx="1"/>
          </p:nvPr>
        </p:nvSpPr>
        <p:spPr>
          <a:xfrm>
            <a:off x="768350" y="4378325"/>
            <a:ext cx="5468938" cy="4251325"/>
          </a:xfrm>
          <a:noFill/>
          <a:ln/>
        </p:spPr>
        <p:txBody>
          <a:bodyPr/>
          <a:lstStyle/>
          <a:p>
            <a:r>
              <a:rPr lang="en-US" smtClean="0">
                <a:latin typeface="Arial" pitchFamily="34" charset="0"/>
              </a:rPr>
              <a:t>The Cisco Certified Entry Network Technician, or CCENT. certification,  is designed to help those just entering the field of networking, who may not yet be ready for the full CCNA curriculum or experienced enough to be a network associate.</a:t>
            </a:r>
          </a:p>
          <a:p>
            <a:r>
              <a:rPr lang="en-US" smtClean="0">
                <a:latin typeface="Arial" pitchFamily="34" charset="0"/>
              </a:rPr>
              <a:t>CCENT is aligned with the tasks required of network support technicians and covers one-half of the CCNA curriculum and requires passing the first of the two CCNA exams.</a:t>
            </a:r>
          </a:p>
          <a:p>
            <a:r>
              <a:rPr lang="en-US" smtClean="0">
                <a:latin typeface="Arial" pitchFamily="34" charset="0"/>
              </a:rPr>
              <a:t>CCNA, Cisco’s foundation level certification, is focused on preparing candidates for positions as network associates or network administrators.</a:t>
            </a:r>
          </a:p>
          <a:p>
            <a:r>
              <a:rPr lang="en-US" smtClean="0">
                <a:latin typeface="Arial" pitchFamily="34" charset="0"/>
              </a:rPr>
              <a:t>And to address the worldwide need for networking skills, Cisco will be expanding its localization of the CCNA courses and exams.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81100" y="696913"/>
            <a:ext cx="4648200" cy="3486150"/>
          </a:xfrm>
          <a:ln/>
        </p:spPr>
      </p:sp>
      <p:sp>
        <p:nvSpPr>
          <p:cNvPr id="221187" name="Rectangle 3"/>
          <p:cNvSpPr>
            <a:spLocks noGrp="1" noChangeArrowheads="1"/>
          </p:cNvSpPr>
          <p:nvPr>
            <p:ph type="body" idx="1"/>
          </p:nvPr>
        </p:nvSpPr>
        <p:spPr>
          <a:xfrm>
            <a:off x="700088" y="4416425"/>
            <a:ext cx="5610225" cy="4183063"/>
          </a:xfrm>
          <a:noFill/>
          <a:ln/>
        </p:spPr>
        <p:txBody>
          <a:bodyPr/>
          <a:lstStyle/>
          <a:p>
            <a:r>
              <a:rPr lang="en-US" smtClean="0">
                <a:latin typeface="Arial" pitchFamily="34" charset="0"/>
              </a:rPr>
              <a:t>VALUE TO EMPLOYER SLIDE:</a:t>
            </a:r>
          </a:p>
          <a:p>
            <a:r>
              <a:rPr lang="en-US" smtClean="0">
                <a:latin typeface="Arial" pitchFamily="34" charset="0"/>
              </a:rPr>
              <a:t>Cisco certifications help employers identify and acquire, develop and retain employees, while realizing productivity gains</a:t>
            </a:r>
          </a:p>
          <a:p>
            <a:r>
              <a:rPr lang="en-US" smtClean="0">
                <a:latin typeface="Arial" pitchFamily="34" charset="0"/>
              </a:rPr>
              <a:t>Cisco Certification Provides an Objective Measurement of Skills, Helping it Attract Employees and Playing a Key Role in Winning New Business</a:t>
            </a:r>
          </a:p>
          <a:p>
            <a:pPr>
              <a:lnSpc>
                <a:spcPct val="112000"/>
              </a:lnSpc>
              <a:spcBef>
                <a:spcPts val="1200"/>
              </a:spcBef>
              <a:spcAft>
                <a:spcPts val="300"/>
              </a:spcAft>
            </a:pPr>
            <a:r>
              <a:rPr lang="en-US" b="1" noProof="1" smtClean="0">
                <a:solidFill>
                  <a:srgbClr val="000000"/>
                </a:solidFill>
                <a:latin typeface="Arial" pitchFamily="34" charset="0"/>
              </a:rPr>
              <a:t>Business Challenge</a:t>
            </a:r>
          </a:p>
          <a:p>
            <a:r>
              <a:rPr lang="en-US" smtClean="0">
                <a:latin typeface="Arial" pitchFamily="34" charset="0"/>
              </a:rPr>
              <a:t>Headquartered in Herndon, Virginia, with operations worldwide, </a:t>
            </a:r>
            <a:r>
              <a:rPr lang="en-US" smtClean="0">
                <a:solidFill>
                  <a:srgbClr val="000000"/>
                </a:solidFill>
                <a:latin typeface="Arial" pitchFamily="34" charset="0"/>
              </a:rPr>
              <a:t>Multimax specializes </a:t>
            </a:r>
            <a:r>
              <a:rPr lang="en-US" smtClean="0">
                <a:latin typeface="Arial" pitchFamily="34" charset="0"/>
              </a:rPr>
              <a:t>in Cisco technology, delivering </a:t>
            </a:r>
            <a:r>
              <a:rPr lang="en-US" smtClean="0">
                <a:solidFill>
                  <a:srgbClr val="000000"/>
                </a:solidFill>
                <a:latin typeface="Arial" pitchFamily="34" charset="0"/>
              </a:rPr>
              <a:t>enterprise IT and communications services and solutions to support government organizations. By designing and deploying complete, 360-degree solutions tailored to meet enterprise requirements, Multimax</a:t>
            </a:r>
            <a:r>
              <a:rPr lang="en-US" smtClean="0">
                <a:latin typeface="Arial" pitchFamily="34" charset="0"/>
              </a:rPr>
              <a:t> helps customers optimize existing infrastructure assets and foster better collaboration and information sharing within their network environments. </a:t>
            </a:r>
            <a:endParaRPr lang="en-US" b="1" smtClean="0">
              <a:latin typeface="Arial" pitchFamily="34" charset="0"/>
            </a:endParaRPr>
          </a:p>
          <a:p>
            <a:r>
              <a:rPr lang="en-US" smtClean="0">
                <a:latin typeface="Arial" pitchFamily="34" charset="0"/>
              </a:rPr>
              <a:t>Multimax is committed to delivering the most advanced technology solutions to its customers through highly qualified IT professionals. In fulfilling that commitment, the company continually seeks to extend its expertise and differentiate itself in a highly competitive market. </a:t>
            </a:r>
          </a:p>
          <a:p>
            <a:r>
              <a:rPr lang="en-US" smtClean="0">
                <a:latin typeface="Arial" pitchFamily="34" charset="0"/>
              </a:rPr>
              <a:t>“Customers are looking for qualified service providers and the Multimax arsenal of Cisco Certifications makes us very attractive to prospective clients. </a:t>
            </a:r>
            <a:r>
              <a:rPr lang="en-US" smtClean="0">
                <a:solidFill>
                  <a:srgbClr val="000000"/>
                </a:solidFill>
                <a:latin typeface="Arial" pitchFamily="34" charset="0"/>
              </a:rPr>
              <a:t>When competing for highly sought after government contracts, service providers must distinguish themselves from the competition and demonstrate their breadth of technical expertise. Cisco Career Certifications provide </a:t>
            </a:r>
            <a:r>
              <a:rPr lang="en-US" smtClean="0">
                <a:latin typeface="Arial" pitchFamily="34" charset="0"/>
              </a:rPr>
              <a:t>a stamp of approval that accurately validates the qualification of our organization’s employees,” said Carleton Jones, CEO of Multimax.</a:t>
            </a:r>
          </a:p>
          <a:p>
            <a:endParaRPr lang="en-US" smtClean="0">
              <a:latin typeface="Arial" pitchFamily="34" charset="0"/>
            </a:endParaRPr>
          </a:p>
          <a:p>
            <a:r>
              <a:rPr lang="en-US" smtClean="0">
                <a:latin typeface="Arial" pitchFamily="34" charset="0"/>
              </a:rPr>
              <a:t>The firm’s largest project, the Navy-Marine Corps Intranet (NMCI), employs hundreds of Cisco certified engineers working on a network comprised primarily of Cisco products. Connecting all Navy and Marine Corps communications onto one converged network, the NMCI is the second largest network in the world – after the Internet – with over 500,000 daily users. </a:t>
            </a:r>
          </a:p>
          <a:p>
            <a:pPr>
              <a:lnSpc>
                <a:spcPct val="112000"/>
              </a:lnSpc>
              <a:spcBef>
                <a:spcPts val="1200"/>
              </a:spcBef>
              <a:spcAft>
                <a:spcPts val="300"/>
              </a:spcAft>
            </a:pPr>
            <a:r>
              <a:rPr lang="en-US" b="1" noProof="1" smtClean="0">
                <a:solidFill>
                  <a:srgbClr val="000000"/>
                </a:solidFill>
                <a:latin typeface="Arial" pitchFamily="34" charset="0"/>
              </a:rPr>
              <a:t>Solution</a:t>
            </a:r>
          </a:p>
          <a:p>
            <a:r>
              <a:rPr lang="en-US" smtClean="0">
                <a:latin typeface="Arial" pitchFamily="34" charset="0"/>
              </a:rPr>
              <a:t>From the company’s inception, Multimax has turned to Cisco and its certification program to enhance the knowledge of its network professionals. Cisco learning offerings include both online and instructor-led training courses, learning tools, skills assessments and exams that provide network professionals a structured format in which to enhance their technical knowledge and enjoy career advancement.</a:t>
            </a:r>
          </a:p>
          <a:p>
            <a:endParaRPr lang="en-US" smtClean="0">
              <a:latin typeface="Arial" pitchFamily="34" charset="0"/>
            </a:endParaRPr>
          </a:p>
          <a:p>
            <a:r>
              <a:rPr lang="en-US" smtClean="0">
                <a:latin typeface="Arial" pitchFamily="34" charset="0"/>
              </a:rPr>
              <a:t>Because Multimax has long invested in professional development, Jones says that Cisco certifications are an integral part of the company’s culture. “Cisco Certified employees are always checking the Cisco website to be sure their certifications are current. We review the number of certifications each quarter, and we fund certifications for our employees,” he said. Three hundred and seventy-six Multimax technical employees have achieved at least the CCNA credential; of these, over 180 hold professional-level certifications, including CCVP and CCSP, and 25 have achieved CCIE. Many have also earned Cisco Specialist credentials.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latin typeface="Arial" pitchFamily="34" charset="0"/>
            </a:endParaRPr>
          </a:p>
        </p:txBody>
      </p:sp>
      <p:sp>
        <p:nvSpPr>
          <p:cNvPr id="223236" name="Slide Number Placeholder 3"/>
          <p:cNvSpPr>
            <a:spLocks noGrp="1"/>
          </p:cNvSpPr>
          <p:nvPr>
            <p:ph type="sldNum" sz="quarter" idx="5"/>
          </p:nvPr>
        </p:nvSpPr>
        <p:spPr>
          <a:noFill/>
        </p:spPr>
        <p:txBody>
          <a:bodyPr/>
          <a:lstStyle/>
          <a:p>
            <a:fld id="{7323E71D-CA22-4514-AE8B-4316D0D65479}" type="slidenum">
              <a:rPr lang="en-US" smtClean="0">
                <a:latin typeface="Arial" pitchFamily="34" charset="0"/>
              </a:rPr>
              <a:pPr/>
              <a:t>104</a:t>
            </a:fld>
            <a:endParaRPr lang="en-US" smtClean="0">
              <a:latin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871538" y="244475"/>
            <a:ext cx="5322887" cy="3992563"/>
          </a:xfrm>
          <a:ln/>
        </p:spPr>
      </p:sp>
      <p:sp>
        <p:nvSpPr>
          <p:cNvPr id="224259" name="Rectangle 3"/>
          <p:cNvSpPr>
            <a:spLocks noGrp="1" noChangeArrowheads="1"/>
          </p:cNvSpPr>
          <p:nvPr>
            <p:ph type="body" idx="1"/>
          </p:nvPr>
        </p:nvSpPr>
        <p:spPr>
          <a:xfrm>
            <a:off x="768350" y="4378325"/>
            <a:ext cx="5468938" cy="4251325"/>
          </a:xfrm>
          <a:noFill/>
          <a:ln/>
        </p:spPr>
        <p:txBody>
          <a:bodyPr/>
          <a:lstStyle/>
          <a:p>
            <a:endParaRPr lang="en-US" smtClean="0">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endParaRPr lang="en-US" sz="1400" smtClean="0">
              <a:latin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latin typeface="Arial" pitchFamily="34" charset="0"/>
            </a:endParaRPr>
          </a:p>
        </p:txBody>
      </p:sp>
      <p:sp>
        <p:nvSpPr>
          <p:cNvPr id="226308" name="Slide Number Placeholder 3"/>
          <p:cNvSpPr>
            <a:spLocks noGrp="1"/>
          </p:cNvSpPr>
          <p:nvPr>
            <p:ph type="sldNum" sz="quarter" idx="5"/>
          </p:nvPr>
        </p:nvSpPr>
        <p:spPr>
          <a:noFill/>
        </p:spPr>
        <p:txBody>
          <a:bodyPr/>
          <a:lstStyle/>
          <a:p>
            <a:fld id="{6DAD02FD-258E-45DA-924E-1A43149D765E}" type="slidenum">
              <a:rPr lang="en-US" smtClean="0">
                <a:latin typeface="Arial" pitchFamily="34" charset="0"/>
              </a:rPr>
              <a:pPr/>
              <a:t>107</a:t>
            </a:fld>
            <a:endParaRPr lang="en-US" smtClean="0">
              <a:latin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latin typeface="Arial" pitchFamily="34" charset="0"/>
            </a:endParaRPr>
          </a:p>
        </p:txBody>
      </p:sp>
      <p:sp>
        <p:nvSpPr>
          <p:cNvPr id="227332" name="Slide Number Placeholder 3"/>
          <p:cNvSpPr>
            <a:spLocks noGrp="1"/>
          </p:cNvSpPr>
          <p:nvPr>
            <p:ph type="sldNum" sz="quarter" idx="5"/>
          </p:nvPr>
        </p:nvSpPr>
        <p:spPr>
          <a:noFill/>
        </p:spPr>
        <p:txBody>
          <a:bodyPr/>
          <a:lstStyle/>
          <a:p>
            <a:fld id="{E7FD8E5E-8E2A-4BE0-AE64-3A9ED4478401}" type="slidenum">
              <a:rPr lang="en-US" smtClean="0">
                <a:latin typeface="Arial" pitchFamily="34" charset="0"/>
              </a:rPr>
              <a:pPr/>
              <a:t>108</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1"/>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eaLnBrk="0" hangingPunct="0"/>
            <a:fld id="{FB4D615F-3853-44CF-90EC-1D940A2583D6}" type="slidenum">
              <a:rPr lang="en-US" sz="800"/>
              <a:pPr algn="r" defTabSz="903288" eaLnBrk="0" hangingPunct="0"/>
              <a:t>12</a:t>
            </a:fld>
            <a:endParaRPr lang="en-US" sz="800"/>
          </a:p>
        </p:txBody>
      </p:sp>
      <p:sp>
        <p:nvSpPr>
          <p:cNvPr id="129027" name="Rectangle 2"/>
          <p:cNvSpPr>
            <a:spLocks noGrp="1" noRot="1" noChangeAspect="1" noChangeArrowheads="1" noTextEdit="1"/>
          </p:cNvSpPr>
          <p:nvPr>
            <p:ph type="sldImg"/>
          </p:nvPr>
        </p:nvSpPr>
        <p:spPr>
          <a:xfrm>
            <a:off x="873125" y="246063"/>
            <a:ext cx="5321300" cy="3990975"/>
          </a:xfrm>
          <a:ln/>
        </p:spPr>
      </p:sp>
      <p:sp>
        <p:nvSpPr>
          <p:cNvPr id="129028" name="Rectangle 4"/>
          <p:cNvSpPr>
            <a:spLocks noGrp="1" noChangeArrowheads="1"/>
          </p:cNvSpPr>
          <p:nvPr>
            <p:ph type="body" idx="1"/>
          </p:nvPr>
        </p:nvSpPr>
        <p:spPr>
          <a:xfrm>
            <a:off x="768350" y="4330700"/>
            <a:ext cx="5468938" cy="4300538"/>
          </a:xfrm>
          <a:noFill/>
          <a:ln/>
        </p:spPr>
        <p:txBody>
          <a:bodyPr/>
          <a:lstStyle/>
          <a:p>
            <a:pPr>
              <a:lnSpc>
                <a:spcPct val="80000"/>
              </a:lnSpc>
              <a:buFontTx/>
              <a:buNone/>
            </a:pPr>
            <a:r>
              <a:rPr lang="en-US" sz="1000" b="1" smtClean="0">
                <a:latin typeface="Arial" pitchFamily="34" charset="0"/>
              </a:rPr>
              <a:t>NOTE:</a:t>
            </a:r>
            <a:r>
              <a:rPr lang="en-US" sz="1000" smtClean="0">
                <a:latin typeface="Arial" pitchFamily="34" charset="0"/>
              </a:rPr>
              <a:t>  This is an animated slide that builds after each display.  Please step through this slide slowly and discuss each addition after the visual effect displays!</a:t>
            </a:r>
          </a:p>
          <a:p>
            <a:pPr>
              <a:lnSpc>
                <a:spcPct val="80000"/>
              </a:lnSpc>
              <a:buFontTx/>
              <a:buNone/>
            </a:pPr>
            <a:r>
              <a:rPr lang="en-US" sz="1000" b="1" smtClean="0">
                <a:latin typeface="Arial" pitchFamily="34" charset="0"/>
              </a:rPr>
              <a:t>	Initial Display:</a:t>
            </a:r>
          </a:p>
          <a:p>
            <a:pPr>
              <a:lnSpc>
                <a:spcPct val="80000"/>
              </a:lnSpc>
            </a:pPr>
            <a:r>
              <a:rPr lang="en-US" sz="1000" smtClean="0">
                <a:latin typeface="Arial" pitchFamily="34" charset="0"/>
              </a:rPr>
              <a:t>You may be wondering how these two curricula with different features and benefits can both lead to the same certification?</a:t>
            </a:r>
          </a:p>
          <a:p>
            <a:pPr>
              <a:lnSpc>
                <a:spcPct val="80000"/>
              </a:lnSpc>
              <a:buFontTx/>
              <a:buNone/>
            </a:pPr>
            <a:r>
              <a:rPr lang="en-US" sz="1000" b="1" smtClean="0">
                <a:latin typeface="Arial" pitchFamily="34" charset="0"/>
              </a:rPr>
              <a:t>	Display 2:</a:t>
            </a:r>
          </a:p>
          <a:p>
            <a:pPr>
              <a:lnSpc>
                <a:spcPct val="80000"/>
              </a:lnSpc>
            </a:pPr>
            <a:r>
              <a:rPr lang="en-US" sz="1000" smtClean="0">
                <a:latin typeface="Arial" pitchFamily="34" charset="0"/>
              </a:rPr>
              <a:t>The CCNA Discovery and CCNA Exploration curricula both cover the core skills required to prepare for CCNA certification, with more than 200 hours of class material.</a:t>
            </a:r>
            <a:r>
              <a:rPr lang="en-US" sz="1000" smtClean="0">
                <a:solidFill>
                  <a:srgbClr val="FF0000"/>
                </a:solidFill>
                <a:latin typeface="Arial" pitchFamily="34" charset="0"/>
              </a:rPr>
              <a:t> </a:t>
            </a:r>
          </a:p>
          <a:p>
            <a:pPr>
              <a:lnSpc>
                <a:spcPct val="80000"/>
              </a:lnSpc>
            </a:pPr>
            <a:r>
              <a:rPr lang="en-US" sz="1000" smtClean="0">
                <a:latin typeface="Arial" pitchFamily="34" charset="0"/>
              </a:rPr>
              <a:t>In addition, both CCNA curricula offer a rich environment filled with extensive interactivity and networking skills and knowledge that extend beyond the minimum requirements for the CCNA certification. </a:t>
            </a:r>
          </a:p>
          <a:p>
            <a:pPr>
              <a:lnSpc>
                <a:spcPct val="80000"/>
              </a:lnSpc>
              <a:buFontTx/>
              <a:buNone/>
            </a:pPr>
            <a:r>
              <a:rPr lang="en-US" sz="1000" b="1" smtClean="0">
                <a:latin typeface="Arial" pitchFamily="34" charset="0"/>
              </a:rPr>
              <a:t>	Display 3:</a:t>
            </a:r>
            <a:endParaRPr lang="en-US" sz="1000" smtClean="0">
              <a:latin typeface="Arial" pitchFamily="34" charset="0"/>
            </a:endParaRPr>
          </a:p>
          <a:p>
            <a:pPr>
              <a:lnSpc>
                <a:spcPct val="80000"/>
              </a:lnSpc>
            </a:pPr>
            <a:r>
              <a:rPr lang="en-US" sz="1000" smtClean="0">
                <a:latin typeface="Arial" pitchFamily="34" charset="0"/>
              </a:rPr>
              <a:t>CCNA Discovery provides foundational networking knowledge and experience, as well as career exploration and soft-skills development. This curriculum presents basic networking education to equip students with knowledge and skills that can be applied toward entry-level careers in IT and networking </a:t>
            </a:r>
          </a:p>
          <a:p>
            <a:pPr>
              <a:lnSpc>
                <a:spcPct val="80000"/>
              </a:lnSpc>
              <a:buFontTx/>
              <a:buNone/>
            </a:pPr>
            <a:r>
              <a:rPr lang="en-US" sz="1000" b="1" smtClean="0">
                <a:latin typeface="Arial" pitchFamily="34" charset="0"/>
              </a:rPr>
              <a:t>	Display 4:</a:t>
            </a:r>
            <a:endParaRPr lang="en-US" sz="1000" smtClean="0">
              <a:latin typeface="Arial" pitchFamily="34" charset="0"/>
            </a:endParaRPr>
          </a:p>
          <a:p>
            <a:pPr>
              <a:lnSpc>
                <a:spcPct val="80000"/>
              </a:lnSpc>
            </a:pPr>
            <a:r>
              <a:rPr lang="en-US" sz="1000" smtClean="0">
                <a:latin typeface="Arial" pitchFamily="34" charset="0"/>
              </a:rPr>
              <a:t>CCNA Exploration presents a comprehensive overview of networking from fundamentals to advanced applications and services. This curriculum prepares students for a range of networking professions, provides students with the skills needed to succeed in networking-related degree programs, and allows for easier integration with related programs of study</a:t>
            </a:r>
          </a:p>
          <a:p>
            <a:pPr>
              <a:lnSpc>
                <a:spcPct val="80000"/>
              </a:lnSpc>
              <a:buFontTx/>
              <a:buNone/>
            </a:pPr>
            <a:r>
              <a:rPr lang="en-US" sz="1000" smtClean="0">
                <a:latin typeface="Arial" pitchFamily="34" charset="0"/>
              </a:rPr>
              <a:t>	</a:t>
            </a:r>
            <a:r>
              <a:rPr lang="en-US" sz="1000" b="1" smtClean="0">
                <a:latin typeface="Arial" pitchFamily="34" charset="0"/>
              </a:rPr>
              <a:t>Display 5:</a:t>
            </a:r>
            <a:endParaRPr lang="en-US" sz="1000" smtClean="0">
              <a:latin typeface="Arial" pitchFamily="34" charset="0"/>
            </a:endParaRPr>
          </a:p>
          <a:p>
            <a:pPr>
              <a:lnSpc>
                <a:spcPct val="80000"/>
              </a:lnSpc>
            </a:pPr>
            <a:r>
              <a:rPr lang="en-US" sz="1000" smtClean="0">
                <a:latin typeface="Arial" pitchFamily="34" charset="0"/>
              </a:rPr>
              <a:t>While the CCNA curricula help prepare students for entry-level jobs, an individual’s education, experience and industry certifications are also key ingredients in obtaining career opportunities.</a:t>
            </a:r>
            <a:endParaRPr lang="en-US" smtClean="0">
              <a:latin typeface="Arial" pitchFamily="34" charset="0"/>
            </a:endParaRPr>
          </a:p>
          <a:p>
            <a:pPr>
              <a:lnSpc>
                <a:spcPct val="80000"/>
              </a:lnSpc>
              <a:buFontTx/>
              <a:buNone/>
            </a:pPr>
            <a:endParaRPr lang="en-US" sz="10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latin typeface="Arial" pitchFamily="34" charset="0"/>
            </a:endParaRPr>
          </a:p>
        </p:txBody>
      </p:sp>
      <p:sp>
        <p:nvSpPr>
          <p:cNvPr id="130052" name="Slide Number Placeholder 3"/>
          <p:cNvSpPr>
            <a:spLocks noGrp="1"/>
          </p:cNvSpPr>
          <p:nvPr>
            <p:ph type="sldNum" sz="quarter" idx="5"/>
          </p:nvPr>
        </p:nvSpPr>
        <p:spPr>
          <a:noFill/>
        </p:spPr>
        <p:txBody>
          <a:bodyPr/>
          <a:lstStyle/>
          <a:p>
            <a:fld id="{2CBB0370-65C2-4A4A-B6BC-5B3C0842D512}"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eaLnBrk="0" hangingPunct="0"/>
            <a:fld id="{85346B36-D8E5-40CB-BB82-2856B787FC9D}" type="slidenum">
              <a:rPr lang="en-US" sz="800"/>
              <a:pPr algn="r" defTabSz="903288" eaLnBrk="0" hangingPunct="0"/>
              <a:t>14</a:t>
            </a:fld>
            <a:endParaRPr lang="en-US" sz="800"/>
          </a:p>
        </p:txBody>
      </p:sp>
      <p:sp>
        <p:nvSpPr>
          <p:cNvPr id="131075" name="Rectangle 11"/>
          <p:cNvSpPr txBox="1">
            <a:spLocks noGrp="1" noChangeArrowheads="1"/>
          </p:cNvSpPr>
          <p:nvPr/>
        </p:nvSpPr>
        <p:spPr bwMode="auto">
          <a:xfrm>
            <a:off x="5929313" y="8678863"/>
            <a:ext cx="812800" cy="290512"/>
          </a:xfrm>
          <a:prstGeom prst="rect">
            <a:avLst/>
          </a:prstGeom>
          <a:noFill/>
          <a:ln w="9525">
            <a:noFill/>
            <a:miter lim="800000"/>
            <a:headEnd/>
            <a:tailEnd/>
          </a:ln>
        </p:spPr>
        <p:txBody>
          <a:bodyPr lIns="18802" tIns="0" rIns="18802" bIns="0" anchor="b"/>
          <a:lstStyle/>
          <a:p>
            <a:pPr algn="r" defTabSz="901700" eaLnBrk="0" hangingPunct="0"/>
            <a:fld id="{F0BED4B2-AAEC-4ECF-AE4E-C3CB9FEA1FD1}" type="slidenum">
              <a:rPr lang="en-US" sz="800">
                <a:ea typeface="MS PGothic" pitchFamily="34" charset="-128"/>
              </a:rPr>
              <a:pPr algn="r" defTabSz="901700" eaLnBrk="0" hangingPunct="0"/>
              <a:t>14</a:t>
            </a:fld>
            <a:endParaRPr lang="en-US" sz="800">
              <a:ea typeface="MS PGothic" pitchFamily="34" charset="-128"/>
            </a:endParaRPr>
          </a:p>
        </p:txBody>
      </p:sp>
      <p:sp>
        <p:nvSpPr>
          <p:cNvPr id="131076" name="AutoShape 2"/>
          <p:cNvSpPr>
            <a:spLocks noGrp="1" noRot="1" noChangeAspect="1" noChangeArrowheads="1" noTextEdit="1"/>
          </p:cNvSpPr>
          <p:nvPr>
            <p:ph type="sldImg"/>
          </p:nvPr>
        </p:nvSpPr>
        <p:spPr>
          <a:xfrm>
            <a:off x="871538" y="246063"/>
            <a:ext cx="5324475" cy="3992562"/>
          </a:xfrm>
          <a:ln/>
        </p:spPr>
      </p:sp>
      <p:sp>
        <p:nvSpPr>
          <p:cNvPr id="131077" name="Rectangle 3"/>
          <p:cNvSpPr>
            <a:spLocks noGrp="1" noChangeArrowheads="1"/>
          </p:cNvSpPr>
          <p:nvPr>
            <p:ph type="body" idx="1"/>
          </p:nvPr>
        </p:nvSpPr>
        <p:spPr>
          <a:xfrm>
            <a:off x="768350" y="4376738"/>
            <a:ext cx="5468938" cy="4252912"/>
          </a:xfrm>
          <a:noFill/>
          <a:ln/>
        </p:spPr>
        <p:txBody>
          <a:bodyPr lIns="91408" tIns="45703" rIns="91408" bIns="45703"/>
          <a:lstStyle/>
          <a:p>
            <a:pPr>
              <a:lnSpc>
                <a:spcPct val="80000"/>
              </a:lnSpc>
            </a:pPr>
            <a:r>
              <a:rPr lang="en-US" smtClean="0">
                <a:latin typeface="Arial" pitchFamily="34" charset="0"/>
              </a:rPr>
              <a:t>Our students need skills to be successful &amp; compete in the 21</a:t>
            </a:r>
            <a:r>
              <a:rPr lang="en-US" baseline="30000" smtClean="0">
                <a:latin typeface="Arial" pitchFamily="34" charset="0"/>
              </a:rPr>
              <a:t>st</a:t>
            </a:r>
            <a:r>
              <a:rPr lang="en-US" smtClean="0">
                <a:latin typeface="Arial" pitchFamily="34" charset="0"/>
              </a:rPr>
              <a:t> century… (prediction) 8 jobs in their careers…</a:t>
            </a:r>
          </a:p>
          <a:p>
            <a:r>
              <a:rPr lang="en-US" smtClean="0">
                <a:latin typeface="Arial" pitchFamily="34" charset="0"/>
              </a:rPr>
              <a:t>CCNA Discovery and CCNA Exploration integrate real-world skills into the technical curricula to create a learning experience for success in future educational, entrepreneurial, and occupational endeavors. </a:t>
            </a:r>
          </a:p>
          <a:p>
            <a:r>
              <a:rPr lang="en-US" smtClean="0">
                <a:latin typeface="Arial" pitchFamily="34" charset="0"/>
              </a:rPr>
              <a:t> Students not only learn the fundamentals of designing, building, and operating networks, they also learn about problem solving, critical thinking, collaboration, teamwork, negotiation, and entrepreneurship - skills they can apply in their future education and in the 21st century global workplace.</a:t>
            </a:r>
          </a:p>
          <a:p>
            <a:pPr>
              <a:lnSpc>
                <a:spcPct val="80000"/>
              </a:lnSpc>
            </a:pPr>
            <a:r>
              <a:rPr lang="en-US" smtClean="0">
                <a:latin typeface="Arial" pitchFamily="34" charset="0"/>
              </a:rPr>
              <a:t>The curricula facilitate the learner at the center while catering for differing learning styles ….authentic mix of theory, interactive flash-based activities, real hands-on labs (every lab is a mini project-based assignment).   Makes it possible for understanding to occur</a:t>
            </a:r>
          </a:p>
          <a:p>
            <a:pPr lvl="1">
              <a:lnSpc>
                <a:spcPct val="80000"/>
              </a:lnSpc>
            </a:pPr>
            <a:r>
              <a:rPr lang="en-US" smtClean="0">
                <a:latin typeface="Arial" pitchFamily="34" charset="0"/>
              </a:rPr>
              <a:t>Games: binary game; alien space ship</a:t>
            </a:r>
          </a:p>
          <a:p>
            <a:pPr lvl="1">
              <a:lnSpc>
                <a:spcPct val="80000"/>
              </a:lnSpc>
            </a:pPr>
            <a:r>
              <a:rPr lang="en-US" smtClean="0">
                <a:latin typeface="Arial" pitchFamily="34" charset="0"/>
              </a:rPr>
              <a:t>Interactive media with immediate feedback</a:t>
            </a:r>
          </a:p>
          <a:p>
            <a:pPr lvl="1">
              <a:lnSpc>
                <a:spcPct val="80000"/>
              </a:lnSpc>
            </a:pPr>
            <a:r>
              <a:rPr lang="en-US" smtClean="0">
                <a:latin typeface="Arial" pitchFamily="34" charset="0"/>
              </a:rPr>
              <a:t>PT allows unlimited access to virtual devices</a:t>
            </a:r>
          </a:p>
          <a:p>
            <a:pPr>
              <a:lnSpc>
                <a:spcPct val="80000"/>
              </a:lnSpc>
            </a:pPr>
            <a:r>
              <a:rPr lang="en-US" smtClean="0">
                <a:latin typeface="Arial" pitchFamily="34" charset="0"/>
              </a:rPr>
              <a:t>Instructor enabled to take on role of facilitator….</a:t>
            </a:r>
          </a:p>
          <a:p>
            <a:pPr>
              <a:lnSpc>
                <a:spcPct val="80000"/>
              </a:lnSpc>
            </a:pPr>
            <a:endParaRPr lang="en-US" smtClean="0">
              <a:latin typeface="Arial" pitchFamily="34" charset="0"/>
            </a:endParaRPr>
          </a:p>
          <a:p>
            <a:pPr>
              <a:lnSpc>
                <a:spcPct val="80000"/>
              </a:lnSpc>
            </a:pPr>
            <a:endParaRPr lang="en-US" smtClean="0">
              <a:latin typeface="Arial" pitchFamily="34" charset="0"/>
            </a:endParaRPr>
          </a:p>
          <a:p>
            <a:pPr>
              <a:lnSpc>
                <a:spcPct val="80000"/>
              </a:lnSpc>
            </a:pPr>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ctr" defTabSz="903288" eaLnBrk="0" hangingPunct="0"/>
            <a:fld id="{B3661DEC-4B2A-4726-83FD-1DF822545E49}" type="slidenum">
              <a:rPr lang="en-US" sz="800"/>
              <a:pPr algn="ctr" defTabSz="903288" eaLnBrk="0" hangingPunct="0"/>
              <a:t>15</a:t>
            </a:fld>
            <a:endParaRPr lang="en-US" sz="8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latin typeface="Arial" pitchFamily="34" charset="0"/>
              </a:rPr>
              <a:t>We created this assessment framework to ensure a common understanding of our terminology and assessment purpose; and provide a pedagogical view of the assessment suite </a:t>
            </a:r>
          </a:p>
          <a:p>
            <a:r>
              <a:rPr lang="en-US" dirty="0" smtClean="0">
                <a:latin typeface="Arial" pitchFamily="34" charset="0"/>
              </a:rPr>
              <a:t>The framework divides assessment into two categories, student initiated and instructor initiated. Student initiated assessment is an assessment that a student can take, receives feedback on, and typically is not scored by the instructor.</a:t>
            </a:r>
          </a:p>
          <a:p>
            <a:r>
              <a:rPr lang="en-US" dirty="0" smtClean="0">
                <a:latin typeface="Arial" pitchFamily="34" charset="0"/>
              </a:rPr>
              <a:t>The framework highlights the types of assessments for students &amp; instructors, with knowledge flow from formative assessments (assessments that provide student practice and support mastering critical concepts) to summative assessments that provide an accurate reflection of students’ content knowledge. </a:t>
            </a:r>
          </a:p>
          <a:p>
            <a:r>
              <a:rPr lang="en-US" dirty="0" smtClean="0">
                <a:latin typeface="Arial" pitchFamily="34" charset="0"/>
              </a:rPr>
              <a:t>Formative assessments are designed to give detailed feedback about the particular strengths and weaknesses of a student while the student is learning. Summative assessments are designed to summarize the knowledge or skill sets of a student. Summative assessments usually cover a broader range of information than formative assessments and provide less detailed feedback. </a:t>
            </a:r>
          </a:p>
          <a:p>
            <a:endParaRPr lang="en-US" b="1"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smtClean="0">
                <a:latin typeface="Arial" pitchFamily="34" charset="0"/>
              </a:rPr>
              <a:t>State-of-the-art formative and summative assessment techniques and technologies are integrated into the CCNA Discovery and CCNA Exploration curricula. An advanced online delivery system supports sophisticated assessments and complex scoring approaches. Immediate, rich feedback appropriate to the exam type supports instructor and student evaluation of knowledge and skills acquired. Assessments can be as simple as a multiple choice question or as complex as troubleshooting a simulated network.</a:t>
            </a:r>
          </a:p>
          <a:p>
            <a:endParaRPr lang="en-US" smtClean="0">
              <a:latin typeface="Arial" pitchFamily="34" charset="0"/>
            </a:endParaRPr>
          </a:p>
        </p:txBody>
      </p:sp>
      <p:sp>
        <p:nvSpPr>
          <p:cNvPr id="133124" name="Slide Number Placeholder 3"/>
          <p:cNvSpPr>
            <a:spLocks noGrp="1"/>
          </p:cNvSpPr>
          <p:nvPr>
            <p:ph type="sldNum" sz="quarter" idx="5"/>
          </p:nvPr>
        </p:nvSpPr>
        <p:spPr>
          <a:noFill/>
        </p:spPr>
        <p:txBody>
          <a:bodyPr/>
          <a:lstStyle/>
          <a:p>
            <a:fld id="{A24F1D56-92B8-41E6-B3E5-AE50965FBC29}"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smtClean="0">
                <a:latin typeface="Arial" pitchFamily="34" charset="0"/>
              </a:rPr>
              <a:t>There are several factors to consider in determining which CCNA curriculum best suits your needs. </a:t>
            </a:r>
          </a:p>
          <a:p>
            <a:r>
              <a:rPr lang="en-US" smtClean="0">
                <a:latin typeface="Arial" pitchFamily="34" charset="0"/>
              </a:rPr>
              <a:t>Options to consider:</a:t>
            </a:r>
          </a:p>
          <a:p>
            <a:r>
              <a:rPr lang="en-US" smtClean="0">
                <a:latin typeface="Arial" pitchFamily="34" charset="0"/>
              </a:rPr>
              <a:t> Many academies offer </a:t>
            </a:r>
            <a:r>
              <a:rPr lang="en-US" b="1" smtClean="0">
                <a:latin typeface="Arial" pitchFamily="34" charset="0"/>
              </a:rPr>
              <a:t>both</a:t>
            </a:r>
            <a:r>
              <a:rPr lang="en-US" smtClean="0">
                <a:latin typeface="Arial" pitchFamily="34" charset="0"/>
              </a:rPr>
              <a:t> the CCNA Discovery and CCNA Exploration curricula to provide the best fit for different types of students with different goals. For example, a postsecondary institution may offer either CCNA Discovery or CCNA Exploration for students in IT or engineering degree programs, and CCNA Discovery for students in other degree programs or broader courses of study. </a:t>
            </a:r>
          </a:p>
          <a:p>
            <a:r>
              <a:rPr lang="en-US" smtClean="0">
                <a:latin typeface="Arial" pitchFamily="34" charset="0"/>
              </a:rPr>
              <a:t> If an academy wants to offer both curricula for different types of students but cannot due to resource restrictions, we suggest a </a:t>
            </a:r>
            <a:r>
              <a:rPr lang="en-US" b="1" smtClean="0">
                <a:latin typeface="Arial" pitchFamily="34" charset="0"/>
              </a:rPr>
              <a:t>hybrid</a:t>
            </a:r>
            <a:r>
              <a:rPr lang="en-US" smtClean="0">
                <a:latin typeface="Arial" pitchFamily="34" charset="0"/>
              </a:rPr>
              <a:t> offering of the first two courses from the CCNA Discovery curricula, followed by courses 2-4 from the CCNA Exploration curricula. </a:t>
            </a:r>
          </a:p>
          <a:p>
            <a:r>
              <a:rPr lang="en-US" smtClean="0">
                <a:latin typeface="Arial" pitchFamily="34" charset="0"/>
              </a:rPr>
              <a:t>CCNA Discovery is a good choice to provide technical and information literacy to every student, regardless of their education level, course of study or educational or career goals, ensuring that all students are viable candidates in the global workplace.</a:t>
            </a:r>
          </a:p>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1100" y="698500"/>
            <a:ext cx="4648200" cy="3486150"/>
          </a:xfrm>
          <a:ln/>
        </p:spPr>
      </p:sp>
      <p:sp>
        <p:nvSpPr>
          <p:cNvPr id="135171" name="Rectangle 3"/>
          <p:cNvSpPr>
            <a:spLocks noGrp="1" noChangeArrowheads="1"/>
          </p:cNvSpPr>
          <p:nvPr>
            <p:ph type="body" idx="1"/>
          </p:nvPr>
        </p:nvSpPr>
        <p:spPr>
          <a:noFill/>
          <a:ln/>
        </p:spPr>
        <p:txBody>
          <a:bodyPr/>
          <a:lstStyle/>
          <a:p>
            <a:r>
              <a:rPr lang="en-US" smtClean="0">
                <a:latin typeface="Arial" pitchFamily="34" charset="0"/>
              </a:rPr>
              <a:t>Both of the new CCNA curricula prepare students for entry-level jobs, certification and professional degrees using different approaches.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latin typeface="Arial" pitchFamily="34" charset="0"/>
            </a:endParaRPr>
          </a:p>
        </p:txBody>
      </p:sp>
      <p:sp>
        <p:nvSpPr>
          <p:cNvPr id="136196" name="Slide Number Placeholder 3"/>
          <p:cNvSpPr>
            <a:spLocks noGrp="1"/>
          </p:cNvSpPr>
          <p:nvPr>
            <p:ph type="sldNum" sz="quarter" idx="5"/>
          </p:nvPr>
        </p:nvSpPr>
        <p:spPr>
          <a:noFill/>
        </p:spPr>
        <p:txBody>
          <a:bodyPr/>
          <a:lstStyle/>
          <a:p>
            <a:fld id="{4F494C03-8435-4F5F-8945-65D1A9198ABB}"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latin typeface="Arial" pitchFamily="34" charset="0"/>
            </a:endParaRPr>
          </a:p>
        </p:txBody>
      </p:sp>
      <p:sp>
        <p:nvSpPr>
          <p:cNvPr id="137220" name="Slide Number Placeholder 3"/>
          <p:cNvSpPr>
            <a:spLocks noGrp="1"/>
          </p:cNvSpPr>
          <p:nvPr>
            <p:ph type="sldNum" sz="quarter" idx="5"/>
          </p:nvPr>
        </p:nvSpPr>
        <p:spPr>
          <a:noFill/>
        </p:spPr>
        <p:txBody>
          <a:bodyPr/>
          <a:lstStyle/>
          <a:p>
            <a:fld id="{7876CEC9-285D-4CFF-8C95-D828D50406AF}"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404813" y="4378325"/>
            <a:ext cx="6121400" cy="4252913"/>
          </a:xfrm>
          <a:noFill/>
          <a:ln/>
        </p:spPr>
        <p:txBody>
          <a:bodyPr/>
          <a:lstStyle/>
          <a:p>
            <a:r>
              <a:rPr lang="en-US" smtClean="0">
                <a:latin typeface="Arial" pitchFamily="34" charset="0"/>
              </a:rPr>
              <a:t>We’ll begin with a high-level  view of our CCNA curricula and the Networking Academy curricula portfolio</a:t>
            </a:r>
          </a:p>
          <a:p>
            <a:r>
              <a:rPr lang="en-US" smtClean="0">
                <a:latin typeface="Arial" pitchFamily="34" charset="0"/>
              </a:rPr>
              <a:t>Then we’ll talk about the CCNA curricula features and benefits, how the courses are similar  and how they differ, and specific details of each curriculum. </a:t>
            </a:r>
          </a:p>
          <a:p>
            <a:r>
              <a:rPr lang="en-US" smtClean="0">
                <a:latin typeface="Arial" pitchFamily="34" charset="0"/>
              </a:rPr>
              <a:t>Additional topics include required instructor training, pre-requisites, curricula translation strategy, equipment required for the courses and a detailed look at the Cisco certifications that align with the curricula </a:t>
            </a:r>
          </a:p>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latin typeface="Arial" pitchFamily="34" charset="0"/>
            </a:endParaRPr>
          </a:p>
        </p:txBody>
      </p:sp>
      <p:sp>
        <p:nvSpPr>
          <p:cNvPr id="138244" name="Slide Number Placeholder 3"/>
          <p:cNvSpPr>
            <a:spLocks noGrp="1"/>
          </p:cNvSpPr>
          <p:nvPr>
            <p:ph type="sldNum" sz="quarter" idx="5"/>
          </p:nvPr>
        </p:nvSpPr>
        <p:spPr>
          <a:noFill/>
        </p:spPr>
        <p:txBody>
          <a:bodyPr/>
          <a:lstStyle/>
          <a:p>
            <a:fld id="{C123FB84-E732-454A-B399-5CC0A2D744B5}"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latin typeface="Arial" pitchFamily="34" charset="0"/>
            </a:endParaRPr>
          </a:p>
        </p:txBody>
      </p:sp>
      <p:sp>
        <p:nvSpPr>
          <p:cNvPr id="139268" name="Slide Number Placeholder 3"/>
          <p:cNvSpPr>
            <a:spLocks noGrp="1"/>
          </p:cNvSpPr>
          <p:nvPr>
            <p:ph type="sldNum" sz="quarter" idx="5"/>
          </p:nvPr>
        </p:nvSpPr>
        <p:spPr>
          <a:noFill/>
        </p:spPr>
        <p:txBody>
          <a:bodyPr/>
          <a:lstStyle/>
          <a:p>
            <a:fld id="{7BE9AD82-1C54-4827-AD36-B1AC693D317F}"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latin typeface="Arial" pitchFamily="34" charset="0"/>
              </a:rPr>
              <a:t>CCNA Discovery and CCNA Exploration use a segmented approach to instruction for students with different goals, skills, interests and educational backgrounds. </a:t>
            </a:r>
          </a:p>
          <a:p>
            <a:r>
              <a:rPr lang="en-US" smtClean="0">
                <a:latin typeface="Arial" pitchFamily="34" charset="0"/>
              </a:rPr>
              <a:t> All courses are designed to be delivered in a learning environment that combines face-to-face instruction with independent learning. This promotes student-centered, interactive learning and optimizes the learning environment for different types of learners – students who learn best with direct classroom support and students who are more self-directed.  </a:t>
            </a:r>
          </a:p>
          <a:p>
            <a:r>
              <a:rPr lang="en-US" smtClean="0">
                <a:latin typeface="Arial" pitchFamily="34" charset="0"/>
              </a:rPr>
              <a:t> Both curricula teach the same applied skills but present the information in different ways to appeal to different student segments, in order to build on their strengths and help all students succeed.</a:t>
            </a:r>
          </a:p>
          <a:p>
            <a:endParaRPr lang="en-US" smtClean="0">
              <a:latin typeface="Arial" pitchFamily="34" charset="0"/>
            </a:endParaRPr>
          </a:p>
        </p:txBody>
      </p:sp>
      <p:sp>
        <p:nvSpPr>
          <p:cNvPr id="140292" name="Slide Number Placeholder 3"/>
          <p:cNvSpPr>
            <a:spLocks noGrp="1"/>
          </p:cNvSpPr>
          <p:nvPr>
            <p:ph type="sldNum" sz="quarter" idx="5"/>
          </p:nvPr>
        </p:nvSpPr>
        <p:spPr>
          <a:noFill/>
        </p:spPr>
        <p:txBody>
          <a:bodyPr/>
          <a:lstStyle/>
          <a:p>
            <a:fld id="{3A80F151-A7B2-4224-820F-0CE4F6281472}"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latin typeface="Arial" pitchFamily="34" charset="0"/>
            </a:endParaRPr>
          </a:p>
        </p:txBody>
      </p:sp>
      <p:sp>
        <p:nvSpPr>
          <p:cNvPr id="141316" name="Slide Number Placeholder 3"/>
          <p:cNvSpPr>
            <a:spLocks noGrp="1"/>
          </p:cNvSpPr>
          <p:nvPr>
            <p:ph type="sldNum" sz="quarter" idx="5"/>
          </p:nvPr>
        </p:nvSpPr>
        <p:spPr>
          <a:noFill/>
        </p:spPr>
        <p:txBody>
          <a:bodyPr/>
          <a:lstStyle/>
          <a:p>
            <a:fld id="{61635DFF-284E-4D08-9C47-D5BFC871A358}"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871538" y="244475"/>
            <a:ext cx="5322887" cy="3992563"/>
          </a:xfrm>
          <a:ln/>
        </p:spPr>
      </p:sp>
      <p:sp>
        <p:nvSpPr>
          <p:cNvPr id="142339" name="Rectangle 3"/>
          <p:cNvSpPr>
            <a:spLocks noGrp="1" noChangeArrowheads="1"/>
          </p:cNvSpPr>
          <p:nvPr>
            <p:ph type="body" idx="1"/>
          </p:nvPr>
        </p:nvSpPr>
        <p:spPr>
          <a:xfrm>
            <a:off x="403225" y="4378325"/>
            <a:ext cx="6121400" cy="4251325"/>
          </a:xfrm>
          <a:noFill/>
          <a:ln/>
        </p:spPr>
        <p:txBody>
          <a:bodyPr lIns="95662" tIns="50183" rIns="95662" bIns="50183"/>
          <a:lstStyle/>
          <a:p>
            <a:r>
              <a:rPr lang="en-GB" smtClean="0">
                <a:latin typeface="Arial" pitchFamily="34" charset="0"/>
              </a:rPr>
              <a:t>There are three pathways to entry-level careers and CCNA certification</a:t>
            </a:r>
          </a:p>
          <a:p>
            <a:r>
              <a:rPr lang="en-US" smtClean="0">
                <a:latin typeface="Arial" pitchFamily="34" charset="0"/>
              </a:rPr>
              <a:t>Students learn the basics of routing, switching, and advanced technologies to help them prepare for Cisco CCENT and CCNA certifications </a:t>
            </a:r>
          </a:p>
          <a:p>
            <a:r>
              <a:rPr lang="en-US" smtClean="0">
                <a:latin typeface="Arial" pitchFamily="34" charset="0"/>
              </a:rPr>
              <a:t>CCENT and CCNA certifications are highly valued in the global networking industry and provide validation of the skills and knowledge required for entry-level networking careers.</a:t>
            </a:r>
          </a:p>
          <a:p>
            <a:r>
              <a:rPr lang="en-US" smtClean="0">
                <a:latin typeface="Arial" pitchFamily="34" charset="0"/>
              </a:rPr>
              <a:t>The first two courses of CCNA Discovery help students prepare for the CCENT certification exam. </a:t>
            </a:r>
          </a:p>
          <a:p>
            <a:r>
              <a:rPr lang="en-US" smtClean="0">
                <a:latin typeface="Arial" pitchFamily="34" charset="0"/>
              </a:rPr>
              <a:t>The entire four course series of CCNA Discovery or CCNA Exploration helps students prepare for the CCNA certification exam.</a:t>
            </a:r>
          </a:p>
          <a:p>
            <a:r>
              <a:rPr lang="en-US" smtClean="0">
                <a:latin typeface="Arial" pitchFamily="34" charset="0"/>
              </a:rPr>
              <a:t>Students can also follow a hybrid path consisting of the first two courses from the CCNA Discovery curricula, followed by courses 2-4 from the CCNA Exploration curricula. </a:t>
            </a:r>
          </a:p>
          <a:p>
            <a:endParaRPr lang="en-US" smtClean="0">
              <a:latin typeface="Arial" pitchFamily="34" charset="0"/>
            </a:endParaRPr>
          </a:p>
          <a:p>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smtClean="0">
                <a:latin typeface="Arial" pitchFamily="34" charset="0"/>
              </a:rPr>
              <a:t>Course credits are typically provided by institutions based on the programs students have taken to apply to other courses. Here we are offering suggested articulation options for students who have completed the  CCNA courses.</a:t>
            </a:r>
          </a:p>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4FC83D01-0BE5-498A-9789-717B26A8D84B}"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smtClean="0">
                <a:latin typeface="Arial" pitchFamily="34" charset="0"/>
              </a:rPr>
              <a:t>We’ve created an interactive guide to help you understand the similarities and differences between CCNA Discovery and CCNA Exploration. </a:t>
            </a:r>
          </a:p>
          <a:p>
            <a:r>
              <a:rPr lang="en-US" smtClean="0">
                <a:latin typeface="Arial" pitchFamily="34" charset="0"/>
              </a:rPr>
              <a:t>The guide provides a good overview of our CCNA curricula and will help you understand the similarities and differences between CCNA Discovery and CCNA Exploration. As you navigate the tool, you can make selections to generate a curriculum recommendation that best fits your needs.</a:t>
            </a:r>
          </a:p>
          <a:p>
            <a:r>
              <a:rPr lang="en-US" smtClean="0">
                <a:latin typeface="Arial" pitchFamily="34" charset="0"/>
              </a:rPr>
              <a:t>The CCNA Curricula Guide includes examples of interactive activities, labs, videos, and games from the actual curricula to help you fully experience the courses instead of just reading about them. It also provides links to additional resources you can explore for more information.  </a:t>
            </a:r>
          </a:p>
          <a:p>
            <a:r>
              <a:rPr lang="en-US" smtClean="0">
                <a:latin typeface="Arial" pitchFamily="34" charset="0"/>
              </a:rPr>
              <a:t>This guide was primarily designed for education decision makers, but also provides a good overview for all administrators, instructors, counselors, parents, and prospective students. We encourage you to </a:t>
            </a:r>
            <a:r>
              <a:rPr lang="en-US" smtClean="0">
                <a:latin typeface="Arial" pitchFamily="34" charset="0"/>
                <a:hlinkClick r:id="rId3"/>
              </a:rPr>
              <a:t>launch and explore the guide</a:t>
            </a:r>
            <a:r>
              <a:rPr lang="en-US" smtClean="0">
                <a:latin typeface="Arial" pitchFamily="34" charset="0"/>
              </a:rPr>
              <a:t> and hope you’ll provide feedback by clicking the survey link on the recommendation page. </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latin typeface="Arial" pitchFamily="34" charset="0"/>
            </a:endParaRPr>
          </a:p>
        </p:txBody>
      </p:sp>
      <p:sp>
        <p:nvSpPr>
          <p:cNvPr id="146436" name="Slide Number Placeholder 3"/>
          <p:cNvSpPr>
            <a:spLocks noGrp="1"/>
          </p:cNvSpPr>
          <p:nvPr>
            <p:ph type="sldNum" sz="quarter" idx="5"/>
          </p:nvPr>
        </p:nvSpPr>
        <p:spPr>
          <a:noFill/>
        </p:spPr>
        <p:txBody>
          <a:bodyPr/>
          <a:lstStyle/>
          <a:p>
            <a:fld id="{F8D3B658-299C-46C9-937F-345AB880918F}"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latin typeface="Arial" pitchFamily="34" charset="0"/>
            </a:endParaRPr>
          </a:p>
        </p:txBody>
      </p:sp>
      <p:sp>
        <p:nvSpPr>
          <p:cNvPr id="147460" name="Slide Number Placeholder 3"/>
          <p:cNvSpPr>
            <a:spLocks noGrp="1"/>
          </p:cNvSpPr>
          <p:nvPr>
            <p:ph type="sldNum" sz="quarter" idx="5"/>
          </p:nvPr>
        </p:nvSpPr>
        <p:spPr>
          <a:noFill/>
        </p:spPr>
        <p:txBody>
          <a:bodyPr/>
          <a:lstStyle/>
          <a:p>
            <a:fld id="{9B8F6E81-A8BC-4BC0-8475-E1DEE8AF70E9}"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latin typeface="Arial" pitchFamily="34" charset="0"/>
            </a:endParaRPr>
          </a:p>
        </p:txBody>
      </p:sp>
      <p:sp>
        <p:nvSpPr>
          <p:cNvPr id="120836" name="Slide Number Placeholder 3"/>
          <p:cNvSpPr>
            <a:spLocks noGrp="1"/>
          </p:cNvSpPr>
          <p:nvPr>
            <p:ph type="sldNum" sz="quarter" idx="5"/>
          </p:nvPr>
        </p:nvSpPr>
        <p:spPr>
          <a:noFill/>
        </p:spPr>
        <p:txBody>
          <a:bodyPr/>
          <a:lstStyle/>
          <a:p>
            <a:fld id="{B8510955-3B66-4082-B973-6D671C7C0AEF}"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2AA07010-BABE-4411-95A6-EAC9C9EEC5D4}"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latin typeface="Arial" pitchFamily="34" charset="0"/>
            </a:endParaRPr>
          </a:p>
        </p:txBody>
      </p:sp>
      <p:sp>
        <p:nvSpPr>
          <p:cNvPr id="149508" name="Slide Number Placeholder 3"/>
          <p:cNvSpPr>
            <a:spLocks noGrp="1"/>
          </p:cNvSpPr>
          <p:nvPr>
            <p:ph type="sldNum" sz="quarter" idx="5"/>
          </p:nvPr>
        </p:nvSpPr>
        <p:spPr>
          <a:noFill/>
        </p:spPr>
        <p:txBody>
          <a:bodyPr/>
          <a:lstStyle/>
          <a:p>
            <a:fld id="{0A36153A-6CF9-467E-9187-50CC24F63D69}"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en-US" smtClean="0">
                <a:latin typeface="Arial" pitchFamily="34" charset="0"/>
              </a:rPr>
              <a:t>Packet Tracer far more than just another network simulation tool, it is primarily a teaching and learning software application.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mtClean="0">
                <a:latin typeface="Arial" pitchFamily="34" charset="0"/>
              </a:rPr>
              <a:t>Innovative features of Packet Tracer help students and teachers collaborate, solve problems, and learn concepts in an engaging and dynamic social environment. Some of the benefits of Packet Tracer are as follows:</a:t>
            </a:r>
          </a:p>
          <a:p>
            <a:r>
              <a:rPr lang="en-US" smtClean="0">
                <a:latin typeface="Arial" pitchFamily="34" charset="0"/>
              </a:rPr>
              <a:t>Provides a realistic simulation and visualization learning environment that supplements classroom equipment</a:t>
            </a:r>
          </a:p>
          <a:p>
            <a:r>
              <a:rPr lang="en-US" smtClean="0">
                <a:latin typeface="Arial" pitchFamily="34" charset="0"/>
              </a:rPr>
              <a:t>Enables multiuser, real-time collaboration and competition for dynamic learning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r>
              <a:rPr lang="en-GB" smtClean="0">
                <a:latin typeface="Arial" pitchFamily="34" charset="0"/>
              </a:rPr>
              <a:t>Packet Tracer is a foundational teaching tool for </a:t>
            </a:r>
            <a:r>
              <a:rPr lang="en-GB" b="1" smtClean="0">
                <a:latin typeface="Arial" pitchFamily="34" charset="0"/>
              </a:rPr>
              <a:t>CCNA Discovery</a:t>
            </a:r>
            <a:r>
              <a:rPr lang="en-GB" smtClean="0">
                <a:latin typeface="Arial" pitchFamily="34" charset="0"/>
              </a:rPr>
              <a:t> and </a:t>
            </a:r>
            <a:r>
              <a:rPr lang="en-GB" b="1" smtClean="0">
                <a:latin typeface="Arial" pitchFamily="34" charset="0"/>
              </a:rPr>
              <a:t>CCNA Exploration</a:t>
            </a:r>
            <a:r>
              <a:rPr lang="en-GB" smtClean="0">
                <a:latin typeface="Arial" pitchFamily="34" charset="0"/>
              </a:rPr>
              <a:t>. Both curricula include embedded e-doing, which applies the principle that people learn best by interacting with computer-based activities. Interactive learning promotes the exploration of networking concepts and experimentation with tools such as Packet Tracer and Flash-based activities to help students develop a greater understanding of networking technologies.  Packet Tracer activities are embedded in the course content.</a:t>
            </a:r>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txBox="1">
            <a:spLocks noGrp="1" noChangeArrowheads="1"/>
          </p:cNvSpPr>
          <p:nvPr/>
        </p:nvSpPr>
        <p:spPr bwMode="auto">
          <a:xfrm>
            <a:off x="5929313" y="8680450"/>
            <a:ext cx="811212" cy="287338"/>
          </a:xfrm>
          <a:prstGeom prst="rect">
            <a:avLst/>
          </a:prstGeom>
          <a:noFill/>
          <a:ln w="9525">
            <a:noFill/>
            <a:miter lim="800000"/>
            <a:headEnd/>
            <a:tailEnd/>
          </a:ln>
        </p:spPr>
        <p:txBody>
          <a:bodyPr lIns="18813" tIns="0" rIns="18813" bIns="0" anchor="b"/>
          <a:lstStyle/>
          <a:p>
            <a:pPr algn="r" defTabSz="903288" eaLnBrk="0" hangingPunct="0">
              <a:lnSpc>
                <a:spcPct val="90000"/>
              </a:lnSpc>
            </a:pPr>
            <a:fld id="{DB24E74F-C60F-44B9-A699-42C167C19B30}" type="slidenum">
              <a:rPr lang="en-US" sz="800" smtClean="0">
                <a:solidFill>
                  <a:srgbClr val="000000"/>
                </a:solidFill>
                <a:latin typeface="Arial" charset="0"/>
                <a:ea typeface="ＭＳ Ｐゴシック" pitchFamily="34" charset="-128"/>
                <a:cs typeface="Arial" charset="0"/>
              </a:rPr>
              <a:pPr algn="r" defTabSz="903288" eaLnBrk="0" hangingPunct="0">
                <a:lnSpc>
                  <a:spcPct val="90000"/>
                </a:lnSpc>
              </a:pPr>
              <a:t>36</a:t>
            </a:fld>
            <a:endParaRPr lang="en-US" sz="800" smtClean="0">
              <a:solidFill>
                <a:srgbClr val="000000"/>
              </a:solidFill>
              <a:latin typeface="Arial" charset="0"/>
              <a:ea typeface="ＭＳ Ｐゴシック" pitchFamily="34" charset="-128"/>
              <a:cs typeface="Arial" charset="0"/>
            </a:endParaRPr>
          </a:p>
        </p:txBody>
      </p:sp>
      <p:sp>
        <p:nvSpPr>
          <p:cNvPr id="39939" name="Rectangle 2"/>
          <p:cNvSpPr>
            <a:spLocks noGrp="1" noRot="1" noChangeAspect="1" noChangeArrowheads="1" noTextEdit="1"/>
          </p:cNvSpPr>
          <p:nvPr>
            <p:ph type="sldImg"/>
          </p:nvPr>
        </p:nvSpPr>
        <p:spPr>
          <a:xfrm>
            <a:off x="1182688" y="696913"/>
            <a:ext cx="4648200" cy="3486150"/>
          </a:xfrm>
          <a:ln/>
        </p:spPr>
      </p:sp>
      <p:sp>
        <p:nvSpPr>
          <p:cNvPr id="39940" name="Rectangle 3"/>
          <p:cNvSpPr>
            <a:spLocks noGrp="1" noChangeArrowheads="1"/>
          </p:cNvSpPr>
          <p:nvPr>
            <p:ph type="body" idx="1"/>
          </p:nvPr>
        </p:nvSpPr>
        <p:spPr>
          <a:xfrm>
            <a:off x="935038" y="4183063"/>
            <a:ext cx="5805487" cy="4227512"/>
          </a:xfrm>
          <a:noFill/>
          <a:ln/>
        </p:spPr>
        <p:txBody>
          <a:bodyPr lIns="95635" tIns="50169" rIns="95635" bIns="50169"/>
          <a:lstStyle/>
          <a:p>
            <a:pPr>
              <a:buFontTx/>
              <a:buNone/>
            </a:pPr>
            <a:r>
              <a:rPr lang="en-US" sz="1100" smtClean="0">
                <a:ea typeface="ＭＳ Ｐゴシック" pitchFamily="34" charset="-128"/>
              </a:rPr>
              <a:t>The Networking Academy program has always emphasized the hands-on, “e-doing” aspect of learning, which re-enforces skills and helps students gain confidence that they can actually perform the tasks they have learned in the classroom. </a:t>
            </a:r>
          </a:p>
          <a:p>
            <a:pPr>
              <a:buFontTx/>
              <a:buNone/>
            </a:pPr>
            <a:r>
              <a:rPr lang="en-US" sz="1100" b="1" smtClean="0">
                <a:ea typeface="ＭＳ Ｐゴシック" pitchFamily="34" charset="-128"/>
              </a:rPr>
              <a:t>Key features/benefits of Packet Tracer Skills Assessments include:</a:t>
            </a:r>
          </a:p>
          <a:p>
            <a:r>
              <a:rPr lang="en-US" sz="1100" smtClean="0">
                <a:ea typeface="ＭＳ Ｐゴシック" pitchFamily="34" charset="-128"/>
              </a:rPr>
              <a:t>Authentic tasks, complex and performance based  </a:t>
            </a:r>
          </a:p>
          <a:p>
            <a:r>
              <a:rPr lang="en-US" sz="1100" smtClean="0">
                <a:ea typeface="ＭＳ Ｐゴシック" pitchFamily="34" charset="-128"/>
              </a:rPr>
              <a:t>Rich, immediate feedback  </a:t>
            </a:r>
          </a:p>
          <a:p>
            <a:pPr lvl="1"/>
            <a:r>
              <a:rPr lang="en-US" sz="1100" smtClean="0">
                <a:ea typeface="ＭＳ Ｐゴシック" pitchFamily="34" charset="-128"/>
              </a:rPr>
              <a:t>feedback helps students assess their mastery of critical networking skills and areas needing improvement</a:t>
            </a:r>
          </a:p>
          <a:p>
            <a:pPr lvl="1"/>
            <a:r>
              <a:rPr lang="en-US" sz="1100" smtClean="0">
                <a:ea typeface="ＭＳ Ｐゴシック" pitchFamily="34" charset="-128"/>
              </a:rPr>
              <a:t>feedback helps instructors gauge teaching effectiveness</a:t>
            </a:r>
          </a:p>
          <a:p>
            <a:r>
              <a:rPr lang="en-US" sz="1100" smtClean="0">
                <a:ea typeface="ＭＳ Ｐゴシック" pitchFamily="34" charset="-128"/>
              </a:rPr>
              <a:t>Online, centrally administered environment</a:t>
            </a:r>
          </a:p>
          <a:p>
            <a:r>
              <a:rPr lang="en-US" sz="1100" smtClean="0">
                <a:ea typeface="ＭＳ Ｐゴシック" pitchFamily="34" charset="-128"/>
              </a:rPr>
              <a:t>Automatically scored and integrated with gradebook</a:t>
            </a:r>
          </a:p>
          <a:p>
            <a:r>
              <a:rPr lang="en-US" sz="1100" smtClean="0">
                <a:ea typeface="ＭＳ Ｐゴシック" pitchFamily="34" charset="-128"/>
              </a:rPr>
              <a:t>Students practice in familiar Packet Tracer simulation environment used in the curriculum </a:t>
            </a:r>
          </a:p>
          <a:p>
            <a:r>
              <a:rPr lang="en-US" sz="1100" smtClean="0">
                <a:ea typeface="ＭＳ Ｐゴシック" pitchFamily="34" charset="-128"/>
              </a:rPr>
              <a:t>Measures performance in addition to knowledge</a:t>
            </a:r>
          </a:p>
          <a:p>
            <a:r>
              <a:rPr lang="en-US" sz="1100" smtClean="0">
                <a:ea typeface="ＭＳ Ｐゴシック" pitchFamily="34" charset="-128"/>
              </a:rPr>
              <a:t>Allows simultaneous testing for large numbers of students </a:t>
            </a:r>
          </a:p>
          <a:p>
            <a:r>
              <a:rPr lang="en-US" sz="1100" smtClean="0">
                <a:ea typeface="ＭＳ Ｐゴシック" pitchFamily="34" charset="-128"/>
              </a:rPr>
              <a:t>Students can take practice exam without accessing real equipment</a:t>
            </a:r>
          </a:p>
          <a:p>
            <a:pPr lvl="1"/>
            <a:r>
              <a:rPr lang="en-US" sz="1100" smtClean="0">
                <a:ea typeface="ＭＳ Ｐゴシック" pitchFamily="34" charset="-128"/>
              </a:rPr>
              <a:t>Students can use Packet Tracer Skills Assessments both inside and outside the classroom, to learn at their own pace, and at their own convenience (Internet connection required)</a:t>
            </a:r>
          </a:p>
          <a:p>
            <a:r>
              <a:rPr lang="en-US" sz="1100" smtClean="0">
                <a:ea typeface="ＭＳ Ｐゴシック" pitchFamily="34" charset="-128"/>
              </a:rPr>
              <a:t>Helps instill confidence when preparing for the actual hands-on skills exam </a:t>
            </a:r>
          </a:p>
          <a:p>
            <a:r>
              <a:rPr lang="en-US" sz="1100" smtClean="0">
                <a:ea typeface="ＭＳ Ｐゴシック" pitchFamily="34" charset="-128"/>
              </a:rPr>
              <a:t>Packet Tracer Skills Assessments are an innovative example of 21st century assessment integrated with networking technology curriculum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229E0962-181B-4062-809A-6216357E8DCE}" type="slidenum">
              <a:rPr lang="en-US">
                <a:solidFill>
                  <a:srgbClr val="000000"/>
                </a:solidFill>
              </a:rPr>
              <a:pPr/>
              <a:t>37</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latin typeface="Arial" pitchFamily="34" charset="0"/>
            </a:endParaRPr>
          </a:p>
        </p:txBody>
      </p:sp>
      <p:sp>
        <p:nvSpPr>
          <p:cNvPr id="154628" name="Slide Number Placeholder 3"/>
          <p:cNvSpPr>
            <a:spLocks noGrp="1"/>
          </p:cNvSpPr>
          <p:nvPr>
            <p:ph type="sldNum" sz="quarter" idx="5"/>
          </p:nvPr>
        </p:nvSpPr>
        <p:spPr>
          <a:noFill/>
        </p:spPr>
        <p:txBody>
          <a:bodyPr/>
          <a:lstStyle/>
          <a:p>
            <a:fld id="{D2B06099-708B-42E5-A482-58A63472542D}"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endParaRPr>
          </a:p>
        </p:txBody>
      </p:sp>
      <p:sp>
        <p:nvSpPr>
          <p:cNvPr id="155652" name="Slide Number Placeholder 3"/>
          <p:cNvSpPr>
            <a:spLocks noGrp="1"/>
          </p:cNvSpPr>
          <p:nvPr>
            <p:ph type="sldNum" sz="quarter" idx="5"/>
          </p:nvPr>
        </p:nvSpPr>
        <p:spPr>
          <a:noFill/>
        </p:spPr>
        <p:txBody>
          <a:bodyPr/>
          <a:lstStyle/>
          <a:p>
            <a:fld id="{8B09EFFA-7D53-46D1-B147-68F003B10650}" type="slidenum">
              <a:rPr lang="en-US" smtClean="0">
                <a:latin typeface="Arial" pitchFamily="34" charset="0"/>
              </a:rPr>
              <a:pPr/>
              <a:t>39</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latin typeface="Arial" pitchFamily="34" charset="0"/>
            </a:endParaRPr>
          </a:p>
        </p:txBody>
      </p:sp>
      <p:sp>
        <p:nvSpPr>
          <p:cNvPr id="156676" name="Slide Number Placeholder 3"/>
          <p:cNvSpPr>
            <a:spLocks noGrp="1"/>
          </p:cNvSpPr>
          <p:nvPr>
            <p:ph type="sldNum" sz="quarter" idx="5"/>
          </p:nvPr>
        </p:nvSpPr>
        <p:spPr>
          <a:noFill/>
        </p:spPr>
        <p:txBody>
          <a:bodyPr/>
          <a:lstStyle/>
          <a:p>
            <a:fld id="{6BD88EB2-5E1D-4CCC-85F9-E4F154747F6E}"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latin typeface="Arial" pitchFamily="34" charset="0"/>
            </a:endParaRPr>
          </a:p>
        </p:txBody>
      </p:sp>
      <p:sp>
        <p:nvSpPr>
          <p:cNvPr id="121860" name="Slide Number Placeholder 3"/>
          <p:cNvSpPr>
            <a:spLocks noGrp="1"/>
          </p:cNvSpPr>
          <p:nvPr>
            <p:ph type="sldNum" sz="quarter" idx="5"/>
          </p:nvPr>
        </p:nvSpPr>
        <p:spPr>
          <a:noFill/>
        </p:spPr>
        <p:txBody>
          <a:bodyPr/>
          <a:lstStyle/>
          <a:p>
            <a:fld id="{035FD50E-6FBF-45ED-AA5B-ADD265D93F85}"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58724" name="Slide Number Placeholder 3"/>
          <p:cNvSpPr>
            <a:spLocks noGrp="1"/>
          </p:cNvSpPr>
          <p:nvPr>
            <p:ph type="sldNum" sz="quarter" idx="5"/>
          </p:nvPr>
        </p:nvSpPr>
        <p:spPr>
          <a:noFill/>
        </p:spPr>
        <p:txBody>
          <a:bodyPr/>
          <a:lstStyle/>
          <a:p>
            <a:fld id="{6355B9F3-A7BD-4F27-B446-C12F627317C2}"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smtClean="0">
              <a:latin typeface="Arial" pitchFamily="34" charset="0"/>
            </a:endParaRPr>
          </a:p>
        </p:txBody>
      </p:sp>
      <p:sp>
        <p:nvSpPr>
          <p:cNvPr id="160772" name="Slide Number Placeholder 3"/>
          <p:cNvSpPr>
            <a:spLocks noGrp="1"/>
          </p:cNvSpPr>
          <p:nvPr>
            <p:ph type="sldNum" sz="quarter" idx="5"/>
          </p:nvPr>
        </p:nvSpPr>
        <p:spPr>
          <a:noFill/>
        </p:spPr>
        <p:txBody>
          <a:bodyPr/>
          <a:lstStyle/>
          <a:p>
            <a:fld id="{69F59F91-4F9D-4A6E-BFA0-2C9BA5020302}"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smtClean="0">
              <a:latin typeface="Arial" pitchFamily="34" charset="0"/>
            </a:endParaRPr>
          </a:p>
        </p:txBody>
      </p:sp>
      <p:sp>
        <p:nvSpPr>
          <p:cNvPr id="162820" name="Slide Number Placeholder 3"/>
          <p:cNvSpPr>
            <a:spLocks noGrp="1"/>
          </p:cNvSpPr>
          <p:nvPr>
            <p:ph type="sldNum" sz="quarter" idx="5"/>
          </p:nvPr>
        </p:nvSpPr>
        <p:spPr>
          <a:noFill/>
        </p:spPr>
        <p:txBody>
          <a:bodyPr/>
          <a:lstStyle/>
          <a:p>
            <a:fld id="{4D33DF67-FCB5-46AB-800B-C6DC119AA1AC}"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en-US" smtClean="0">
              <a:latin typeface="Arial" pitchFamily="34" charset="0"/>
            </a:endParaRPr>
          </a:p>
        </p:txBody>
      </p:sp>
      <p:sp>
        <p:nvSpPr>
          <p:cNvPr id="164868" name="Slide Number Placeholder 3"/>
          <p:cNvSpPr>
            <a:spLocks noGrp="1"/>
          </p:cNvSpPr>
          <p:nvPr>
            <p:ph type="sldNum" sz="quarter" idx="5"/>
          </p:nvPr>
        </p:nvSpPr>
        <p:spPr>
          <a:noFill/>
        </p:spPr>
        <p:txBody>
          <a:bodyPr/>
          <a:lstStyle/>
          <a:p>
            <a:fld id="{771AFEC0-5034-4B8B-A57D-31515F400844}" type="slidenum">
              <a:rPr lang="en-US" smtClean="0">
                <a:latin typeface="Arial" pitchFamily="34" charset="0"/>
              </a:rPr>
              <a:pPr/>
              <a:t>48</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lvl="1"/>
            <a:r>
              <a:rPr lang="en-US" smtClean="0">
                <a:latin typeface="Arial" pitchFamily="34" charset="0"/>
              </a:rPr>
              <a:t>Layering of topics from Course 1 through 4</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en-US" sz="1000" smtClean="0">
                <a:latin typeface="Arial" pitchFamily="34" charset="0"/>
              </a:rPr>
              <a:t>This slide lists the soft skills incorporated into the CCNA Discovery curricula</a:t>
            </a:r>
          </a:p>
          <a:p>
            <a:r>
              <a:rPr lang="en-US" sz="1000" smtClean="0">
                <a:latin typeface="Arial" pitchFamily="34" charset="0"/>
              </a:rPr>
              <a:t>CCNA Discovery and CCNA Exploration integrate real-world skills into the technical curricula to create a learning experience for success in the 21st century global workplace. The online learning environment provides ample opportunities for self-paced and self-directed learning, reinforcing these necessary skills. </a:t>
            </a:r>
          </a:p>
          <a:p>
            <a:r>
              <a:rPr lang="en-US" sz="1000" smtClean="0">
                <a:latin typeface="Arial" pitchFamily="34" charset="0"/>
              </a:rPr>
              <a:t>Students not only learn the fundamentals of designing, building, and operating networks, they also learn about problem solving, critical thinking, collaboration and teamwork, and negotiation - skills they can apply in their future education and on the job.</a:t>
            </a:r>
          </a:p>
          <a:p>
            <a:endParaRPr lang="en-US" smtClean="0">
              <a:latin typeface="Arial" pitchFamily="34" charset="0"/>
            </a:endParaRPr>
          </a:p>
          <a:p>
            <a:endParaRPr lang="en-US" smtClean="0">
              <a:latin typeface="Arial" pitchFamily="34" charset="0"/>
            </a:endParaRPr>
          </a:p>
        </p:txBody>
      </p:sp>
      <p:sp>
        <p:nvSpPr>
          <p:cNvPr id="166916" name="Slide Number Placeholder 3"/>
          <p:cNvSpPr>
            <a:spLocks noGrp="1"/>
          </p:cNvSpPr>
          <p:nvPr>
            <p:ph type="sldNum" sz="quarter" idx="5"/>
          </p:nvPr>
        </p:nvSpPr>
        <p:spPr>
          <a:noFill/>
        </p:spPr>
        <p:txBody>
          <a:bodyPr/>
          <a:lstStyle/>
          <a:p>
            <a:fld id="{99656C15-ED90-4AEA-8E32-84F4BDB6E09C}" type="slidenum">
              <a:rPr lang="en-US" smtClean="0">
                <a:latin typeface="Arial" pitchFamily="34" charset="0"/>
              </a:rPr>
              <a:pPr/>
              <a:t>50</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ndParaRPr>
          </a:p>
        </p:txBody>
      </p:sp>
      <p:sp>
        <p:nvSpPr>
          <p:cNvPr id="122884" name="Slide Number Placeholder 3"/>
          <p:cNvSpPr>
            <a:spLocks noGrp="1"/>
          </p:cNvSpPr>
          <p:nvPr>
            <p:ph type="sldNum" sz="quarter" idx="5"/>
          </p:nvPr>
        </p:nvSpPr>
        <p:spPr>
          <a:noFill/>
        </p:spPr>
        <p:txBody>
          <a:bodyPr/>
          <a:lstStyle/>
          <a:p>
            <a:fld id="{E9024710-78F6-4BCE-A3AF-1EEB13906032}"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latin typeface="Arial" pitchFamily="34" charset="0"/>
            </a:endParaRPr>
          </a:p>
        </p:txBody>
      </p:sp>
      <p:sp>
        <p:nvSpPr>
          <p:cNvPr id="171012" name="Slide Number Placeholder 3"/>
          <p:cNvSpPr>
            <a:spLocks noGrp="1"/>
          </p:cNvSpPr>
          <p:nvPr>
            <p:ph type="sldNum" sz="quarter" idx="5"/>
          </p:nvPr>
        </p:nvSpPr>
        <p:spPr>
          <a:noFill/>
        </p:spPr>
        <p:txBody>
          <a:bodyPr/>
          <a:lstStyle/>
          <a:p>
            <a:fld id="{53296990-CCBF-47A8-8E97-860032AEC552}" type="slidenum">
              <a:rPr lang="en-US" smtClean="0">
                <a:latin typeface="Arial" pitchFamily="34" charset="0"/>
              </a:rPr>
              <a:pPr/>
              <a:t>54</a:t>
            </a:fld>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lIns="95657" tIns="50180" rIns="95657" bIns="50180"/>
          <a:lstStyle/>
          <a:p>
            <a:r>
              <a:rPr lang="en-US" smtClean="0">
                <a:latin typeface="Arial" pitchFamily="34" charset="0"/>
              </a:rPr>
              <a:t>Here are examples of how the four CCNA Exploration courses can be offered, providing greater flexibility in course delivery. </a:t>
            </a:r>
          </a:p>
          <a:p>
            <a:r>
              <a:rPr lang="en-US" smtClean="0">
                <a:latin typeface="Arial" pitchFamily="34" charset="0"/>
              </a:rPr>
              <a:t>Network Fundamentals is the first course and it has no prerequisites. It is a prerequisite for the other three courses. </a:t>
            </a:r>
          </a:p>
          <a:p>
            <a:r>
              <a:rPr lang="en-US" smtClean="0">
                <a:latin typeface="Arial" pitchFamily="34" charset="0"/>
              </a:rPr>
              <a:t>Routing Protocols and Concepts is the preferred second course in the sequence, but variations are possible. </a:t>
            </a:r>
          </a:p>
          <a:p>
            <a:r>
              <a:rPr lang="en-US" smtClean="0">
                <a:latin typeface="Arial" pitchFamily="34" charset="0"/>
              </a:rPr>
              <a:t>The diagram on the right shows the possibility of offering the LAN Switching and Wireless course before the Routing Protocols and Concepts course.</a:t>
            </a:r>
          </a:p>
          <a:p>
            <a:r>
              <a:rPr lang="en-US" smtClean="0">
                <a:latin typeface="Arial" pitchFamily="34" charset="0"/>
              </a:rPr>
              <a:t>The diagram in the middle shows how courses can be offered simultaneously. By doing this, an academy can reduce the duration of the full cycle by at least 25 percent. </a:t>
            </a:r>
          </a:p>
          <a:p>
            <a:pPr lvl="1"/>
            <a:r>
              <a:rPr lang="en-US" smtClean="0">
                <a:latin typeface="Arial" pitchFamily="34" charset="0"/>
              </a:rPr>
              <a:t>The diagram illustrates the possibility of offering the Routing Protocols and Concepts course and the LAN Switching and Wireless course at the same time. </a:t>
            </a:r>
          </a:p>
          <a:p>
            <a:pPr lvl="1"/>
            <a:r>
              <a:rPr lang="en-US" smtClean="0">
                <a:latin typeface="Arial" pitchFamily="34" charset="0"/>
              </a:rPr>
              <a:t>It is highly recommended to teach Routing Protocols and Concepts prior to Accessing the WAN. </a:t>
            </a:r>
          </a:p>
          <a:p>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smtClean="0">
              <a:latin typeface="Arial" pitchFamily="34" charset="0"/>
            </a:endParaRPr>
          </a:p>
        </p:txBody>
      </p:sp>
      <p:sp>
        <p:nvSpPr>
          <p:cNvPr id="173060" name="Slide Number Placeholder 3"/>
          <p:cNvSpPr>
            <a:spLocks noGrp="1"/>
          </p:cNvSpPr>
          <p:nvPr>
            <p:ph type="sldNum" sz="quarter" idx="5"/>
          </p:nvPr>
        </p:nvSpPr>
        <p:spPr>
          <a:noFill/>
        </p:spPr>
        <p:txBody>
          <a:bodyPr/>
          <a:lstStyle/>
          <a:p>
            <a:fld id="{E989C90F-560E-4F22-94BD-4434782CF757}"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latin typeface="Arial" pitchFamily="34" charset="0"/>
            </a:endParaRPr>
          </a:p>
        </p:txBody>
      </p:sp>
      <p:sp>
        <p:nvSpPr>
          <p:cNvPr id="174084" name="Slide Number Placeholder 3"/>
          <p:cNvSpPr>
            <a:spLocks noGrp="1"/>
          </p:cNvSpPr>
          <p:nvPr>
            <p:ph type="sldNum" sz="quarter" idx="5"/>
          </p:nvPr>
        </p:nvSpPr>
        <p:spPr>
          <a:noFill/>
        </p:spPr>
        <p:txBody>
          <a:bodyPr/>
          <a:lstStyle/>
          <a:p>
            <a:fld id="{E246632B-7774-418C-9385-79BA40121CA7}" type="slidenum">
              <a:rPr lang="en-US" smtClean="0">
                <a:latin typeface="Arial" pitchFamily="34" charset="0"/>
              </a:rPr>
              <a:pPr/>
              <a:t>57</a:t>
            </a:fld>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4A9E9A39-FE3F-4316-9DA7-03B22716FB47}" type="slidenum">
              <a:rPr lang="en-US" smtClean="0">
                <a:latin typeface="Arial" pitchFamily="34" charset="0"/>
              </a:rPr>
              <a:pPr/>
              <a:t>58</a:t>
            </a:fld>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smtClean="0">
              <a:latin typeface="Arial" pitchFamily="34" charset="0"/>
            </a:endParaRPr>
          </a:p>
        </p:txBody>
      </p:sp>
      <p:sp>
        <p:nvSpPr>
          <p:cNvPr id="176132" name="Slide Number Placeholder 3"/>
          <p:cNvSpPr>
            <a:spLocks noGrp="1"/>
          </p:cNvSpPr>
          <p:nvPr>
            <p:ph type="sldNum" sz="quarter" idx="5"/>
          </p:nvPr>
        </p:nvSpPr>
        <p:spPr>
          <a:noFill/>
        </p:spPr>
        <p:txBody>
          <a:bodyPr/>
          <a:lstStyle/>
          <a:p>
            <a:fld id="{C311B148-4020-4E4B-8F0A-2F30911D1870}" type="slidenum">
              <a:rPr lang="en-US" smtClean="0">
                <a:latin typeface="Arial" pitchFamily="34" charset="0"/>
              </a:rPr>
              <a:pPr/>
              <a:t>59</a:t>
            </a:fld>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US" smtClean="0">
              <a:latin typeface="Arial" pitchFamily="34" charset="0"/>
            </a:endParaRPr>
          </a:p>
        </p:txBody>
      </p:sp>
      <p:sp>
        <p:nvSpPr>
          <p:cNvPr id="177156" name="Slide Number Placeholder 3"/>
          <p:cNvSpPr>
            <a:spLocks noGrp="1"/>
          </p:cNvSpPr>
          <p:nvPr>
            <p:ph type="sldNum" sz="quarter" idx="5"/>
          </p:nvPr>
        </p:nvSpPr>
        <p:spPr>
          <a:noFill/>
        </p:spPr>
        <p:txBody>
          <a:bodyPr/>
          <a:lstStyle/>
          <a:p>
            <a:fld id="{0E83962F-4B06-474F-9F99-47A0427A9294}" type="slidenum">
              <a:rPr lang="en-US" smtClean="0">
                <a:latin typeface="Arial" pitchFamily="34" charset="0"/>
              </a:rPr>
              <a:pPr/>
              <a:t>60</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77FB89E3-1018-4301-B957-E5BA6D52F946}"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US" smtClean="0">
              <a:latin typeface="Arial" pitchFamily="34" charset="0"/>
            </a:endParaRPr>
          </a:p>
        </p:txBody>
      </p:sp>
      <p:sp>
        <p:nvSpPr>
          <p:cNvPr id="178180" name="Slide Number Placeholder 3"/>
          <p:cNvSpPr>
            <a:spLocks noGrp="1"/>
          </p:cNvSpPr>
          <p:nvPr>
            <p:ph type="sldNum" sz="quarter" idx="5"/>
          </p:nvPr>
        </p:nvSpPr>
        <p:spPr>
          <a:noFill/>
        </p:spPr>
        <p:txBody>
          <a:bodyPr/>
          <a:lstStyle/>
          <a:p>
            <a:fld id="{DC0CD6AD-7C22-4312-8FF2-8BCB55F8C220}" type="slidenum">
              <a:rPr lang="en-US" smtClean="0">
                <a:latin typeface="Arial" pitchFamily="34" charset="0"/>
              </a:rPr>
              <a:pPr/>
              <a:t>61</a:t>
            </a:fld>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smtClean="0">
              <a:latin typeface="Arial" pitchFamily="34" charset="0"/>
            </a:endParaRPr>
          </a:p>
        </p:txBody>
      </p:sp>
      <p:sp>
        <p:nvSpPr>
          <p:cNvPr id="179204" name="Slide Number Placeholder 3"/>
          <p:cNvSpPr>
            <a:spLocks noGrp="1"/>
          </p:cNvSpPr>
          <p:nvPr>
            <p:ph type="sldNum" sz="quarter" idx="5"/>
          </p:nvPr>
        </p:nvSpPr>
        <p:spPr>
          <a:noFill/>
        </p:spPr>
        <p:txBody>
          <a:bodyPr/>
          <a:lstStyle/>
          <a:p>
            <a:fld id="{DCFCFCC3-B31D-421C-B8D5-220B2A1AEBA4}" type="slidenum">
              <a:rPr lang="en-US" smtClean="0">
                <a:latin typeface="Arial" pitchFamily="34" charset="0"/>
              </a:rPr>
              <a:pPr/>
              <a:t>62</a:t>
            </a:fld>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smtClean="0">
              <a:latin typeface="Arial" pitchFamily="34" charset="0"/>
            </a:endParaRPr>
          </a:p>
        </p:txBody>
      </p:sp>
      <p:sp>
        <p:nvSpPr>
          <p:cNvPr id="180228" name="Slide Number Placeholder 3"/>
          <p:cNvSpPr>
            <a:spLocks noGrp="1"/>
          </p:cNvSpPr>
          <p:nvPr>
            <p:ph type="sldNum" sz="quarter" idx="5"/>
          </p:nvPr>
        </p:nvSpPr>
        <p:spPr>
          <a:noFill/>
        </p:spPr>
        <p:txBody>
          <a:bodyPr/>
          <a:lstStyle/>
          <a:p>
            <a:fld id="{27001F57-FAFE-4E52-88C1-ACDB35846BDE}" type="slidenum">
              <a:rPr lang="en-US" smtClean="0">
                <a:latin typeface="Arial" pitchFamily="34" charset="0"/>
              </a:rPr>
              <a:pPr/>
              <a:t>63</a:t>
            </a:fld>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smtClean="0">
              <a:latin typeface="Arial" pitchFamily="34" charset="0"/>
            </a:endParaRPr>
          </a:p>
        </p:txBody>
      </p:sp>
      <p:sp>
        <p:nvSpPr>
          <p:cNvPr id="181252" name="Slide Number Placeholder 3"/>
          <p:cNvSpPr>
            <a:spLocks noGrp="1"/>
          </p:cNvSpPr>
          <p:nvPr>
            <p:ph type="sldNum" sz="quarter" idx="5"/>
          </p:nvPr>
        </p:nvSpPr>
        <p:spPr>
          <a:noFill/>
        </p:spPr>
        <p:txBody>
          <a:bodyPr/>
          <a:lstStyle/>
          <a:p>
            <a:fld id="{81ABF3E3-C27D-499C-81E6-1DF7128E69F2}" type="slidenum">
              <a:rPr lang="en-US" smtClean="0">
                <a:latin typeface="Arial" pitchFamily="34" charset="0"/>
              </a:rPr>
              <a:pPr/>
              <a:t>64</a:t>
            </a:fld>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sz="1000" smtClean="0">
                <a:latin typeface="Arial" pitchFamily="34" charset="0"/>
              </a:rPr>
              <a:t>This slide lists the soft skills incorporated into the CCNA Exploration curricula</a:t>
            </a:r>
          </a:p>
          <a:p>
            <a:r>
              <a:rPr lang="en-US" sz="1000" smtClean="0">
                <a:latin typeface="Arial" pitchFamily="34" charset="0"/>
              </a:rPr>
              <a:t>CCNA Discovery and CCNA Exploration integrate real-world skills into the technical curricula to create a learning experience for success in the 21st century global workplace. The online learning environment provides ample opportunities for self-paced and self-directed learning, reinforcing these necessary skills. </a:t>
            </a:r>
          </a:p>
          <a:p>
            <a:r>
              <a:rPr lang="en-US" sz="1000" smtClean="0">
                <a:latin typeface="Arial" pitchFamily="34" charset="0"/>
              </a:rPr>
              <a:t>Students not only learn the fundamentals of designing, building, and operating networks, they also learn about problem solving, critical thinking, collaboration and teamwork, and negotiation - skills they can apply in their future education and on the job.</a:t>
            </a:r>
          </a:p>
          <a:p>
            <a:endParaRPr lang="en-US" smtClean="0">
              <a:latin typeface="Arial" pitchFamily="34" charset="0"/>
            </a:endParaRPr>
          </a:p>
          <a:p>
            <a:endParaRPr lang="en-US" smtClean="0">
              <a:latin typeface="Arial" pitchFamily="34" charset="0"/>
            </a:endParaRPr>
          </a:p>
        </p:txBody>
      </p:sp>
      <p:sp>
        <p:nvSpPr>
          <p:cNvPr id="183300" name="Slide Number Placeholder 3"/>
          <p:cNvSpPr>
            <a:spLocks noGrp="1"/>
          </p:cNvSpPr>
          <p:nvPr>
            <p:ph type="sldNum" sz="quarter" idx="5"/>
          </p:nvPr>
        </p:nvSpPr>
        <p:spPr>
          <a:noFill/>
        </p:spPr>
        <p:txBody>
          <a:bodyPr/>
          <a:lstStyle/>
          <a:p>
            <a:fld id="{7A335136-6513-4D5E-A2D0-B759BAABC59C}" type="slidenum">
              <a:rPr lang="en-US" smtClean="0">
                <a:latin typeface="Arial" pitchFamily="34" charset="0"/>
              </a:rPr>
              <a:pPr/>
              <a:t>66</a:t>
            </a:fld>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smtClean="0">
              <a:latin typeface="Arial" pitchFamily="34" charset="0"/>
            </a:endParaRPr>
          </a:p>
        </p:txBody>
      </p:sp>
      <p:sp>
        <p:nvSpPr>
          <p:cNvPr id="187396" name="Slide Number Placeholder 3"/>
          <p:cNvSpPr>
            <a:spLocks noGrp="1"/>
          </p:cNvSpPr>
          <p:nvPr>
            <p:ph type="sldNum" sz="quarter" idx="5"/>
          </p:nvPr>
        </p:nvSpPr>
        <p:spPr>
          <a:noFill/>
        </p:spPr>
        <p:txBody>
          <a:bodyPr/>
          <a:lstStyle/>
          <a:p>
            <a:fld id="{95FD80E8-2434-45C0-9EA6-B3899631ACBF}" type="slidenum">
              <a:rPr lang="en-US" smtClean="0">
                <a:latin typeface="Arial" pitchFamily="34" charset="0"/>
              </a:rPr>
              <a:pPr/>
              <a:t>70</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xfrm>
            <a:off x="304800" y="4378325"/>
            <a:ext cx="6400800" cy="4308475"/>
          </a:xfrm>
          <a:noFill/>
          <a:ln/>
        </p:spPr>
        <p:txBody>
          <a:bodyPr lIns="95657" tIns="50180" rIns="95657" bIns="50180"/>
          <a:lstStyle/>
          <a:p>
            <a:r>
              <a:rPr lang="en-US" sz="1000" b="1" smtClean="0"/>
              <a:t>NOTE: </a:t>
            </a:r>
            <a:r>
              <a:rPr lang="en-US" sz="1000" smtClean="0"/>
              <a:t>this is a build slide</a:t>
            </a:r>
          </a:p>
          <a:p>
            <a:r>
              <a:rPr lang="en-US" sz="1000" b="1" smtClean="0"/>
              <a:t>Our current portfolio consists of 13 courses </a:t>
            </a:r>
          </a:p>
          <a:p>
            <a:r>
              <a:rPr lang="en-GB" sz="1000" b="1" smtClean="0"/>
              <a:t>IT Essentials:  PC Hardware and Software</a:t>
            </a:r>
            <a:r>
              <a:rPr lang="en-GB" sz="1000" smtClean="0"/>
              <a:t> —provides an overview of how the internal components of a computer work The course covers laptops and portable devices, assembling/disassembling PC components, wireless connectivity, security, safety and environmental issues associated with installing, configuring and troubleshooting and a PC. </a:t>
            </a:r>
          </a:p>
          <a:p>
            <a:r>
              <a:rPr lang="en-GB" sz="1000" b="1" smtClean="0"/>
              <a:t>CCNA Discovery (4 courses) </a:t>
            </a:r>
            <a:r>
              <a:rPr lang="en-GB" sz="1000" smtClean="0"/>
              <a:t>—provides an introduction to networking. It teaches networking based on application and helps students develop foundational routing, switching, and WAN knowledge and experience, which can be applied toward entry-level careers in networking for small and medium-sized businesses.</a:t>
            </a:r>
            <a:endParaRPr lang="en-GB" sz="1000" b="1" smtClean="0"/>
          </a:p>
          <a:p>
            <a:r>
              <a:rPr lang="en-GB" sz="1000" b="1" smtClean="0"/>
              <a:t>CCNA Exploration (4 courses) </a:t>
            </a:r>
            <a:r>
              <a:rPr lang="en-GB" sz="1000" smtClean="0"/>
              <a:t>—provides an introduction to networking. It teaches networking based on technology. It covers routing, switching, and WAN protocols and theory at deeper levels to help students succeed in networking-related degree programs and a range of professions.</a:t>
            </a:r>
          </a:p>
          <a:p>
            <a:r>
              <a:rPr lang="en-US" sz="1000" b="1" smtClean="0"/>
              <a:t>CCNA Security</a:t>
            </a:r>
            <a:r>
              <a:rPr lang="en-US" sz="1000" smtClean="0"/>
              <a:t> –helps students develop a comprehensive understanding of network security concepts, and gain the knowledge and skills needed to earn the Cisco CCNA Security certification and become entry-level security specialists. </a:t>
            </a:r>
          </a:p>
          <a:p>
            <a:r>
              <a:rPr lang="en-GB" sz="1000" b="1" smtClean="0"/>
              <a:t>CCNP (3 courses) </a:t>
            </a:r>
            <a:r>
              <a:rPr lang="en-GB" sz="1000" smtClean="0"/>
              <a:t>—the CCNP curriculum focuses on the advanced routing, secure wide area access, multilayer switching, and networking management skills required to implement and maintain converged enterprise networks. </a:t>
            </a:r>
          </a:p>
          <a:p>
            <a:r>
              <a:rPr lang="en-GB" sz="1000" b="1" smtClean="0"/>
              <a:t>Cisco Packet Tracer</a:t>
            </a:r>
            <a:r>
              <a:rPr lang="en-GB" sz="1000" smtClean="0"/>
              <a:t> — </a:t>
            </a:r>
            <a:r>
              <a:rPr lang="en-US" sz="1000" smtClean="0"/>
              <a:t>Provides a realistic simulation and visualization learning environment that supplements classroom equipment. Cisco </a:t>
            </a:r>
            <a:r>
              <a:rPr lang="en-GB" sz="1000" smtClean="0"/>
              <a:t>Packet Tracer is a foundational teaching tool for </a:t>
            </a:r>
            <a:r>
              <a:rPr lang="en-GB" sz="1000" b="1" smtClean="0"/>
              <a:t>CCNA Discovery and CCNA Exploration, </a:t>
            </a:r>
            <a:r>
              <a:rPr lang="en-GB" sz="1000" smtClean="0"/>
              <a:t>withPacket Tracer activities embedded in the course content. Both curricula include embedded e-doing, which applies the principle that people learn best by interacting with computer-based activities. Interactive learning promotes the exploration of networking concepts and experimentation with tools such as Packet Tracer and Flash-based activities to help students develop a greater understanding of networking technologies. Packet Tracer activities are also available for IT Essentials and CCNA Security.</a:t>
            </a:r>
            <a:endParaRPr lang="en-US" sz="1000" smtClean="0"/>
          </a:p>
        </p:txBody>
      </p:sp>
      <p:sp>
        <p:nvSpPr>
          <p:cNvPr id="6148" name="Slide Number Placeholder 3"/>
          <p:cNvSpPr txBox="1">
            <a:spLocks noGrp="1"/>
          </p:cNvSpPr>
          <p:nvPr/>
        </p:nvSpPr>
        <p:spPr bwMode="auto">
          <a:xfrm>
            <a:off x="5929313" y="8680450"/>
            <a:ext cx="812800" cy="287338"/>
          </a:xfrm>
          <a:prstGeom prst="rect">
            <a:avLst/>
          </a:prstGeom>
          <a:noFill/>
          <a:ln w="9525">
            <a:noFill/>
            <a:miter lim="800000"/>
            <a:headEnd/>
            <a:tailEnd/>
          </a:ln>
        </p:spPr>
        <p:txBody>
          <a:bodyPr lIns="18817" tIns="0" rIns="18817" bIns="0" anchor="b"/>
          <a:lstStyle/>
          <a:p>
            <a:pPr algn="r" defTabSz="903288" eaLnBrk="0" hangingPunct="0"/>
            <a:fld id="{150ACBB4-F6BD-4B3A-8F44-05AED380AAA0}" type="slidenum">
              <a:rPr lang="en-US" sz="800" smtClean="0">
                <a:solidFill>
                  <a:srgbClr val="000000"/>
                </a:solidFill>
                <a:latin typeface="Arial" charset="0"/>
              </a:rPr>
              <a:pPr algn="r" defTabSz="903288" eaLnBrk="0" hangingPunct="0"/>
              <a:t>8</a:t>
            </a:fld>
            <a:endParaRPr lang="en-US" sz="800" smtClean="0">
              <a:solidFill>
                <a:srgbClr val="000000"/>
              </a:solidFill>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latin typeface="Arial" pitchFamily="34" charset="0"/>
            </a:endParaRPr>
          </a:p>
        </p:txBody>
      </p:sp>
      <p:sp>
        <p:nvSpPr>
          <p:cNvPr id="188420" name="Slide Number Placeholder 3"/>
          <p:cNvSpPr>
            <a:spLocks noGrp="1"/>
          </p:cNvSpPr>
          <p:nvPr>
            <p:ph type="sldNum" sz="quarter" idx="5"/>
          </p:nvPr>
        </p:nvSpPr>
        <p:spPr>
          <a:noFill/>
        </p:spPr>
        <p:txBody>
          <a:bodyPr/>
          <a:lstStyle/>
          <a:p>
            <a:fld id="{BD77D8EB-0978-41C3-80C1-E3143BAA2E07}" type="slidenum">
              <a:rPr lang="en-US" smtClean="0">
                <a:latin typeface="Arial" pitchFamily="34" charset="0"/>
              </a:rPr>
              <a:pPr/>
              <a:t>71</a:t>
            </a:fld>
            <a:endParaRPr 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latin typeface="Arial" pitchFamily="34" charset="0"/>
            </a:endParaRPr>
          </a:p>
        </p:txBody>
      </p:sp>
      <p:sp>
        <p:nvSpPr>
          <p:cNvPr id="189444" name="Slide Number Placeholder 3"/>
          <p:cNvSpPr>
            <a:spLocks noGrp="1"/>
          </p:cNvSpPr>
          <p:nvPr>
            <p:ph type="sldNum" sz="quarter" idx="5"/>
          </p:nvPr>
        </p:nvSpPr>
        <p:spPr>
          <a:noFill/>
        </p:spPr>
        <p:txBody>
          <a:bodyPr/>
          <a:lstStyle/>
          <a:p>
            <a:fld id="{5BFC17D3-3126-4977-A7D4-09F5A3ABEC95}" type="slidenum">
              <a:rPr lang="en-US" smtClean="0">
                <a:latin typeface="Arial" pitchFamily="34" charset="0"/>
              </a:rPr>
              <a:pPr/>
              <a:t>72</a:t>
            </a:fld>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smtClean="0">
              <a:latin typeface="Arial" pitchFamily="34" charset="0"/>
            </a:endParaRPr>
          </a:p>
        </p:txBody>
      </p:sp>
      <p:sp>
        <p:nvSpPr>
          <p:cNvPr id="190468" name="Slide Number Placeholder 3"/>
          <p:cNvSpPr>
            <a:spLocks noGrp="1"/>
          </p:cNvSpPr>
          <p:nvPr>
            <p:ph type="sldNum" sz="quarter" idx="5"/>
          </p:nvPr>
        </p:nvSpPr>
        <p:spPr>
          <a:noFill/>
        </p:spPr>
        <p:txBody>
          <a:bodyPr/>
          <a:lstStyle/>
          <a:p>
            <a:fld id="{F9134512-F4EF-49DF-AE95-9ACB9661675C}" type="slidenum">
              <a:rPr lang="en-US" smtClean="0">
                <a:latin typeface="Arial" pitchFamily="34" charset="0"/>
              </a:rPr>
              <a:pPr/>
              <a:t>73</a:t>
            </a:fld>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latin typeface="Arial" pitchFamily="34" charset="0"/>
            </a:endParaRPr>
          </a:p>
        </p:txBody>
      </p:sp>
      <p:sp>
        <p:nvSpPr>
          <p:cNvPr id="191492" name="Slide Number Placeholder 3"/>
          <p:cNvSpPr>
            <a:spLocks noGrp="1"/>
          </p:cNvSpPr>
          <p:nvPr>
            <p:ph type="sldNum" sz="quarter" idx="5"/>
          </p:nvPr>
        </p:nvSpPr>
        <p:spPr>
          <a:noFill/>
        </p:spPr>
        <p:txBody>
          <a:bodyPr/>
          <a:lstStyle/>
          <a:p>
            <a:fld id="{F7F4AB2F-4D67-40D8-BE55-A59A72381369}" type="slidenum">
              <a:rPr lang="en-US" smtClean="0">
                <a:latin typeface="Arial" pitchFamily="34" charset="0"/>
              </a:rPr>
              <a:pPr/>
              <a:t>74</a:t>
            </a:fld>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latin typeface="Arial" pitchFamily="34" charset="0"/>
            </a:endParaRPr>
          </a:p>
        </p:txBody>
      </p:sp>
      <p:sp>
        <p:nvSpPr>
          <p:cNvPr id="192516" name="Slide Number Placeholder 3"/>
          <p:cNvSpPr>
            <a:spLocks noGrp="1"/>
          </p:cNvSpPr>
          <p:nvPr>
            <p:ph type="sldNum" sz="quarter" idx="5"/>
          </p:nvPr>
        </p:nvSpPr>
        <p:spPr>
          <a:noFill/>
        </p:spPr>
        <p:txBody>
          <a:bodyPr/>
          <a:lstStyle/>
          <a:p>
            <a:fld id="{72FE2095-1133-4224-9895-3FB94DF5E8F5}" type="slidenum">
              <a:rPr lang="en-US" smtClean="0">
                <a:latin typeface="Arial" pitchFamily="34" charset="0"/>
              </a:rPr>
              <a:pPr/>
              <a:t>75</a:t>
            </a:fld>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latin typeface="Arial" pitchFamily="34" charset="0"/>
            </a:endParaRPr>
          </a:p>
        </p:txBody>
      </p:sp>
      <p:sp>
        <p:nvSpPr>
          <p:cNvPr id="193540" name="Slide Number Placeholder 3"/>
          <p:cNvSpPr>
            <a:spLocks noGrp="1"/>
          </p:cNvSpPr>
          <p:nvPr>
            <p:ph type="sldNum" sz="quarter" idx="5"/>
          </p:nvPr>
        </p:nvSpPr>
        <p:spPr>
          <a:noFill/>
        </p:spPr>
        <p:txBody>
          <a:bodyPr/>
          <a:lstStyle/>
          <a:p>
            <a:fld id="{287A6F94-B225-46F9-B205-C102F2A64E88}" type="slidenum">
              <a:rPr lang="en-US" smtClean="0">
                <a:latin typeface="Arial" pitchFamily="34" charset="0"/>
              </a:rPr>
              <a:pPr/>
              <a:t>76</a:t>
            </a:fld>
            <a:endParaRPr 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xfrm>
            <a:off x="304800" y="4378325"/>
            <a:ext cx="6400800" cy="4308475"/>
          </a:xfrm>
          <a:noFill/>
          <a:ln/>
        </p:spPr>
        <p:txBody>
          <a:bodyPr lIns="95657" tIns="50180" rIns="95657" bIns="50180"/>
          <a:lstStyle/>
          <a:p>
            <a:pPr>
              <a:buFontTx/>
              <a:buNone/>
            </a:pPr>
            <a:r>
              <a:rPr lang="en-US" b="1" smtClean="0">
                <a:latin typeface="Arial" pitchFamily="34" charset="0"/>
              </a:rPr>
              <a:t>All of our curricula help prepare students for industry recognized certifications:</a:t>
            </a:r>
          </a:p>
          <a:p>
            <a:r>
              <a:rPr lang="en-GB" smtClean="0">
                <a:latin typeface="Arial" pitchFamily="34" charset="0"/>
              </a:rPr>
              <a:t>IT Essentials:  PC Hardware and Software — </a:t>
            </a:r>
            <a:r>
              <a:rPr lang="en-GB" b="1" smtClean="0">
                <a:latin typeface="Arial" pitchFamily="34" charset="0"/>
              </a:rPr>
              <a:t>CompTIA A+</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GB" smtClean="0">
                <a:latin typeface="Arial" pitchFamily="34" charset="0"/>
              </a:rPr>
              <a:t>CCNA Discovery (first 2 courses) — </a:t>
            </a:r>
            <a:r>
              <a:rPr lang="en-GB" b="1" smtClean="0">
                <a:latin typeface="Arial" pitchFamily="34" charset="0"/>
              </a:rPr>
              <a:t>CCENT</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GB" smtClean="0">
                <a:latin typeface="Arial" pitchFamily="34" charset="0"/>
              </a:rPr>
              <a:t>CCNA Discovery (4 courses) — </a:t>
            </a:r>
            <a:r>
              <a:rPr lang="en-GB" b="1" smtClean="0">
                <a:latin typeface="Arial" pitchFamily="34" charset="0"/>
              </a:rPr>
              <a:t>CCNA</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GB" smtClean="0">
                <a:latin typeface="Arial" pitchFamily="34" charset="0"/>
              </a:rPr>
              <a:t>CCNA Exploration (4 courses) — </a:t>
            </a:r>
            <a:r>
              <a:rPr lang="en-GB" b="1" smtClean="0">
                <a:latin typeface="Arial" pitchFamily="34" charset="0"/>
              </a:rPr>
              <a:t>CCNA</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US" smtClean="0">
                <a:latin typeface="Arial" pitchFamily="34" charset="0"/>
              </a:rPr>
              <a:t>CCNA Security - </a:t>
            </a:r>
            <a:r>
              <a:rPr lang="en-US" b="1" smtClean="0">
                <a:latin typeface="Arial" pitchFamily="34" charset="0"/>
              </a:rPr>
              <a:t>CCNA</a:t>
            </a:r>
            <a:r>
              <a:rPr lang="en-US" smtClean="0">
                <a:latin typeface="Arial" pitchFamily="34" charset="0"/>
              </a:rPr>
              <a:t> </a:t>
            </a:r>
            <a:r>
              <a:rPr lang="en-US" b="1" smtClean="0">
                <a:latin typeface="Arial" pitchFamily="34" charset="0"/>
              </a:rPr>
              <a:t>Security</a:t>
            </a:r>
            <a:r>
              <a:rPr lang="en-US" smtClean="0">
                <a:latin typeface="Arial" pitchFamily="34" charset="0"/>
              </a:rPr>
              <a:t> certification</a:t>
            </a:r>
          </a:p>
          <a:p>
            <a:r>
              <a:rPr lang="en-GB" smtClean="0">
                <a:latin typeface="Arial" pitchFamily="34" charset="0"/>
              </a:rPr>
              <a:t>CCNP (4 courses) — </a:t>
            </a:r>
            <a:r>
              <a:rPr lang="en-GB" b="1" smtClean="0">
                <a:latin typeface="Arial" pitchFamily="34" charset="0"/>
              </a:rPr>
              <a:t>CCNP</a:t>
            </a:r>
            <a:r>
              <a:rPr lang="en-GB" smtClean="0">
                <a:latin typeface="Arial" pitchFamily="34" charset="0"/>
              </a:rPr>
              <a:t> </a:t>
            </a:r>
            <a:r>
              <a:rPr lang="en-US" smtClean="0">
                <a:latin typeface="Arial" pitchFamily="34" charset="0"/>
              </a:rPr>
              <a:t>certification</a:t>
            </a:r>
          </a:p>
        </p:txBody>
      </p:sp>
      <p:sp>
        <p:nvSpPr>
          <p:cNvPr id="125956" name="Slide Number Placeholder 3"/>
          <p:cNvSpPr txBox="1">
            <a:spLocks noGrp="1"/>
          </p:cNvSpPr>
          <p:nvPr/>
        </p:nvSpPr>
        <p:spPr bwMode="auto">
          <a:xfrm>
            <a:off x="5929313" y="8680450"/>
            <a:ext cx="812800" cy="287338"/>
          </a:xfrm>
          <a:prstGeom prst="rect">
            <a:avLst/>
          </a:prstGeom>
          <a:noFill/>
          <a:ln w="9525">
            <a:noFill/>
            <a:miter lim="800000"/>
            <a:headEnd/>
            <a:tailEnd/>
          </a:ln>
        </p:spPr>
        <p:txBody>
          <a:bodyPr lIns="18817" tIns="0" rIns="18817" bIns="0" anchor="b"/>
          <a:lstStyle/>
          <a:p>
            <a:pPr algn="r" defTabSz="903288" eaLnBrk="0" hangingPunct="0"/>
            <a:fld id="{00F392A8-59F4-4612-BEFC-CADFF16114CD}" type="slidenum">
              <a:rPr lang="en-US" sz="800">
                <a:solidFill>
                  <a:srgbClr val="000000"/>
                </a:solidFill>
              </a:rPr>
              <a:pPr algn="r" defTabSz="903288" eaLnBrk="0" hangingPunct="0"/>
              <a:t>9</a:t>
            </a:fld>
            <a:endParaRPr lang="en-US" sz="800">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smtClean="0">
              <a:latin typeface="Arial" pitchFamily="34" charset="0"/>
            </a:endParaRPr>
          </a:p>
        </p:txBody>
      </p:sp>
      <p:sp>
        <p:nvSpPr>
          <p:cNvPr id="198660" name="Slide Number Placeholder 3"/>
          <p:cNvSpPr>
            <a:spLocks noGrp="1"/>
          </p:cNvSpPr>
          <p:nvPr>
            <p:ph type="sldNum" sz="quarter" idx="5"/>
          </p:nvPr>
        </p:nvSpPr>
        <p:spPr>
          <a:noFill/>
        </p:spPr>
        <p:txBody>
          <a:bodyPr/>
          <a:lstStyle/>
          <a:p>
            <a:fld id="{56A89A8E-7410-404A-8B40-E160D42A5371}" type="slidenum">
              <a:rPr lang="en-US" smtClean="0">
                <a:latin typeface="Arial" pitchFamily="34" charset="0"/>
              </a:rPr>
              <a:pPr/>
              <a:t>81</a:t>
            </a:fld>
            <a:endParaRPr lang="en-US"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smtClean="0">
              <a:latin typeface="Arial" pitchFamily="34" charset="0"/>
            </a:endParaRPr>
          </a:p>
        </p:txBody>
      </p:sp>
      <p:sp>
        <p:nvSpPr>
          <p:cNvPr id="199684" name="Slide Number Placeholder 3"/>
          <p:cNvSpPr>
            <a:spLocks noGrp="1"/>
          </p:cNvSpPr>
          <p:nvPr>
            <p:ph type="sldNum" sz="quarter" idx="5"/>
          </p:nvPr>
        </p:nvSpPr>
        <p:spPr>
          <a:noFill/>
        </p:spPr>
        <p:txBody>
          <a:bodyPr/>
          <a:lstStyle/>
          <a:p>
            <a:fld id="{AECD5EB0-9ED2-401D-B1CD-A8FBE13609FD}" type="slidenum">
              <a:rPr lang="en-US" smtClean="0">
                <a:latin typeface="Arial" pitchFamily="34" charset="0"/>
              </a:rPr>
              <a:pPr/>
              <a:t>82</a:t>
            </a:fld>
            <a:endParaRPr 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768350" y="4378325"/>
            <a:ext cx="5468938" cy="4254500"/>
          </a:xfrm>
          <a:noFill/>
          <a:ln/>
        </p:spPr>
        <p:txBody>
          <a:bodyPr/>
          <a:lstStyle/>
          <a:p>
            <a:r>
              <a:rPr lang="en-US" smtClean="0">
                <a:latin typeface="Arial" pitchFamily="34" charset="0"/>
              </a:rPr>
              <a:t>Many factors contributed to the translation strategy for our CCNA curricula. We have broken them into the three categories of globally, regionally, and locally strategic.</a:t>
            </a:r>
          </a:p>
          <a:p>
            <a:r>
              <a:rPr lang="en-US" smtClean="0">
                <a:latin typeface="Arial" pitchFamily="34" charset="0"/>
              </a:rPr>
              <a:t>The Globally Strategic category is driven by Cisco corporate. </a:t>
            </a:r>
          </a:p>
          <a:p>
            <a:r>
              <a:rPr lang="en-US" smtClean="0">
                <a:latin typeface="Arial" pitchFamily="34" charset="0"/>
              </a:rPr>
              <a:t>Translation of the CCNA curricula improves student outcomes by facilitating learning success on a global scale. </a:t>
            </a:r>
          </a:p>
          <a:p>
            <a:r>
              <a:rPr lang="en-US" smtClean="0">
                <a:latin typeface="Arial" pitchFamily="34" charset="0"/>
              </a:rPr>
              <a:t>Our CCNA translation strategy is focused on the following 5 United Nations (UN) languages: English, French, Russian, Simplified Chinese, and Spanish. </a:t>
            </a:r>
          </a:p>
          <a:p>
            <a:endParaRPr lang="en-US" smtClean="0">
              <a:latin typeface="Arial" pitchFamily="34" charset="0"/>
            </a:endParaRPr>
          </a:p>
          <a:p>
            <a:pPr>
              <a:buFontTx/>
              <a:buNone/>
            </a:pPr>
            <a:endParaRPr lang="en-US"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ctr" defTabSz="903288" eaLnBrk="0" hangingPunct="0"/>
            <a:fld id="{80158ACE-5634-4859-B75D-21FEF64B2A6E}" type="slidenum">
              <a:rPr lang="en-US" sz="800"/>
              <a:pPr algn="ctr" defTabSz="903288" eaLnBrk="0" hangingPunct="0"/>
              <a:t>84</a:t>
            </a:fld>
            <a:endParaRPr lang="en-US" sz="800"/>
          </a:p>
        </p:txBody>
      </p:sp>
      <p:sp>
        <p:nvSpPr>
          <p:cNvPr id="201731" name="Rectangle 2"/>
          <p:cNvSpPr>
            <a:spLocks noGrp="1" noRot="1" noChangeAspect="1" noChangeArrowheads="1" noTextEdit="1"/>
          </p:cNvSpPr>
          <p:nvPr>
            <p:ph type="sldImg"/>
          </p:nvPr>
        </p:nvSpPr>
        <p:spPr>
          <a:xfrm>
            <a:off x="881063" y="247650"/>
            <a:ext cx="5319712" cy="3989388"/>
          </a:xfrm>
          <a:ln/>
        </p:spPr>
      </p:sp>
      <p:sp>
        <p:nvSpPr>
          <p:cNvPr id="201732" name="Rectangle 3"/>
          <p:cNvSpPr>
            <a:spLocks noGrp="1" noChangeArrowheads="1"/>
          </p:cNvSpPr>
          <p:nvPr>
            <p:ph type="body" idx="1"/>
          </p:nvPr>
        </p:nvSpPr>
        <p:spPr>
          <a:xfrm>
            <a:off x="762000" y="4267200"/>
            <a:ext cx="5468938" cy="4252913"/>
          </a:xfrm>
          <a:noFill/>
          <a:ln/>
        </p:spPr>
        <p:txBody>
          <a:bodyPr lIns="95662" tIns="50183" rIns="95662" bIns="50183"/>
          <a:lstStyle/>
          <a:p>
            <a:pPr>
              <a:lnSpc>
                <a:spcPct val="70000"/>
              </a:lnSpc>
            </a:pPr>
            <a:endParaRPr lang="en-US" smtClean="0">
              <a:latin typeface="Arial" pitchFamily="34" charset="0"/>
            </a:endParaRPr>
          </a:p>
          <a:p>
            <a:pPr>
              <a:lnSpc>
                <a:spcPct val="70000"/>
              </a:lnSpc>
            </a:pPr>
            <a:r>
              <a:rPr lang="en-US" smtClean="0">
                <a:latin typeface="Arial" pitchFamily="34" charset="0"/>
              </a:rPr>
              <a:t>CCNA Discovery is currently available in English, French, Russian, Simplified Chinese, and Spanish, and CCNA Exploration is currently available in English, French, Simplified Chinese, and Spanish. </a:t>
            </a:r>
          </a:p>
          <a:p>
            <a:pPr>
              <a:lnSpc>
                <a:spcPct val="70000"/>
              </a:lnSpc>
            </a:pPr>
            <a:r>
              <a:rPr lang="en-US" smtClean="0">
                <a:latin typeface="Arial" pitchFamily="34" charset="0"/>
              </a:rPr>
              <a:t>The courses are also available in a number of other languages through contributions by Cisco Networking Academy partners and the academy community.  </a:t>
            </a:r>
          </a:p>
          <a:p>
            <a:pPr>
              <a:lnSpc>
                <a:spcPct val="70000"/>
              </a:lnSpc>
            </a:pPr>
            <a:endParaRPr lang="en-US" sz="400" smtClean="0">
              <a:latin typeface="Arial" pitchFamily="34" charset="0"/>
            </a:endParaRPr>
          </a:p>
        </p:txBody>
      </p:sp>
      <p:sp>
        <p:nvSpPr>
          <p:cNvPr id="201733" name="Rectangle 4"/>
          <p:cNvSpPr>
            <a:spLocks noChangeArrowheads="1"/>
          </p:cNvSpPr>
          <p:nvPr/>
        </p:nvSpPr>
        <p:spPr bwMode="auto">
          <a:xfrm>
            <a:off x="762000" y="5715000"/>
            <a:ext cx="4256088" cy="1143000"/>
          </a:xfrm>
          <a:prstGeom prst="rect">
            <a:avLst/>
          </a:prstGeom>
          <a:noFill/>
          <a:ln w="9525">
            <a:noFill/>
            <a:miter lim="800000"/>
            <a:headEnd/>
            <a:tailEnd/>
          </a:ln>
        </p:spPr>
        <p:txBody>
          <a:bodyPr lIns="95662" tIns="50183" rIns="95662" bIns="50183"/>
          <a:lstStyle/>
          <a:p>
            <a:pPr algn="ctr" eaLnBrk="0" hangingPunct="0">
              <a:spcBef>
                <a:spcPct val="30000"/>
              </a:spcBef>
            </a:pPr>
            <a:endParaRPr lang="en-US" sz="8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874713" y="244475"/>
            <a:ext cx="5319712" cy="3989388"/>
          </a:xfrm>
          <a:ln/>
        </p:spPr>
      </p:sp>
      <p:sp>
        <p:nvSpPr>
          <p:cNvPr id="202755" name="Rectangle 3"/>
          <p:cNvSpPr>
            <a:spLocks noGrp="1" noChangeArrowheads="1"/>
          </p:cNvSpPr>
          <p:nvPr>
            <p:ph type="body" idx="1"/>
          </p:nvPr>
        </p:nvSpPr>
        <p:spPr>
          <a:xfrm>
            <a:off x="768350" y="4378325"/>
            <a:ext cx="5468938" cy="4254500"/>
          </a:xfrm>
          <a:noFill/>
          <a:ln/>
        </p:spPr>
        <p:txBody>
          <a:bodyPr/>
          <a:lstStyle/>
          <a:p>
            <a:endParaRPr 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smtClean="0">
              <a:latin typeface="Arial" pitchFamily="34" charset="0"/>
            </a:endParaRPr>
          </a:p>
        </p:txBody>
      </p:sp>
      <p:sp>
        <p:nvSpPr>
          <p:cNvPr id="204804" name="Slide Number Placeholder 3"/>
          <p:cNvSpPr>
            <a:spLocks noGrp="1"/>
          </p:cNvSpPr>
          <p:nvPr>
            <p:ph type="sldNum" sz="quarter" idx="5"/>
          </p:nvPr>
        </p:nvSpPr>
        <p:spPr>
          <a:noFill/>
        </p:spPr>
        <p:txBody>
          <a:bodyPr/>
          <a:lstStyle/>
          <a:p>
            <a:fld id="{799B8DAB-81B2-4854-AC2E-69D0B01F55C4}" type="slidenum">
              <a:rPr lang="en-US" smtClean="0">
                <a:latin typeface="Arial" pitchFamily="34" charset="0"/>
              </a:rPr>
              <a:pPr/>
              <a:t>86</a:t>
            </a:fld>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latin typeface="Arial" pitchFamily="34" charset="0"/>
            </a:endParaRPr>
          </a:p>
        </p:txBody>
      </p:sp>
      <p:sp>
        <p:nvSpPr>
          <p:cNvPr id="206852" name="Slide Number Placeholder 3"/>
          <p:cNvSpPr>
            <a:spLocks noGrp="1"/>
          </p:cNvSpPr>
          <p:nvPr>
            <p:ph type="sldNum" sz="quarter" idx="5"/>
          </p:nvPr>
        </p:nvSpPr>
        <p:spPr>
          <a:noFill/>
        </p:spPr>
        <p:txBody>
          <a:bodyPr/>
          <a:lstStyle/>
          <a:p>
            <a:fld id="{742739D9-DF6E-4551-AE15-63B5F8B3B327}" type="slidenum">
              <a:rPr lang="en-US" smtClean="0">
                <a:latin typeface="Arial" pitchFamily="34" charset="0"/>
              </a:rPr>
              <a:pPr/>
              <a:t>88</a:t>
            </a:fld>
            <a:endParaRPr 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endParaRPr lang="en-US" smtClean="0">
              <a:latin typeface="Arial" pitchFamily="34" charset="0"/>
            </a:endParaRPr>
          </a:p>
        </p:txBody>
      </p:sp>
      <p:sp>
        <p:nvSpPr>
          <p:cNvPr id="207876" name="Slide Number Placeholder 3"/>
          <p:cNvSpPr>
            <a:spLocks noGrp="1"/>
          </p:cNvSpPr>
          <p:nvPr>
            <p:ph type="sldNum" sz="quarter" idx="5"/>
          </p:nvPr>
        </p:nvSpPr>
        <p:spPr>
          <a:noFill/>
        </p:spPr>
        <p:txBody>
          <a:bodyPr/>
          <a:lstStyle/>
          <a:p>
            <a:fld id="{892EE00B-F4C6-4009-A071-9FAFA4B90797}" type="slidenum">
              <a:rPr lang="en-US" smtClean="0">
                <a:latin typeface="Arial" pitchFamily="34" charset="0"/>
              </a:rPr>
              <a:pPr/>
              <a:t>89</a:t>
            </a:fld>
            <a:endParaRPr lang="en-US"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latin typeface="Arial" pitchFamily="34" charset="0"/>
            </a:endParaRPr>
          </a:p>
        </p:txBody>
      </p:sp>
      <p:sp>
        <p:nvSpPr>
          <p:cNvPr id="208900" name="Slide Number Placeholder 3"/>
          <p:cNvSpPr>
            <a:spLocks noGrp="1"/>
          </p:cNvSpPr>
          <p:nvPr>
            <p:ph type="sldNum" sz="quarter" idx="5"/>
          </p:nvPr>
        </p:nvSpPr>
        <p:spPr>
          <a:noFill/>
        </p:spPr>
        <p:txBody>
          <a:bodyPr/>
          <a:lstStyle/>
          <a:p>
            <a:fld id="{7BC4F453-630C-4F97-9364-E0FCAE9C314F}" type="slidenum">
              <a:rPr lang="en-US" smtClean="0">
                <a:latin typeface="Arial" pitchFamily="34" charset="0"/>
              </a:rPr>
              <a:pPr/>
              <a:t>90</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latin typeface="Arial" pitchFamily="34" charset="0"/>
            </a:endParaRPr>
          </a:p>
        </p:txBody>
      </p:sp>
      <p:sp>
        <p:nvSpPr>
          <p:cNvPr id="126980" name="Slide Number Placeholder 3"/>
          <p:cNvSpPr>
            <a:spLocks noGrp="1"/>
          </p:cNvSpPr>
          <p:nvPr>
            <p:ph type="sldNum" sz="quarter" idx="5"/>
          </p:nvPr>
        </p:nvSpPr>
        <p:spPr>
          <a:noFill/>
        </p:spPr>
        <p:txBody>
          <a:bodyPr/>
          <a:lstStyle/>
          <a:p>
            <a:fld id="{B9B5948F-37B7-4559-A6AB-027F964526E3}"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latin typeface="Arial" pitchFamily="34" charset="0"/>
            </a:endParaRPr>
          </a:p>
        </p:txBody>
      </p:sp>
      <p:sp>
        <p:nvSpPr>
          <p:cNvPr id="217092" name="Slide Number Placeholder 3"/>
          <p:cNvSpPr>
            <a:spLocks noGrp="1"/>
          </p:cNvSpPr>
          <p:nvPr>
            <p:ph type="sldNum" sz="quarter" idx="5"/>
          </p:nvPr>
        </p:nvSpPr>
        <p:spPr>
          <a:noFill/>
        </p:spPr>
        <p:txBody>
          <a:bodyPr/>
          <a:lstStyle/>
          <a:p>
            <a:fld id="{C259BFA9-4FD1-4881-BBBC-63EFAEA7DA04}" type="slidenum">
              <a:rPr lang="en-US" smtClean="0">
                <a:latin typeface="Arial" pitchFamily="34" charset="0"/>
              </a:rPr>
              <a:pPr/>
              <a:t>98</a:t>
            </a:fld>
            <a:endParaRPr lang="en-US"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404813" y="4378325"/>
            <a:ext cx="6119812" cy="4252913"/>
          </a:xfrm>
          <a:noFill/>
          <a:ln/>
        </p:spPr>
        <p:txBody>
          <a:bodyPr/>
          <a:lstStyle/>
          <a:p>
            <a:pPr marL="228600" indent="-228600" defTabSz="914400"/>
            <a:r>
              <a:rPr lang="en-US" smtClean="0">
                <a:latin typeface="Arial" pitchFamily="34" charset="0"/>
              </a:rPr>
              <a:t>The world’s networks continue to grow in technology complexity yet Customers’ and partners’ skills are short of desired state</a:t>
            </a:r>
          </a:p>
          <a:p>
            <a:pPr marL="228600" indent="-228600" defTabSz="914400"/>
            <a:r>
              <a:rPr lang="en-US" smtClean="0">
                <a:latin typeface="Arial" pitchFamily="34" charset="0"/>
              </a:rPr>
              <a:t>Knowledge of networking fundamentals is no longer sufficient. Now, network professionals must understand networking systems with integrated security, wireless, and voice capabilities</a:t>
            </a:r>
          </a:p>
          <a:p>
            <a:pPr marL="228600" indent="-228600" defTabSz="914400"/>
            <a:r>
              <a:rPr lang="en-US" smtClean="0">
                <a:latin typeface="Arial" pitchFamily="34" charset="0"/>
              </a:rPr>
              <a:t>In mature markets –The new game is designing networking systems with integrated security/wireless/voice capabilities.  </a:t>
            </a:r>
          </a:p>
          <a:p>
            <a:pPr marL="228600" indent="-228600" defTabSz="914400"/>
            <a:r>
              <a:rPr lang="en-US" smtClean="0">
                <a:latin typeface="Arial" pitchFamily="34" charset="0"/>
              </a:rPr>
              <a:t>In emerging markets -- core is critical but networks are quickly catching up and sometimes leapfrogging the US because there is no legacy to deal with (Korea/Singapore)</a:t>
            </a:r>
          </a:p>
          <a:p>
            <a:pPr marL="228600" indent="-228600" defTabSz="914400"/>
            <a:r>
              <a:rPr lang="en-US" smtClean="0">
                <a:latin typeface="Arial" pitchFamily="34" charset="0"/>
              </a:rPr>
              <a:t>New careers in IT are being established that are more based on systems and architectures</a:t>
            </a:r>
          </a:p>
          <a:p>
            <a:pPr marL="228600" indent="-228600" defTabSz="914400"/>
            <a:r>
              <a:rPr lang="en-US" smtClean="0">
                <a:latin typeface="Arial" pitchFamily="34" charset="0"/>
              </a:rPr>
              <a:t>Cisco needs to be leading the charge to provide direction and proper learning paths/resources to enable customers and partners to address these challenges</a:t>
            </a:r>
          </a:p>
          <a:p>
            <a:pPr marL="228600" indent="-228600" defTabSz="914400"/>
            <a:r>
              <a:rPr lang="en-US" smtClean="0">
                <a:latin typeface="Arial" pitchFamily="34" charset="0"/>
              </a:rPr>
              <a:t>Cisco Networking Academy courses touch upon all of these topics and focus on preparing students for entry and associate level networking positions.  </a:t>
            </a:r>
          </a:p>
          <a:p>
            <a:pPr marL="228600" indent="-228600" defTabSz="914400"/>
            <a:endParaRPr lang="en-US" smtClean="0">
              <a:latin typeface="Arial" pitchFamily="34" charset="0"/>
            </a:endParaRPr>
          </a:p>
          <a:p>
            <a:pPr marL="228600" indent="-228600" defTabSz="914400">
              <a:buFontTx/>
              <a:buNone/>
            </a:pPr>
            <a:endParaRPr lang="en-US" smtClean="0">
              <a:latin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b="1" smtClean="0">
                <a:solidFill>
                  <a:schemeClr val="accent1"/>
                </a:solidFill>
                <a:latin typeface="Arial" pitchFamily="34" charset="0"/>
              </a:rPr>
              <a:t>Right Experts, Right Place, Right Time</a:t>
            </a:r>
          </a:p>
          <a:p>
            <a:endParaRPr lang="en-US" smtClean="0">
              <a:latin typeface="Arial" pitchFamily="34" charset="0"/>
            </a:endParaRPr>
          </a:p>
          <a:p>
            <a:endParaRPr lang="en-US" smtClean="0">
              <a:latin typeface="Arial" pitchFamily="34" charset="0"/>
            </a:endParaRPr>
          </a:p>
          <a:p>
            <a:r>
              <a:rPr lang="en-US" smtClean="0">
                <a:latin typeface="Arial" pitchFamily="34" charset="0"/>
              </a:rPr>
              <a:t>Cisco has conducted a comprehensive global networking talent study to assess how many networking professional will be needed by 2012.</a:t>
            </a:r>
          </a:p>
          <a:p>
            <a:r>
              <a:rPr lang="en-US" smtClean="0">
                <a:latin typeface="Arial" pitchFamily="34" charset="0"/>
              </a:rPr>
              <a:t>Based on the collected data, we estimate that a gap of nearly 3 million skilled networking professionals will exist globally in 2012.</a:t>
            </a:r>
          </a:p>
          <a:p>
            <a:r>
              <a:rPr lang="en-US" smtClean="0">
                <a:latin typeface="Arial" pitchFamily="34" charset="0"/>
              </a:rPr>
              <a:t>As you can see from the map no region is spared from the need to grow technical talent.</a:t>
            </a:r>
          </a:p>
          <a:p>
            <a:r>
              <a:rPr lang="en-US" smtClean="0">
                <a:latin typeface="Arial" pitchFamily="34" charset="0"/>
              </a:rPr>
              <a:t>The breadth of the talent gap is therefore spread across the entire globe.</a:t>
            </a:r>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screen"/>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9073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rPr>
              <a:t>© 2009 Cisco Systems, Inc. All rights reserved.</a:t>
            </a:r>
          </a:p>
        </p:txBody>
      </p:sp>
      <p:sp>
        <p:nvSpPr>
          <p:cNvPr id="6" name="Rectangle 279"/>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ABDA5F55-58CC-477A-8833-62676B1F5A44}"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pic>
        <p:nvPicPr>
          <p:cNvPr id="9" name="Picture 331" descr="Cisco_NewLogo"/>
          <p:cNvPicPr>
            <a:picLocks noChangeAspect="1" noChangeArrowheads="1"/>
          </p:cNvPicPr>
          <p:nvPr/>
        </p:nvPicPr>
        <p:blipFill>
          <a:blip r:embed="rId3" cstate="screen"/>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screen"/>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98513"/>
            <a:ext cx="814546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5638" y="2014538"/>
            <a:ext cx="3894137"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2014538"/>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638" y="3876675"/>
            <a:ext cx="3894137"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387667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2014538"/>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screen"/>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9073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rPr>
              <a:t>© 2009 Cisco Systems, Inc. All rights reserved.</a:t>
            </a:r>
          </a:p>
        </p:txBody>
      </p:sp>
      <p:sp>
        <p:nvSpPr>
          <p:cNvPr id="6" name="Rectangle 279"/>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246418C6-5898-4027-8C7B-15E24C64A058}"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pic>
        <p:nvPicPr>
          <p:cNvPr id="9" name="Picture 331" descr="Cisco_NewLogo"/>
          <p:cNvPicPr>
            <a:picLocks noChangeAspect="1" noChangeArrowheads="1"/>
          </p:cNvPicPr>
          <p:nvPr/>
        </p:nvPicPr>
        <p:blipFill>
          <a:blip r:embed="rId3" cstate="screen"/>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screen"/>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03860"/>
            <a:ext cx="8145462" cy="8382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5638" y="1731364"/>
            <a:ext cx="7940675" cy="3571875"/>
          </a:xfrm>
        </p:spPr>
        <p:txBody>
          <a:bodyPr/>
          <a:lstStyle>
            <a:lvl1pPr>
              <a:defRPr sz="20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98513"/>
            <a:ext cx="814546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5638" y="2014538"/>
            <a:ext cx="3894137"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2014538"/>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638" y="3876675"/>
            <a:ext cx="3894137"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387667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2014538"/>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ea typeface="ＭＳ Ｐゴシック" pitchFamily="34" charset="-128"/>
                <a:cs typeface="Arial" charset="0"/>
              </a:rPr>
              <a:t>© 2010 Cisco Systems, Inc. All rights reserved.</a:t>
            </a:r>
          </a:p>
        </p:txBody>
      </p:sp>
      <p:sp>
        <p:nvSpPr>
          <p:cNvPr id="6" name="Rectangle 279"/>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pitchFamily="-110" charset="0"/>
                <a:ea typeface="ＭＳ Ｐゴシック" pitchFamily="34" charset="-128"/>
                <a:cs typeface="Arial" charset="0"/>
              </a:rPr>
              <a:t>Cisco Public</a:t>
            </a:r>
          </a:p>
        </p:txBody>
      </p:sp>
      <p:sp>
        <p:nvSpPr>
          <p:cNvPr id="7"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884833BC-0AF1-4999-BC51-F5B998D27C08}" type="slidenum">
              <a:rPr lang="en-US" sz="1000">
                <a:solidFill>
                  <a:srgbClr val="D3D3D3"/>
                </a:solidFill>
                <a:ea typeface="ＭＳ Ｐゴシック" pitchFamily="34" charset="-128"/>
                <a:cs typeface="Arial" charset="0"/>
              </a:rPr>
              <a:pPr algn="r" defTabSz="814388" eaLnBrk="0" hangingPunct="0">
                <a:defRPr/>
              </a:pPr>
              <a:t>‹#›</a:t>
            </a:fld>
            <a:endParaRPr lang="en-US" sz="1000" dirty="0">
              <a:solidFill>
                <a:srgbClr val="D3D3D3"/>
              </a:solidFill>
              <a:ea typeface="ＭＳ Ｐゴシック" pitchFamily="34" charset="-128"/>
              <a:cs typeface="Arial" charset="0"/>
            </a:endParaRPr>
          </a:p>
        </p:txBody>
      </p:sp>
      <p:pic>
        <p:nvPicPr>
          <p:cNvPr id="8"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9"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cs typeface="Arial" charset="0"/>
              </a:rPr>
              <a:t>© 2010 Cisco Systems, Inc. All rights reserved.</a:t>
            </a:r>
          </a:p>
        </p:txBody>
      </p:sp>
      <p:sp>
        <p:nvSpPr>
          <p:cNvPr id="6" name="Rectangle 279"/>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cs typeface="Arial" charset="0"/>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dirty="0">
                <a:solidFill>
                  <a:srgbClr val="D3D3D3"/>
                </a:solidFill>
                <a:latin typeface="Arial" charset="0"/>
                <a:cs typeface="Arial" charset="0"/>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6BD6F54F-A566-42E5-B2E6-033E1335703F}" type="slidenum">
              <a:rPr lang="en-US" sz="1000">
                <a:solidFill>
                  <a:srgbClr val="D3D3D3"/>
                </a:solidFill>
                <a:latin typeface="Arial" charset="0"/>
                <a:cs typeface="Arial" charset="0"/>
              </a:rPr>
              <a:pPr algn="r" defTabSz="814388" eaLnBrk="0" hangingPunct="0">
                <a:defRPr/>
              </a:pPr>
              <a:t>‹#›</a:t>
            </a:fld>
            <a:endParaRPr lang="en-US" sz="1000" dirty="0">
              <a:solidFill>
                <a:srgbClr val="D3D3D3"/>
              </a:solidFill>
              <a:latin typeface="Arial" charset="0"/>
              <a:cs typeface="Arial" charset="0"/>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5.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417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CCNA Overview</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C0235D0E-D904-4ED4-A5BC-90BF0A2F5E29}"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1029" name="Rectangle 6284"/>
          <p:cNvSpPr>
            <a:spLocks noGrp="1" noChangeArrowheads="1"/>
          </p:cNvSpPr>
          <p:nvPr>
            <p:ph type="body" idx="1"/>
          </p:nvPr>
        </p:nvSpPr>
        <p:spPr bwMode="auto">
          <a:xfrm>
            <a:off x="655638" y="1739900"/>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latin typeface="Arial" charset="0"/>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pic>
        <p:nvPicPr>
          <p:cNvPr id="1032" name="Picture 8" descr="Rev08_Cisco_BrandBar10_060408.png"/>
          <p:cNvPicPr>
            <a:picLocks noChangeAspect="1"/>
          </p:cNvPicPr>
          <p:nvPr/>
        </p:nvPicPr>
        <p:blipFill>
          <a:blip r:embed="rId14" cstate="screen"/>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6"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0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16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12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375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4"/>
          <p:cNvSpPr>
            <a:spLocks noGrp="1" noChangeArrowheads="1"/>
          </p:cNvSpPr>
          <p:nvPr>
            <p:ph type="body" idx="1"/>
          </p:nvPr>
        </p:nvSpPr>
        <p:spPr bwMode="auto">
          <a:xfrm>
            <a:off x="655638" y="200977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10" name="Rectangle 6314"/>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368811" name="Rectangle 631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43228CA6-4C11-4DEF-8934-70B6A9135A1B}"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368816" name="Rectangle 6320"/>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latin typeface="Arial" charset="0"/>
              </a:rPr>
              <a:t>© 2009 Cisco Systems, Inc. All rights reserved.</a:t>
            </a:r>
          </a:p>
        </p:txBody>
      </p:sp>
      <p:sp>
        <p:nvSpPr>
          <p:cNvPr id="368817" name="Rectangle 6321"/>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pic>
        <p:nvPicPr>
          <p:cNvPr id="2056" name="Picture 9" descr="Rev08_Cisco_BrandBar10_060408.png"/>
          <p:cNvPicPr>
            <a:picLocks noChangeAspect="1"/>
          </p:cNvPicPr>
          <p:nvPr/>
        </p:nvPicPr>
        <p:blipFill>
          <a:blip r:embed="rId3" cstate="screen"/>
          <a:srcRect/>
          <a:stretch>
            <a:fillRect/>
          </a:stretch>
        </p:blipFill>
        <p:spPr bwMode="auto">
          <a:xfrm>
            <a:off x="0" y="0"/>
            <a:ext cx="9144000" cy="3413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72" r:id="rId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1" fontAlgn="base" hangingPunct="1">
        <a:lnSpc>
          <a:spcPct val="95000"/>
        </a:lnSpc>
        <a:spcBef>
          <a:spcPct val="35000"/>
        </a:spcBef>
        <a:spcAft>
          <a:spcPct val="0"/>
        </a:spcAft>
        <a:defRPr sz="2000">
          <a:solidFill>
            <a:schemeClr val="tx1"/>
          </a:solidFill>
          <a:latin typeface="+mn-lt"/>
        </a:defRPr>
      </a:lvl6pPr>
      <a:lvl7pPr marL="2519363" algn="l" defTabSz="814388" rtl="0" eaLnBrk="1" fontAlgn="base" hangingPunct="1">
        <a:lnSpc>
          <a:spcPct val="95000"/>
        </a:lnSpc>
        <a:spcBef>
          <a:spcPct val="35000"/>
        </a:spcBef>
        <a:spcAft>
          <a:spcPct val="0"/>
        </a:spcAft>
        <a:defRPr sz="2000">
          <a:solidFill>
            <a:schemeClr val="tx1"/>
          </a:solidFill>
          <a:latin typeface="+mn-lt"/>
        </a:defRPr>
      </a:lvl7pPr>
      <a:lvl8pPr marL="2976563" algn="l" defTabSz="814388" rtl="0" eaLnBrk="1" fontAlgn="base" hangingPunct="1">
        <a:lnSpc>
          <a:spcPct val="95000"/>
        </a:lnSpc>
        <a:spcBef>
          <a:spcPct val="35000"/>
        </a:spcBef>
        <a:spcAft>
          <a:spcPct val="0"/>
        </a:spcAft>
        <a:defRPr sz="2000">
          <a:solidFill>
            <a:schemeClr val="tx1"/>
          </a:solidFill>
          <a:latin typeface="+mn-lt"/>
        </a:defRPr>
      </a:lvl8pPr>
      <a:lvl9pPr marL="3433763" algn="l" defTabSz="814388" rtl="0" eaLnBrk="1" fontAlgn="base" hangingPunct="1">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CCNA Overview</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ADF25426-E635-4A0C-A70A-E517DA2F827B}"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3077"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latin typeface="Arial" charset="0"/>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pic>
        <p:nvPicPr>
          <p:cNvPr id="3080" name="Picture 8" descr="Rev08_Cisco_BrandBar10_060408.png"/>
          <p:cNvPicPr>
            <a:picLocks noChangeAspect="1"/>
          </p:cNvPicPr>
          <p:nvPr/>
        </p:nvPicPr>
        <p:blipFill>
          <a:blip r:embed="rId16" cstate="screen"/>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7"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79375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6284"/>
          <p:cNvSpPr>
            <a:spLocks noGrp="1" noChangeArrowheads="1"/>
          </p:cNvSpPr>
          <p:nvPr>
            <p:ph type="body" idx="1"/>
          </p:nvPr>
        </p:nvSpPr>
        <p:spPr bwMode="auto">
          <a:xfrm>
            <a:off x="655638" y="200977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10" name="Rectangle 6314"/>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368811" name="Rectangle 631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AFF378FF-505B-4FCE-9E7B-6C69606562C5}"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368816" name="Rectangle 6320"/>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rPr>
              <a:t>© 2010 Cisco Systems, Inc. All rights reserved.</a:t>
            </a:r>
          </a:p>
        </p:txBody>
      </p:sp>
      <p:sp>
        <p:nvSpPr>
          <p:cNvPr id="368817" name="Rectangle 6321"/>
          <p:cNvSpPr>
            <a:spLocks noChangeArrowheads="1"/>
          </p:cNvSpPr>
          <p:nvPr/>
        </p:nvSpPr>
        <p:spPr bwMode="auto">
          <a:xfrm>
            <a:off x="6896100" y="66722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latin typeface="Arial" charset="0"/>
              </a:rPr>
              <a:t>Cisco Confidential</a:t>
            </a:r>
          </a:p>
        </p:txBody>
      </p:sp>
      <p:pic>
        <p:nvPicPr>
          <p:cNvPr id="1032" name="Picture 9" descr="Rev08_Cisco_BrandBar10_060408.png"/>
          <p:cNvPicPr>
            <a:picLocks noChangeAspect="1"/>
          </p:cNvPicPr>
          <p:nvPr/>
        </p:nvPicPr>
        <p:blipFill>
          <a:blip r:embed="rId3" cstate="print"/>
          <a:srcRect/>
          <a:stretch>
            <a:fillRect/>
          </a:stretch>
        </p:blipFill>
        <p:spPr bwMode="auto">
          <a:xfrm>
            <a:off x="0" y="0"/>
            <a:ext cx="9144000" cy="3413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89" r:id="rId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1" fontAlgn="base" hangingPunct="1">
        <a:lnSpc>
          <a:spcPct val="95000"/>
        </a:lnSpc>
        <a:spcBef>
          <a:spcPct val="35000"/>
        </a:spcBef>
        <a:spcAft>
          <a:spcPct val="0"/>
        </a:spcAft>
        <a:defRPr sz="2000">
          <a:solidFill>
            <a:schemeClr val="tx1"/>
          </a:solidFill>
          <a:latin typeface="+mn-lt"/>
        </a:defRPr>
      </a:lvl6pPr>
      <a:lvl7pPr marL="2519363" algn="l" defTabSz="814388" rtl="0" eaLnBrk="1" fontAlgn="base" hangingPunct="1">
        <a:lnSpc>
          <a:spcPct val="95000"/>
        </a:lnSpc>
        <a:spcBef>
          <a:spcPct val="35000"/>
        </a:spcBef>
        <a:spcAft>
          <a:spcPct val="0"/>
        </a:spcAft>
        <a:defRPr sz="2000">
          <a:solidFill>
            <a:schemeClr val="tx1"/>
          </a:solidFill>
          <a:latin typeface="+mn-lt"/>
        </a:defRPr>
      </a:lvl7pPr>
      <a:lvl8pPr marL="2976563" algn="l" defTabSz="814388" rtl="0" eaLnBrk="1" fontAlgn="base" hangingPunct="1">
        <a:lnSpc>
          <a:spcPct val="95000"/>
        </a:lnSpc>
        <a:spcBef>
          <a:spcPct val="35000"/>
        </a:spcBef>
        <a:spcAft>
          <a:spcPct val="0"/>
        </a:spcAft>
        <a:defRPr sz="2000">
          <a:solidFill>
            <a:schemeClr val="tx1"/>
          </a:solidFill>
          <a:latin typeface="+mn-lt"/>
        </a:defRPr>
      </a:lvl8pPr>
      <a:lvl9pPr marL="3433763" algn="l" defTabSz="814388" rtl="0" eaLnBrk="1" fontAlgn="base" hangingPunct="1">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084658EA-5C91-4211-94FE-792D48AEFEA7}" type="slidenum">
              <a:rPr lang="en-US" sz="1000">
                <a:solidFill>
                  <a:srgbClr val="D3D3D3"/>
                </a:solidFill>
                <a:ea typeface="ＭＳ Ｐゴシック" pitchFamily="34" charset="-128"/>
                <a:cs typeface="Arial" charset="0"/>
              </a:rPr>
              <a:pPr algn="r" defTabSz="814388" eaLnBrk="0" hangingPunct="0">
                <a:defRPr/>
              </a:pPr>
              <a:t>‹#›</a:t>
            </a:fld>
            <a:endParaRPr lang="en-US" sz="1000" dirty="0">
              <a:solidFill>
                <a:srgbClr val="D3D3D3"/>
              </a:solidFill>
              <a:ea typeface="ＭＳ Ｐゴシック" pitchFamily="34" charset="-128"/>
              <a:cs typeface="Arial" charset="0"/>
            </a:endParaRPr>
          </a:p>
        </p:txBody>
      </p:sp>
      <p:sp>
        <p:nvSpPr>
          <p:cNvPr id="2052" name="Rectangle 6284"/>
          <p:cNvSpPr>
            <a:spLocks noGrp="1" noChangeArrowheads="1"/>
          </p:cNvSpPr>
          <p:nvPr>
            <p:ph type="body" idx="1"/>
          </p:nvPr>
        </p:nvSpPr>
        <p:spPr bwMode="auto">
          <a:xfrm>
            <a:off x="655638" y="2014538"/>
            <a:ext cx="7940675" cy="3571875"/>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ea typeface="ＭＳ Ｐゴシック" pitchFamily="34" charset="-128"/>
                <a:cs typeface="Arial" charset="0"/>
              </a:rPr>
              <a:t>© 2010 Cisco Systems, Inc. All rights reserved.</a:t>
            </a:r>
          </a:p>
        </p:txBody>
      </p:sp>
      <p:sp>
        <p:nvSpPr>
          <p:cNvPr id="368809" name="Rectangle 6313"/>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pitchFamily="-110" charset="0"/>
                <a:ea typeface="ＭＳ Ｐゴシック" pitchFamily="34" charset="-128"/>
                <a:cs typeface="Arial" charset="0"/>
              </a:rPr>
              <a:t>Cisco Public</a:t>
            </a:r>
          </a:p>
        </p:txBody>
      </p:sp>
      <p:pic>
        <p:nvPicPr>
          <p:cNvPr id="2055"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pitchFamily="-65" charset="-128"/>
          <a:cs typeface="ＭＳ Ｐゴシック" pitchFamily="-65" charset="-128"/>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ＭＳ Ｐゴシック" pitchFamily="-65" charset="-128"/>
          <a:cs typeface="ＭＳ Ｐゴシック" pitchFamily="-65" charset="-128"/>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dirty="0">
                <a:solidFill>
                  <a:srgbClr val="D3D3D3"/>
                </a:solidFill>
                <a:latin typeface="Arial" charset="0"/>
                <a:cs typeface="Arial" charset="0"/>
              </a:rPr>
              <a:t>Presentation_ID</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3F839EF9-1AEE-4CC3-BA76-5BB5828C07D5}" type="slidenum">
              <a:rPr lang="en-US" sz="1000">
                <a:solidFill>
                  <a:srgbClr val="D3D3D3"/>
                </a:solidFill>
                <a:latin typeface="Arial" charset="0"/>
                <a:cs typeface="Arial" charset="0"/>
              </a:rPr>
              <a:pPr algn="r" defTabSz="814388" eaLnBrk="0" hangingPunct="0">
                <a:defRPr/>
              </a:pPr>
              <a:t>‹#›</a:t>
            </a:fld>
            <a:endParaRPr lang="en-US" sz="1000" dirty="0">
              <a:solidFill>
                <a:srgbClr val="D3D3D3"/>
              </a:solidFill>
              <a:latin typeface="Arial" charset="0"/>
              <a:cs typeface="Arial" charset="0"/>
            </a:endParaRPr>
          </a:p>
        </p:txBody>
      </p:sp>
      <p:sp>
        <p:nvSpPr>
          <p:cNvPr id="1029"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cs typeface="Arial" charset="0"/>
              </a:rPr>
              <a:t>© 2010 Cisco Systems, Inc. All rights reserved.</a:t>
            </a:r>
          </a:p>
        </p:txBody>
      </p:sp>
      <p:sp>
        <p:nvSpPr>
          <p:cNvPr id="368809" name="Rectangle 6313"/>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cs typeface="Arial" charset="0"/>
              </a:rPr>
              <a:t>Cisco Public</a:t>
            </a:r>
          </a:p>
        </p:txBody>
      </p:sp>
      <p:pic>
        <p:nvPicPr>
          <p:cNvPr id="1032"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94.jpeg"/></Relationships>
</file>

<file path=ppt/slides/_rels/slide10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5.xml"/><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hyperlink" Target="http://cisco.netacad.net/cnams/content/templates/CertificationHome.jsp?url=/resource/lcms/cnams_site/english/generic_site_areas/certification/index_role.html" TargetMode="External"/><Relationship Id="rId4" Type="http://schemas.openxmlformats.org/officeDocument/2006/relationships/hyperlink" Target="http://www.pearsonvue.com/"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hyperlink" Target="http://www.cisco.com/go/LearningNetwork" TargetMode="External"/><Relationship Id="rId4" Type="http://schemas.openxmlformats.org/officeDocument/2006/relationships/image" Target="../media/image100.png"/></Relationships>
</file>

<file path=ppt/slides/_rels/slide10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cisco.com/web/learning/netacad/course_catalog/newCCNA.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cisco.netacad.net/cnams/content/templates/LibraryHome.jsp?url=/resource/lcms/cnams_site/english/generic_site_areas/library/course_catalog/index_role.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cisco.netacad.net/cnams/cnamstools/Tools.j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iscopress.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www.ciscopress.com/newsletters/whatsnew.asp?ni=79&amp;st=55280&amp;ns=1319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35.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41.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79.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mozilla.com/en-US/firefox/all.html"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java.com/en/download/index.jsp" TargetMode="External"/><Relationship Id="rId3" Type="http://schemas.openxmlformats.org/officeDocument/2006/relationships/hyperlink" Target="http://www.microsoft.com/windows/downloads/ie/getitnow.mspx" TargetMode="External"/><Relationship Id="rId7" Type="http://schemas.openxmlformats.org/officeDocument/2006/relationships/hyperlink" Target="http://get.adobe.com/flashplayer/"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live.gnome.org/Evince/Downloads" TargetMode="External"/><Relationship Id="rId5" Type="http://schemas.openxmlformats.org/officeDocument/2006/relationships/hyperlink" Target="http://get.adobe.com/reader/" TargetMode="External"/><Relationship Id="rId10" Type="http://schemas.openxmlformats.org/officeDocument/2006/relationships/hyperlink" Target="http://cisco.netacad.net/cnams/content/templates/LibraryHome.jsp?#/resource/lcms/cnams_site/english/generic_site_areas/library/course_catalog/PTNonCacheInclude.html" TargetMode="External"/><Relationship Id="rId4" Type="http://schemas.openxmlformats.org/officeDocument/2006/relationships/hyperlink" Target="http://www.mozilla.com/en-US/firefox/all.html" TargetMode="External"/><Relationship Id="rId9" Type="http://schemas.openxmlformats.org/officeDocument/2006/relationships/hyperlink" Target="http://www.apple.com/quicktime/downloa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hyperlink" Target="http://www.wireshark.org/download.html" TargetMode="External"/><Relationship Id="rId3" Type="http://schemas.openxmlformats.org/officeDocument/2006/relationships/hyperlink" Target="http://www.chiark.greenend.org.uk/~sgtatham/putty/download.html" TargetMode="External"/><Relationship Id="rId7" Type="http://schemas.openxmlformats.org/officeDocument/2006/relationships/hyperlink" Target="http://live.gnome.org/Dia/Download"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www.microsoft.com/downloadS/details.aspx?familyid=D88E4542-B174-4198-AE31-6884E9EDD524&amp;displaylang=en" TargetMode="External"/><Relationship Id="rId5" Type="http://schemas.openxmlformats.org/officeDocument/2006/relationships/hyperlink" Target="http://download.openoffice.org/" TargetMode="External"/><Relationship Id="rId4" Type="http://schemas.openxmlformats.org/officeDocument/2006/relationships/hyperlink" Target="http://hp.vector.co.jp/authors/VA002416/teraterm.html"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8"/>
          <p:cNvGraphicFramePr>
            <a:graphicFrameLocks noGrp="1"/>
          </p:cNvGraphicFramePr>
          <p:nvPr/>
        </p:nvGraphicFramePr>
        <p:xfrm>
          <a:off x="685800" y="1397000"/>
          <a:ext cx="8001000" cy="4801442"/>
        </p:xfrm>
        <a:graphic>
          <a:graphicData uri="http://schemas.openxmlformats.org/drawingml/2006/table">
            <a:tbl>
              <a:tblPr/>
              <a:tblGrid>
                <a:gridCol w="1524000"/>
                <a:gridCol w="6477000"/>
              </a:tblGrid>
              <a:tr h="81280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Presentation Title</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CCNA Curricula Overview</a:t>
                      </a: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6200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smtClean="0">
                          <a:ln>
                            <a:noFill/>
                          </a:ln>
                          <a:solidFill>
                            <a:schemeClr val="bg1"/>
                          </a:solidFill>
                          <a:effectLst/>
                          <a:latin typeface="Arial" pitchFamily="34" charset="0"/>
                        </a:rPr>
                        <a:t>Topic</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0" marR="0" lvl="0" indent="0" algn="l" defTabSz="814388" rtl="0" eaLnBrk="0" fontAlgn="base" latinLnBrk="0" hangingPunct="0">
                        <a:lnSpc>
                          <a:spcPct val="95000"/>
                        </a:lnSpc>
                        <a:spcBef>
                          <a:spcPct val="2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Comprehensive overview of the CCNA curricula, CCNA Discovery and CCNA Exploration</a:t>
                      </a:r>
                      <a:r>
                        <a:rPr kumimoji="0" lang="en-US" sz="14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1280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smtClean="0">
                          <a:ln>
                            <a:noFill/>
                          </a:ln>
                          <a:solidFill>
                            <a:schemeClr val="bg1"/>
                          </a:solidFill>
                          <a:effectLst/>
                          <a:latin typeface="Arial" pitchFamily="34" charset="0"/>
                        </a:rPr>
                        <a:t>Content Date </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Last updated June 2011</a:t>
                      </a: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920875">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smtClean="0">
                          <a:ln>
                            <a:noFill/>
                          </a:ln>
                          <a:solidFill>
                            <a:schemeClr val="bg1"/>
                          </a:solidFill>
                          <a:effectLst/>
                          <a:latin typeface="Arial" pitchFamily="34" charset="0"/>
                        </a:rPr>
                        <a:t>Presentation Tips</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381000" marR="0" lvl="0" indent="-381000" algn="l" defTabSz="814388" rtl="0" eaLnBrk="0" fontAlgn="base" latinLnBrk="0" hangingPunct="0">
                        <a:lnSpc>
                          <a:spcPct val="95000"/>
                        </a:lnSpc>
                        <a:spcBef>
                          <a:spcPct val="20000"/>
                        </a:spcBef>
                        <a:spcAft>
                          <a:spcPct val="0"/>
                        </a:spcAft>
                        <a:buClr>
                          <a:schemeClr val="tx1"/>
                        </a:buClr>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Please tailor this presentation to your goals, audience, and time constraints</a:t>
                      </a:r>
                    </a:p>
                    <a:p>
                      <a:pPr marL="381000" marR="0" lvl="0" indent="-381000" algn="l" defTabSz="814388" rtl="0" eaLnBrk="0" fontAlgn="base" latinLnBrk="0" hangingPunct="0">
                        <a:lnSpc>
                          <a:spcPct val="95000"/>
                        </a:lnSpc>
                        <a:spcBef>
                          <a:spcPct val="20000"/>
                        </a:spcBef>
                        <a:spcAft>
                          <a:spcPct val="0"/>
                        </a:spcAft>
                        <a:buClr>
                          <a:schemeClr val="tx1"/>
                        </a:buClr>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Notes are provided on many slides in this presentation to identify key speaking points and provide additional background</a:t>
                      </a:r>
                    </a:p>
                    <a:p>
                      <a:pPr marL="381000" marR="0" lvl="0" indent="-381000" algn="l" defTabSz="814388" rtl="0" eaLnBrk="0" fontAlgn="base" latinLnBrk="0" hangingPunct="0">
                        <a:lnSpc>
                          <a:spcPct val="95000"/>
                        </a:lnSpc>
                        <a:spcBef>
                          <a:spcPct val="20000"/>
                        </a:spcBef>
                        <a:spcAft>
                          <a:spcPct val="0"/>
                        </a:spcAft>
                        <a:buClr>
                          <a:schemeClr val="tx1"/>
                        </a:buClr>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As some of the slides are animated, this presentation is </a:t>
                      </a:r>
                      <a:r>
                        <a:rPr kumimoji="0" lang="en-US" sz="1800" b="0" i="0" u="none" strike="noStrike" cap="none" normalizeH="0" baseline="0" dirty="0" smtClean="0">
                          <a:ln>
                            <a:noFill/>
                          </a:ln>
                          <a:solidFill>
                            <a:schemeClr val="accent2"/>
                          </a:solidFill>
                          <a:effectLst/>
                          <a:latin typeface="Arial" pitchFamily="34" charset="0"/>
                        </a:rPr>
                        <a:t>best viewed in slideshow mode</a:t>
                      </a:r>
                    </a:p>
                    <a:p>
                      <a:pPr marL="381000" marR="0" lvl="0" indent="-38100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4" descr="qa1"/>
          <p:cNvPicPr>
            <a:picLocks noChangeAspect="1" noChangeArrowheads="1"/>
          </p:cNvPicPr>
          <p:nvPr/>
        </p:nvPicPr>
        <p:blipFill>
          <a:blip r:embed="rId3" cstate="screen"/>
          <a:srcRect/>
          <a:stretch>
            <a:fillRect/>
          </a:stretch>
        </p:blipFill>
        <p:spPr bwMode="auto">
          <a:xfrm>
            <a:off x="0" y="1600200"/>
            <a:ext cx="9144000" cy="3175000"/>
          </a:xfrm>
          <a:prstGeom prst="rect">
            <a:avLst/>
          </a:prstGeom>
          <a:noFill/>
          <a:ln w="9525">
            <a:noFill/>
            <a:miter lim="800000"/>
            <a:headEnd/>
            <a:tailEnd/>
          </a:ln>
        </p:spPr>
      </p:pic>
      <p:sp>
        <p:nvSpPr>
          <p:cNvPr id="15363" name="Rectangle 31"/>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15364" name="Rectangle 14"/>
          <p:cNvSpPr>
            <a:spLocks noGrp="1" noChangeArrowheads="1"/>
          </p:cNvSpPr>
          <p:nvPr>
            <p:ph type="title" idx="4294967295"/>
          </p:nvPr>
        </p:nvSpPr>
        <p:spPr>
          <a:xfrm>
            <a:off x="636588" y="2770188"/>
            <a:ext cx="2852737" cy="838200"/>
          </a:xfrm>
        </p:spPr>
        <p:txBody>
          <a:bodyPr anchor="ctr"/>
          <a:lstStyle/>
          <a:p>
            <a:pPr eaLnBrk="1" hangingPunct="1"/>
            <a:r>
              <a:rPr lang="en-US" sz="3000" b="0" smtClean="0">
                <a:solidFill>
                  <a:srgbClr val="FFFFFF"/>
                </a:solidFill>
              </a:rPr>
              <a:t>CCNA Curricula Overview</a:t>
            </a: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ChangeArrowheads="1"/>
          </p:cNvSpPr>
          <p:nvPr/>
        </p:nvSpPr>
        <p:spPr bwMode="auto">
          <a:xfrm>
            <a:off x="358775" y="6486525"/>
            <a:ext cx="8350250"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752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7524"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7525" name="Rectangle 38"/>
          <p:cNvSpPr>
            <a:spLocks noGrp="1" noChangeArrowheads="1"/>
          </p:cNvSpPr>
          <p:nvPr>
            <p:ph type="title" idx="4294967295"/>
          </p:nvPr>
        </p:nvSpPr>
        <p:spPr/>
        <p:txBody>
          <a:bodyPr/>
          <a:lstStyle/>
          <a:p>
            <a:r>
              <a:rPr lang="en-US" smtClean="0"/>
              <a:t>Broad and Deep Talent Gap</a:t>
            </a:r>
          </a:p>
        </p:txBody>
      </p:sp>
      <p:sp>
        <p:nvSpPr>
          <p:cNvPr id="107526" name="Rectangle 25"/>
          <p:cNvSpPr>
            <a:spLocks noChangeArrowheads="1"/>
          </p:cNvSpPr>
          <p:nvPr/>
        </p:nvSpPr>
        <p:spPr bwMode="auto">
          <a:xfrm>
            <a:off x="655638" y="1123950"/>
            <a:ext cx="8145462" cy="814388"/>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The Gap of Skilled Networking Professionals Is</a:t>
            </a:r>
            <a:br>
              <a:rPr lang="en-US"/>
            </a:br>
            <a:r>
              <a:rPr lang="en-US"/>
              <a:t>Estimated to be About 3 Million in 2012</a:t>
            </a:r>
          </a:p>
        </p:txBody>
      </p:sp>
      <p:sp>
        <p:nvSpPr>
          <p:cNvPr id="107527" name="Rectangle 8"/>
          <p:cNvSpPr>
            <a:spLocks noChangeArrowheads="1"/>
          </p:cNvSpPr>
          <p:nvPr/>
        </p:nvSpPr>
        <p:spPr bwMode="auto">
          <a:xfrm>
            <a:off x="230188" y="6248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7528" name="Rectangle 6"/>
          <p:cNvSpPr>
            <a:spLocks noChangeArrowheads="1"/>
          </p:cNvSpPr>
          <p:nvPr/>
        </p:nvSpPr>
        <p:spPr bwMode="auto">
          <a:xfrm rot="16200000" flipV="1">
            <a:off x="2554287" y="204788"/>
            <a:ext cx="3959225" cy="8350250"/>
          </a:xfrm>
          <a:prstGeom prst="rect">
            <a:avLst/>
          </a:prstGeom>
          <a:gradFill rotWithShape="1">
            <a:gsLst>
              <a:gs pos="0">
                <a:srgbClr val="708CA1">
                  <a:alpha val="39998"/>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7529" name="Rectangle 28"/>
          <p:cNvSpPr>
            <a:spLocks noChangeArrowheads="1"/>
          </p:cNvSpPr>
          <p:nvPr/>
        </p:nvSpPr>
        <p:spPr bwMode="auto">
          <a:xfrm flipV="1">
            <a:off x="358775" y="6162675"/>
            <a:ext cx="8350250"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07530" name="Rectangle 5"/>
          <p:cNvSpPr>
            <a:spLocks noChangeArrowheads="1"/>
          </p:cNvSpPr>
          <p:nvPr/>
        </p:nvSpPr>
        <p:spPr bwMode="auto">
          <a:xfrm>
            <a:off x="655638" y="6423025"/>
            <a:ext cx="6992937" cy="298450"/>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400"/>
              <a:t>Source: IDC Skill Gaps Research and Bain 2007 Global Job Market Analysis</a:t>
            </a:r>
          </a:p>
        </p:txBody>
      </p:sp>
      <p:pic>
        <p:nvPicPr>
          <p:cNvPr id="107531" name="Picture 4" descr="Map yellow NA"/>
          <p:cNvPicPr>
            <a:picLocks noChangeAspect="1" noChangeArrowheads="1"/>
          </p:cNvPicPr>
          <p:nvPr/>
        </p:nvPicPr>
        <p:blipFill>
          <a:blip r:embed="rId3" cstate="screen"/>
          <a:srcRect l="1292" r="1508"/>
          <a:stretch>
            <a:fillRect/>
          </a:stretch>
        </p:blipFill>
        <p:spPr bwMode="auto">
          <a:xfrm>
            <a:off x="1182688" y="2947988"/>
            <a:ext cx="6702425" cy="2794000"/>
          </a:xfrm>
          <a:prstGeom prst="rect">
            <a:avLst/>
          </a:prstGeom>
          <a:noFill/>
          <a:ln w="9525">
            <a:noFill/>
            <a:miter lim="800000"/>
            <a:headEnd/>
            <a:tailEnd/>
          </a:ln>
        </p:spPr>
      </p:pic>
      <p:sp>
        <p:nvSpPr>
          <p:cNvPr id="107532" name="Oval 59"/>
          <p:cNvSpPr>
            <a:spLocks noChangeArrowheads="1"/>
          </p:cNvSpPr>
          <p:nvPr/>
        </p:nvSpPr>
        <p:spPr bwMode="auto">
          <a:xfrm>
            <a:off x="3279775" y="5005388"/>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33" name="Rectangle 12"/>
          <p:cNvSpPr>
            <a:spLocks noChangeArrowheads="1"/>
          </p:cNvSpPr>
          <p:nvPr/>
        </p:nvSpPr>
        <p:spPr bwMode="auto">
          <a:xfrm>
            <a:off x="793750" y="5627688"/>
            <a:ext cx="1755775" cy="431800"/>
          </a:xfrm>
          <a:prstGeom prst="rect">
            <a:avLst/>
          </a:prstGeom>
          <a:noFill/>
          <a:ln w="3175" algn="ctr">
            <a:noFill/>
            <a:miter lim="800000"/>
            <a:headEnd/>
            <a:tailEnd/>
          </a:ln>
        </p:spPr>
        <p:txBody>
          <a:bodyPr lIns="0" tIns="0" rIns="0" bIns="0" anchor="ctr">
            <a:spAutoFit/>
          </a:bodyPr>
          <a:lstStyle/>
          <a:p>
            <a:pPr marL="457200" indent="-457200" algn="ctr" defTabSz="814388" eaLnBrk="0" hangingPunct="0">
              <a:buClr>
                <a:schemeClr val="tx2"/>
              </a:buClr>
              <a:buSzPct val="100000"/>
            </a:pPr>
            <a:r>
              <a:rPr lang="en-US" sz="1400">
                <a:cs typeface="Arial" pitchFamily="34" charset="0"/>
              </a:rPr>
              <a:t>Latin America</a:t>
            </a:r>
          </a:p>
          <a:p>
            <a:pPr marL="457200" indent="-457200" algn="ctr" defTabSz="814388" eaLnBrk="0" hangingPunct="0">
              <a:buClr>
                <a:schemeClr val="tx2"/>
              </a:buClr>
              <a:buSzPct val="100000"/>
            </a:pPr>
            <a:r>
              <a:rPr lang="en-US" sz="1400">
                <a:cs typeface="Arial" pitchFamily="34" charset="0"/>
              </a:rPr>
              <a:t>Market Need: 216,000</a:t>
            </a:r>
          </a:p>
        </p:txBody>
      </p:sp>
      <p:sp>
        <p:nvSpPr>
          <p:cNvPr id="107534" name="Freeform 1390"/>
          <p:cNvSpPr>
            <a:spLocks noChangeArrowheads="1"/>
          </p:cNvSpPr>
          <p:nvPr/>
        </p:nvSpPr>
        <p:spPr bwMode="auto">
          <a:xfrm>
            <a:off x="1665288" y="5049838"/>
            <a:ext cx="1658937" cy="561975"/>
          </a:xfrm>
          <a:custGeom>
            <a:avLst/>
            <a:gdLst>
              <a:gd name="T0" fmla="*/ 0 w 1728061"/>
              <a:gd name="T1" fmla="*/ 1872951 h 503695"/>
              <a:gd name="T2" fmla="*/ 0 w 1728061"/>
              <a:gd name="T3" fmla="*/ 0 h 503695"/>
              <a:gd name="T4" fmla="*/ 1058395 w 1728061"/>
              <a:gd name="T5" fmla="*/ 0 h 503695"/>
              <a:gd name="T6" fmla="*/ 0 60000 65536"/>
              <a:gd name="T7" fmla="*/ 0 60000 65536"/>
              <a:gd name="T8" fmla="*/ 0 60000 65536"/>
              <a:gd name="T9" fmla="*/ 0 w 1728061"/>
              <a:gd name="T10" fmla="*/ 0 h 503695"/>
              <a:gd name="T11" fmla="*/ 1728061 w 1728061"/>
              <a:gd name="T12" fmla="*/ 503695 h 503695"/>
            </a:gdLst>
            <a:ahLst/>
            <a:cxnLst>
              <a:cxn ang="T6">
                <a:pos x="T0" y="T1"/>
              </a:cxn>
              <a:cxn ang="T7">
                <a:pos x="T2" y="T3"/>
              </a:cxn>
              <a:cxn ang="T8">
                <a:pos x="T4" y="T5"/>
              </a:cxn>
            </a:cxnLst>
            <a:rect l="T9" t="T10" r="T11" b="T12"/>
            <a:pathLst>
              <a:path w="1728061" h="503695">
                <a:moveTo>
                  <a:pt x="0" y="503695"/>
                </a:moveTo>
                <a:lnTo>
                  <a:pt x="0" y="0"/>
                </a:lnTo>
                <a:lnTo>
                  <a:pt x="1728061"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35" name="Rectangle 12"/>
          <p:cNvSpPr>
            <a:spLocks noChangeArrowheads="1"/>
          </p:cNvSpPr>
          <p:nvPr/>
        </p:nvSpPr>
        <p:spPr bwMode="auto">
          <a:xfrm>
            <a:off x="812800" y="2219325"/>
            <a:ext cx="1755775" cy="430213"/>
          </a:xfrm>
          <a:prstGeom prst="rect">
            <a:avLst/>
          </a:prstGeom>
          <a:noFill/>
          <a:ln w="3175" algn="ctr">
            <a:noFill/>
            <a:miter lim="800000"/>
            <a:headEnd/>
            <a:tailEnd/>
          </a:ln>
        </p:spPr>
        <p:txBody>
          <a:bodyPr lIns="0" tIns="0" rIns="0" bIns="0" anchor="ctr">
            <a:spAutoFit/>
          </a:bodyPr>
          <a:lstStyle/>
          <a:p>
            <a:pPr defTabSz="814388" eaLnBrk="0" hangingPunct="0">
              <a:buClr>
                <a:schemeClr val="tx2"/>
              </a:buClr>
              <a:buSzPct val="100000"/>
            </a:pPr>
            <a:r>
              <a:rPr lang="en-US" sz="1400">
                <a:cs typeface="Arial" pitchFamily="34" charset="0"/>
              </a:rPr>
              <a:t>North America</a:t>
            </a:r>
            <a:br>
              <a:rPr lang="en-US" sz="1400">
                <a:cs typeface="Arial" pitchFamily="34" charset="0"/>
              </a:rPr>
            </a:br>
            <a:r>
              <a:rPr lang="en-US" sz="1400">
                <a:cs typeface="Arial" pitchFamily="34" charset="0"/>
              </a:rPr>
              <a:t>Market Need: 656,000</a:t>
            </a:r>
          </a:p>
        </p:txBody>
      </p:sp>
      <p:sp>
        <p:nvSpPr>
          <p:cNvPr id="107536" name="Oval 59"/>
          <p:cNvSpPr>
            <a:spLocks noChangeArrowheads="1"/>
          </p:cNvSpPr>
          <p:nvPr/>
        </p:nvSpPr>
        <p:spPr bwMode="auto">
          <a:xfrm>
            <a:off x="2505075" y="3729038"/>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37" name="Freeform 1393"/>
          <p:cNvSpPr>
            <a:spLocks noChangeArrowheads="1"/>
          </p:cNvSpPr>
          <p:nvPr/>
        </p:nvSpPr>
        <p:spPr bwMode="auto">
          <a:xfrm flipV="1">
            <a:off x="1665288" y="2719388"/>
            <a:ext cx="884237" cy="1052512"/>
          </a:xfrm>
          <a:custGeom>
            <a:avLst/>
            <a:gdLst>
              <a:gd name="T0" fmla="*/ 0 w 1728061"/>
              <a:gd name="T1" fmla="*/ 2147483647 h 503695"/>
              <a:gd name="T2" fmla="*/ 0 w 1728061"/>
              <a:gd name="T3" fmla="*/ 0 h 503695"/>
              <a:gd name="T4" fmla="*/ 556 w 1728061"/>
              <a:gd name="T5" fmla="*/ 0 h 503695"/>
              <a:gd name="T6" fmla="*/ 0 60000 65536"/>
              <a:gd name="T7" fmla="*/ 0 60000 65536"/>
              <a:gd name="T8" fmla="*/ 0 60000 65536"/>
              <a:gd name="T9" fmla="*/ 0 w 1728061"/>
              <a:gd name="T10" fmla="*/ 0 h 503695"/>
              <a:gd name="T11" fmla="*/ 1728061 w 1728061"/>
              <a:gd name="T12" fmla="*/ 503695 h 503695"/>
            </a:gdLst>
            <a:ahLst/>
            <a:cxnLst>
              <a:cxn ang="T6">
                <a:pos x="T0" y="T1"/>
              </a:cxn>
              <a:cxn ang="T7">
                <a:pos x="T2" y="T3"/>
              </a:cxn>
              <a:cxn ang="T8">
                <a:pos x="T4" y="T5"/>
              </a:cxn>
            </a:cxnLst>
            <a:rect l="T9" t="T10" r="T11" b="T12"/>
            <a:pathLst>
              <a:path w="1728061" h="503695">
                <a:moveTo>
                  <a:pt x="0" y="503695"/>
                </a:moveTo>
                <a:lnTo>
                  <a:pt x="0" y="0"/>
                </a:lnTo>
                <a:lnTo>
                  <a:pt x="1728061"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38" name="Rectangle 12"/>
          <p:cNvSpPr>
            <a:spLocks noChangeArrowheads="1"/>
          </p:cNvSpPr>
          <p:nvPr/>
        </p:nvSpPr>
        <p:spPr bwMode="auto">
          <a:xfrm>
            <a:off x="4930775" y="5627688"/>
            <a:ext cx="1755775" cy="431800"/>
          </a:xfrm>
          <a:prstGeom prst="rect">
            <a:avLst/>
          </a:prstGeom>
          <a:noFill/>
          <a:ln w="3175" algn="ctr">
            <a:noFill/>
            <a:miter lim="800000"/>
            <a:headEnd/>
            <a:tailEnd/>
          </a:ln>
        </p:spPr>
        <p:txBody>
          <a:bodyPr lIns="0" tIns="0" rIns="0" bIns="0" anchor="ctr">
            <a:spAutoFit/>
          </a:bodyPr>
          <a:lstStyle/>
          <a:p>
            <a:pPr marL="457200" indent="-457200" algn="ctr" defTabSz="814388" eaLnBrk="0" hangingPunct="0">
              <a:buClr>
                <a:schemeClr val="tx2"/>
              </a:buClr>
              <a:buSzPct val="100000"/>
            </a:pPr>
            <a:r>
              <a:rPr lang="en-US" sz="1400">
                <a:cs typeface="Arial" pitchFamily="34" charset="0"/>
              </a:rPr>
              <a:t>India</a:t>
            </a:r>
          </a:p>
          <a:p>
            <a:pPr marL="457200" indent="-457200" algn="ctr" defTabSz="814388" eaLnBrk="0" hangingPunct="0">
              <a:buClr>
                <a:schemeClr val="tx2"/>
              </a:buClr>
              <a:buSzPct val="100000"/>
            </a:pPr>
            <a:r>
              <a:rPr lang="en-US" sz="1400">
                <a:cs typeface="Arial" pitchFamily="34" charset="0"/>
              </a:rPr>
              <a:t>Market Need: 334,000</a:t>
            </a:r>
          </a:p>
        </p:txBody>
      </p:sp>
      <p:sp>
        <p:nvSpPr>
          <p:cNvPr id="107539" name="Oval 59"/>
          <p:cNvSpPr>
            <a:spLocks noChangeArrowheads="1"/>
          </p:cNvSpPr>
          <p:nvPr/>
        </p:nvSpPr>
        <p:spPr bwMode="auto">
          <a:xfrm>
            <a:off x="5759450" y="4310063"/>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cxnSp>
        <p:nvCxnSpPr>
          <p:cNvPr id="107540" name="Straight Connector 1399"/>
          <p:cNvCxnSpPr>
            <a:cxnSpLocks noChangeShapeType="1"/>
          </p:cNvCxnSpPr>
          <p:nvPr/>
        </p:nvCxnSpPr>
        <p:spPr bwMode="auto">
          <a:xfrm rot="16200000" flipV="1">
            <a:off x="5206207" y="4952206"/>
            <a:ext cx="1200150" cy="4763"/>
          </a:xfrm>
          <a:prstGeom prst="line">
            <a:avLst/>
          </a:prstGeom>
          <a:noFill/>
          <a:ln w="12700">
            <a:solidFill>
              <a:srgbClr val="204962"/>
            </a:solidFill>
            <a:round/>
            <a:headEnd/>
            <a:tailEnd type="oval" w="sm" len="sm"/>
          </a:ln>
        </p:spPr>
      </p:cxnSp>
      <p:sp>
        <p:nvSpPr>
          <p:cNvPr id="107541" name="Rectangle 12"/>
          <p:cNvSpPr>
            <a:spLocks noChangeArrowheads="1"/>
          </p:cNvSpPr>
          <p:nvPr/>
        </p:nvSpPr>
        <p:spPr bwMode="auto">
          <a:xfrm>
            <a:off x="7148513" y="4262438"/>
            <a:ext cx="1755775" cy="638175"/>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Japan</a:t>
            </a:r>
          </a:p>
          <a:p>
            <a:pPr algn="ctr" defTabSz="814388" eaLnBrk="0" hangingPunct="0">
              <a:buClr>
                <a:schemeClr val="tx2"/>
              </a:buClr>
              <a:buSzPct val="100000"/>
            </a:pPr>
            <a:r>
              <a:rPr lang="en-US" sz="1400">
                <a:cs typeface="Arial" pitchFamily="34" charset="0"/>
              </a:rPr>
              <a:t>Market Need:</a:t>
            </a:r>
            <a:br>
              <a:rPr lang="en-US" sz="1400">
                <a:cs typeface="Arial" pitchFamily="34" charset="0"/>
              </a:rPr>
            </a:br>
            <a:r>
              <a:rPr lang="en-US" sz="1400">
                <a:cs typeface="Arial" pitchFamily="34" charset="0"/>
              </a:rPr>
              <a:t>179,000</a:t>
            </a:r>
          </a:p>
        </p:txBody>
      </p:sp>
      <p:sp>
        <p:nvSpPr>
          <p:cNvPr id="107542" name="Oval 59"/>
          <p:cNvSpPr>
            <a:spLocks noChangeArrowheads="1"/>
          </p:cNvSpPr>
          <p:nvPr/>
        </p:nvSpPr>
        <p:spPr bwMode="auto">
          <a:xfrm>
            <a:off x="6842125" y="4044950"/>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43" name="Freeform 1402"/>
          <p:cNvSpPr>
            <a:spLocks noChangeArrowheads="1"/>
          </p:cNvSpPr>
          <p:nvPr/>
        </p:nvSpPr>
        <p:spPr bwMode="auto">
          <a:xfrm>
            <a:off x="6886575" y="4089400"/>
            <a:ext cx="1152525" cy="185738"/>
          </a:xfrm>
          <a:custGeom>
            <a:avLst/>
            <a:gdLst>
              <a:gd name="T0" fmla="*/ 1833374 w 1104900"/>
              <a:gd name="T1" fmla="*/ 16046361 h 123825"/>
              <a:gd name="T2" fmla="*/ 1833374 w 1104900"/>
              <a:gd name="T3" fmla="*/ 0 h 123825"/>
              <a:gd name="T4" fmla="*/ 0 w 1104900"/>
              <a:gd name="T5" fmla="*/ 0 h 123825"/>
              <a:gd name="T6" fmla="*/ 0 w 1104900"/>
              <a:gd name="T7" fmla="*/ 0 h 123825"/>
              <a:gd name="T8" fmla="*/ 0 60000 65536"/>
              <a:gd name="T9" fmla="*/ 0 60000 65536"/>
              <a:gd name="T10" fmla="*/ 0 60000 65536"/>
              <a:gd name="T11" fmla="*/ 0 60000 65536"/>
              <a:gd name="T12" fmla="*/ 0 w 1104900"/>
              <a:gd name="T13" fmla="*/ 0 h 123825"/>
              <a:gd name="T14" fmla="*/ 1104900 w 1104900"/>
              <a:gd name="T15" fmla="*/ 123825 h 123825"/>
            </a:gdLst>
            <a:ahLst/>
            <a:cxnLst>
              <a:cxn ang="T8">
                <a:pos x="T0" y="T1"/>
              </a:cxn>
              <a:cxn ang="T9">
                <a:pos x="T2" y="T3"/>
              </a:cxn>
              <a:cxn ang="T10">
                <a:pos x="T4" y="T5"/>
              </a:cxn>
              <a:cxn ang="T11">
                <a:pos x="T6" y="T7"/>
              </a:cxn>
            </a:cxnLst>
            <a:rect l="T12" t="T13" r="T14" b="T15"/>
            <a:pathLst>
              <a:path w="1104900" h="123825">
                <a:moveTo>
                  <a:pt x="1104900" y="123825"/>
                </a:moveTo>
                <a:lnTo>
                  <a:pt x="1104900" y="0"/>
                </a:lnTo>
                <a:lnTo>
                  <a:pt x="0"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405" name="Rectangle 12"/>
          <p:cNvSpPr>
            <a:spLocks noChangeArrowheads="1"/>
          </p:cNvSpPr>
          <p:nvPr/>
        </p:nvSpPr>
        <p:spPr bwMode="auto">
          <a:xfrm>
            <a:off x="7148513" y="2303463"/>
            <a:ext cx="1755775" cy="646112"/>
          </a:xfrm>
          <a:prstGeom prst="rect">
            <a:avLst/>
          </a:prstGeom>
          <a:noFill/>
          <a:ln w="3175" algn="ctr">
            <a:noFill/>
            <a:miter lim="800000"/>
            <a:headEnd/>
            <a:tailEnd/>
          </a:ln>
          <a:effectLst/>
        </p:spPr>
        <p:txBody>
          <a:bodyPr lIns="0" tIns="0" rIns="0" bIns="0" anchor="ctr">
            <a:spAutoFit/>
          </a:bodyPr>
          <a:lstStyle/>
          <a:p>
            <a:pPr marL="457200" indent="-457200" algn="ctr" defTabSz="814388" eaLnBrk="0" hangingPunct="0">
              <a:buClr>
                <a:schemeClr val="tx2"/>
              </a:buClr>
              <a:buSzPct val="100000"/>
              <a:defRPr/>
            </a:pPr>
            <a:r>
              <a:rPr lang="en-US" sz="1400" dirty="0">
                <a:latin typeface="Arial" charset="0"/>
                <a:cs typeface="Arial" charset="0"/>
              </a:rPr>
              <a:t>China</a:t>
            </a:r>
          </a:p>
          <a:p>
            <a:pPr algn="ctr" defTabSz="814388" eaLnBrk="0" hangingPunct="0">
              <a:buClr>
                <a:schemeClr val="tx2"/>
              </a:buClr>
              <a:buSzPct val="100000"/>
              <a:defRPr/>
            </a:pPr>
            <a:r>
              <a:rPr lang="en-US" sz="1400" dirty="0">
                <a:latin typeface="Arial" charset="0"/>
                <a:cs typeface="Arial" charset="0"/>
              </a:rPr>
              <a:t>Market Need:</a:t>
            </a:r>
            <a:br>
              <a:rPr lang="en-US" sz="1400" dirty="0">
                <a:latin typeface="Arial" charset="0"/>
                <a:cs typeface="Arial" charset="0"/>
              </a:rPr>
            </a:br>
            <a:r>
              <a:rPr lang="en-US" sz="1400" dirty="0">
                <a:latin typeface="Arial" charset="0"/>
                <a:cs typeface="Arial" charset="0"/>
              </a:rPr>
              <a:t>430,000</a:t>
            </a:r>
          </a:p>
        </p:txBody>
      </p:sp>
      <p:sp>
        <p:nvSpPr>
          <p:cNvPr id="107545" name="Oval 59"/>
          <p:cNvSpPr>
            <a:spLocks noChangeArrowheads="1"/>
          </p:cNvSpPr>
          <p:nvPr/>
        </p:nvSpPr>
        <p:spPr bwMode="auto">
          <a:xfrm>
            <a:off x="6099175" y="3505200"/>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46" name="Freeform 1405"/>
          <p:cNvSpPr>
            <a:spLocks noChangeArrowheads="1"/>
          </p:cNvSpPr>
          <p:nvPr/>
        </p:nvSpPr>
        <p:spPr bwMode="auto">
          <a:xfrm flipV="1">
            <a:off x="6143625" y="3022600"/>
            <a:ext cx="1895475" cy="527050"/>
          </a:xfrm>
          <a:custGeom>
            <a:avLst/>
            <a:gdLst>
              <a:gd name="T0" fmla="*/ 717896155 w 1104900"/>
              <a:gd name="T1" fmla="*/ 2147483647 h 123825"/>
              <a:gd name="T2" fmla="*/ 717896155 w 1104900"/>
              <a:gd name="T3" fmla="*/ 0 h 123825"/>
              <a:gd name="T4" fmla="*/ 0 w 1104900"/>
              <a:gd name="T5" fmla="*/ 0 h 123825"/>
              <a:gd name="T6" fmla="*/ 0 w 1104900"/>
              <a:gd name="T7" fmla="*/ 0 h 123825"/>
              <a:gd name="T8" fmla="*/ 0 60000 65536"/>
              <a:gd name="T9" fmla="*/ 0 60000 65536"/>
              <a:gd name="T10" fmla="*/ 0 60000 65536"/>
              <a:gd name="T11" fmla="*/ 0 60000 65536"/>
              <a:gd name="T12" fmla="*/ 0 w 1104900"/>
              <a:gd name="T13" fmla="*/ 0 h 123825"/>
              <a:gd name="T14" fmla="*/ 1104900 w 1104900"/>
              <a:gd name="T15" fmla="*/ 123825 h 123825"/>
            </a:gdLst>
            <a:ahLst/>
            <a:cxnLst>
              <a:cxn ang="T8">
                <a:pos x="T0" y="T1"/>
              </a:cxn>
              <a:cxn ang="T9">
                <a:pos x="T2" y="T3"/>
              </a:cxn>
              <a:cxn ang="T10">
                <a:pos x="T4" y="T5"/>
              </a:cxn>
              <a:cxn ang="T11">
                <a:pos x="T6" y="T7"/>
              </a:cxn>
            </a:cxnLst>
            <a:rect l="T12" t="T13" r="T14" b="T15"/>
            <a:pathLst>
              <a:path w="1104900" h="123825">
                <a:moveTo>
                  <a:pt x="1104900" y="123825"/>
                </a:moveTo>
                <a:lnTo>
                  <a:pt x="1104900" y="0"/>
                </a:lnTo>
                <a:lnTo>
                  <a:pt x="0"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47" name="Rectangle 12"/>
          <p:cNvSpPr>
            <a:spLocks noChangeArrowheads="1"/>
          </p:cNvSpPr>
          <p:nvPr/>
        </p:nvSpPr>
        <p:spPr bwMode="auto">
          <a:xfrm>
            <a:off x="3965575" y="2303463"/>
            <a:ext cx="2511425" cy="646112"/>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Central and Eastern Europe, Russia, and CIS</a:t>
            </a:r>
          </a:p>
          <a:p>
            <a:pPr algn="ctr" defTabSz="814388" eaLnBrk="0" hangingPunct="0">
              <a:buClr>
                <a:schemeClr val="tx2"/>
              </a:buClr>
              <a:buSzPct val="100000"/>
            </a:pPr>
            <a:r>
              <a:rPr lang="en-US" sz="1400">
                <a:cs typeface="Arial" pitchFamily="34" charset="0"/>
              </a:rPr>
              <a:t>Market Need: 261,000</a:t>
            </a:r>
          </a:p>
        </p:txBody>
      </p:sp>
      <p:sp>
        <p:nvSpPr>
          <p:cNvPr id="107548" name="Oval 59"/>
          <p:cNvSpPr>
            <a:spLocks noChangeArrowheads="1"/>
          </p:cNvSpPr>
          <p:nvPr/>
        </p:nvSpPr>
        <p:spPr bwMode="auto">
          <a:xfrm>
            <a:off x="5303838" y="3775075"/>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49" name="Freeform 1409"/>
          <p:cNvSpPr>
            <a:spLocks noChangeArrowheads="1"/>
          </p:cNvSpPr>
          <p:nvPr/>
        </p:nvSpPr>
        <p:spPr bwMode="auto">
          <a:xfrm>
            <a:off x="5181600" y="2943225"/>
            <a:ext cx="166688" cy="874713"/>
          </a:xfrm>
          <a:custGeom>
            <a:avLst/>
            <a:gdLst>
              <a:gd name="T0" fmla="*/ 0 w 142875"/>
              <a:gd name="T1" fmla="*/ 0 h 838200"/>
              <a:gd name="T2" fmla="*/ 0 w 142875"/>
              <a:gd name="T3" fmla="*/ 682582 h 838200"/>
              <a:gd name="T4" fmla="*/ 844029 w 142875"/>
              <a:gd name="T5" fmla="*/ 682582 h 838200"/>
              <a:gd name="T6" fmla="*/ 904313 w 142875"/>
              <a:gd name="T7" fmla="*/ 1396911 h 838200"/>
              <a:gd name="T8" fmla="*/ 0 60000 65536"/>
              <a:gd name="T9" fmla="*/ 0 60000 65536"/>
              <a:gd name="T10" fmla="*/ 0 60000 65536"/>
              <a:gd name="T11" fmla="*/ 0 60000 65536"/>
              <a:gd name="T12" fmla="*/ 0 w 142875"/>
              <a:gd name="T13" fmla="*/ 0 h 838200"/>
              <a:gd name="T14" fmla="*/ 142875 w 142875"/>
              <a:gd name="T15" fmla="*/ 838200 h 838200"/>
            </a:gdLst>
            <a:ahLst/>
            <a:cxnLst>
              <a:cxn ang="T8">
                <a:pos x="T0" y="T1"/>
              </a:cxn>
              <a:cxn ang="T9">
                <a:pos x="T2" y="T3"/>
              </a:cxn>
              <a:cxn ang="T10">
                <a:pos x="T4" y="T5"/>
              </a:cxn>
              <a:cxn ang="T11">
                <a:pos x="T6" y="T7"/>
              </a:cxn>
            </a:cxnLst>
            <a:rect l="T12" t="T13" r="T14" b="T15"/>
            <a:pathLst>
              <a:path w="142875" h="838200">
                <a:moveTo>
                  <a:pt x="0" y="0"/>
                </a:moveTo>
                <a:lnTo>
                  <a:pt x="0" y="409575"/>
                </a:lnTo>
                <a:lnTo>
                  <a:pt x="133350" y="409575"/>
                </a:lnTo>
                <a:lnTo>
                  <a:pt x="142875" y="83820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50" name="Rectangle 12"/>
          <p:cNvSpPr>
            <a:spLocks noChangeArrowheads="1"/>
          </p:cNvSpPr>
          <p:nvPr/>
        </p:nvSpPr>
        <p:spPr bwMode="auto">
          <a:xfrm>
            <a:off x="3389313" y="5380038"/>
            <a:ext cx="1958975" cy="430212"/>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Middle East and Africa</a:t>
            </a:r>
          </a:p>
          <a:p>
            <a:pPr algn="ctr" defTabSz="814388" eaLnBrk="0" hangingPunct="0">
              <a:buClr>
                <a:schemeClr val="tx2"/>
              </a:buClr>
              <a:buSzPct val="100000"/>
            </a:pPr>
            <a:r>
              <a:rPr lang="en-US" sz="1400">
                <a:cs typeface="Arial" pitchFamily="34" charset="0"/>
              </a:rPr>
              <a:t>Market Need: 238,000</a:t>
            </a:r>
          </a:p>
        </p:txBody>
      </p:sp>
      <p:sp>
        <p:nvSpPr>
          <p:cNvPr id="107551" name="Oval 59"/>
          <p:cNvSpPr>
            <a:spLocks noChangeArrowheads="1"/>
          </p:cNvSpPr>
          <p:nvPr/>
        </p:nvSpPr>
        <p:spPr bwMode="auto">
          <a:xfrm>
            <a:off x="4737100" y="4233863"/>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52" name="Oval 59"/>
          <p:cNvSpPr>
            <a:spLocks noChangeArrowheads="1"/>
          </p:cNvSpPr>
          <p:nvPr/>
        </p:nvSpPr>
        <p:spPr bwMode="auto">
          <a:xfrm>
            <a:off x="5259388" y="4352925"/>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53" name="Freeform 1412"/>
          <p:cNvSpPr>
            <a:spLocks noChangeArrowheads="1"/>
          </p:cNvSpPr>
          <p:nvPr/>
        </p:nvSpPr>
        <p:spPr bwMode="auto">
          <a:xfrm>
            <a:off x="4352925" y="4275138"/>
            <a:ext cx="428625" cy="1087437"/>
          </a:xfrm>
          <a:custGeom>
            <a:avLst/>
            <a:gdLst>
              <a:gd name="T0" fmla="*/ 0 w 1728061"/>
              <a:gd name="T1" fmla="*/ 2147483647 h 503695"/>
              <a:gd name="T2" fmla="*/ 0 w 1728061"/>
              <a:gd name="T3" fmla="*/ 0 h 503695"/>
              <a:gd name="T4" fmla="*/ 0 w 1728061"/>
              <a:gd name="T5" fmla="*/ 0 h 503695"/>
              <a:gd name="T6" fmla="*/ 0 60000 65536"/>
              <a:gd name="T7" fmla="*/ 0 60000 65536"/>
              <a:gd name="T8" fmla="*/ 0 60000 65536"/>
              <a:gd name="T9" fmla="*/ 0 w 1728061"/>
              <a:gd name="T10" fmla="*/ 0 h 503695"/>
              <a:gd name="T11" fmla="*/ 1728061 w 1728061"/>
              <a:gd name="T12" fmla="*/ 503695 h 503695"/>
            </a:gdLst>
            <a:ahLst/>
            <a:cxnLst>
              <a:cxn ang="T6">
                <a:pos x="T0" y="T1"/>
              </a:cxn>
              <a:cxn ang="T7">
                <a:pos x="T2" y="T3"/>
              </a:cxn>
              <a:cxn ang="T8">
                <a:pos x="T4" y="T5"/>
              </a:cxn>
            </a:cxnLst>
            <a:rect l="T9" t="T10" r="T11" b="T12"/>
            <a:pathLst>
              <a:path w="1728061" h="503695">
                <a:moveTo>
                  <a:pt x="0" y="503695"/>
                </a:moveTo>
                <a:lnTo>
                  <a:pt x="0" y="0"/>
                </a:lnTo>
                <a:lnTo>
                  <a:pt x="1728061" y="0"/>
                </a:lnTo>
              </a:path>
            </a:pathLst>
          </a:custGeom>
          <a:noFill/>
          <a:ln w="12700">
            <a:solidFill>
              <a:srgbClr val="204962"/>
            </a:solidFill>
            <a:round/>
            <a:headEnd/>
            <a:tailEnd type="oval" w="sm" len="sm"/>
          </a:ln>
        </p:spPr>
        <p:txBody>
          <a:bodyPr wrap="none" lIns="82124" tIns="41061" rIns="82124" bIns="41061" anchor="ctr"/>
          <a:lstStyle/>
          <a:p>
            <a:endParaRPr lang="en-US"/>
          </a:p>
        </p:txBody>
      </p:sp>
      <p:cxnSp>
        <p:nvCxnSpPr>
          <p:cNvPr id="107554" name="Straight Connector 1413"/>
          <p:cNvCxnSpPr>
            <a:cxnSpLocks noChangeShapeType="1"/>
          </p:cNvCxnSpPr>
          <p:nvPr/>
        </p:nvCxnSpPr>
        <p:spPr bwMode="auto">
          <a:xfrm flipV="1">
            <a:off x="4352925" y="4394200"/>
            <a:ext cx="950913" cy="3175"/>
          </a:xfrm>
          <a:prstGeom prst="line">
            <a:avLst/>
          </a:prstGeom>
          <a:noFill/>
          <a:ln w="12700">
            <a:solidFill>
              <a:srgbClr val="204962"/>
            </a:solidFill>
            <a:round/>
            <a:headEnd/>
            <a:tailEnd type="oval" w="sm" len="sm"/>
          </a:ln>
        </p:spPr>
      </p:cxnSp>
      <p:sp>
        <p:nvSpPr>
          <p:cNvPr id="107555" name="Rectangle 12"/>
          <p:cNvSpPr>
            <a:spLocks noChangeArrowheads="1"/>
          </p:cNvSpPr>
          <p:nvPr/>
        </p:nvSpPr>
        <p:spPr bwMode="auto">
          <a:xfrm>
            <a:off x="7189788" y="5516563"/>
            <a:ext cx="1755775" cy="646112"/>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Rest of APAC</a:t>
            </a:r>
          </a:p>
          <a:p>
            <a:pPr algn="ctr" defTabSz="814388" eaLnBrk="0" hangingPunct="0">
              <a:buClr>
                <a:schemeClr val="tx2"/>
              </a:buClr>
              <a:buSzPct val="100000"/>
            </a:pPr>
            <a:r>
              <a:rPr lang="en-US" sz="1400">
                <a:cs typeface="Arial" pitchFamily="34" charset="0"/>
              </a:rPr>
              <a:t>Market Need:</a:t>
            </a:r>
            <a:br>
              <a:rPr lang="en-US" sz="1400">
                <a:cs typeface="Arial" pitchFamily="34" charset="0"/>
              </a:rPr>
            </a:br>
            <a:r>
              <a:rPr lang="en-US" sz="1400">
                <a:cs typeface="Arial" pitchFamily="34" charset="0"/>
              </a:rPr>
              <a:t>190,000</a:t>
            </a:r>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2"/>
          <p:cNvSpPr>
            <a:spLocks noGrp="1" noChangeArrowheads="1"/>
          </p:cNvSpPr>
          <p:nvPr>
            <p:ph type="title" idx="4294967295"/>
          </p:nvPr>
        </p:nvSpPr>
        <p:spPr/>
        <p:txBody>
          <a:bodyPr/>
          <a:lstStyle/>
          <a:p>
            <a:r>
              <a:rPr lang="en-US" smtClean="0"/>
              <a:t>Cisco Career Certifications</a:t>
            </a:r>
          </a:p>
        </p:txBody>
      </p:sp>
      <p:sp>
        <p:nvSpPr>
          <p:cNvPr id="108547" name="Rectangle 7"/>
          <p:cNvSpPr>
            <a:spLocks noChangeArrowheads="1"/>
          </p:cNvSpPr>
          <p:nvPr/>
        </p:nvSpPr>
        <p:spPr bwMode="auto">
          <a:xfrm>
            <a:off x="715963" y="6594475"/>
            <a:ext cx="3600450" cy="26352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8548" name="Rectangle 7"/>
          <p:cNvSpPr>
            <a:spLocks noChangeArrowheads="1"/>
          </p:cNvSpPr>
          <p:nvPr/>
        </p:nvSpPr>
        <p:spPr bwMode="auto">
          <a:xfrm>
            <a:off x="4765675" y="6594475"/>
            <a:ext cx="3600450" cy="26352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8549" name="Rectangle 6"/>
          <p:cNvSpPr>
            <a:spLocks noChangeArrowheads="1"/>
          </p:cNvSpPr>
          <p:nvPr/>
        </p:nvSpPr>
        <p:spPr bwMode="auto">
          <a:xfrm rot="-5400000">
            <a:off x="4108450" y="1798638"/>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10855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pSp>
        <p:nvGrpSpPr>
          <p:cNvPr id="108551" name="Group 16"/>
          <p:cNvGrpSpPr>
            <a:grpSpLocks/>
          </p:cNvGrpSpPr>
          <p:nvPr/>
        </p:nvGrpSpPr>
        <p:grpSpPr bwMode="auto">
          <a:xfrm>
            <a:off x="4932363" y="1585913"/>
            <a:ext cx="3197225" cy="1311275"/>
            <a:chOff x="134" y="745"/>
            <a:chExt cx="2014" cy="826"/>
          </a:xfrm>
        </p:grpSpPr>
        <p:sp>
          <p:nvSpPr>
            <p:cNvPr id="108572" name="AutoShape 17"/>
            <p:cNvSpPr>
              <a:spLocks noChangeArrowheads="1"/>
            </p:cNvSpPr>
            <p:nvPr/>
          </p:nvSpPr>
          <p:spPr bwMode="auto">
            <a:xfrm>
              <a:off x="134" y="745"/>
              <a:ext cx="2014" cy="826"/>
            </a:xfrm>
            <a:prstGeom prst="roundRect">
              <a:avLst>
                <a:gd name="adj" fmla="val 5792"/>
              </a:avLst>
            </a:prstGeom>
            <a:gradFill rotWithShape="1">
              <a:gsLst>
                <a:gs pos="0">
                  <a:srgbClr val="3E67A4"/>
                </a:gs>
                <a:gs pos="100000">
                  <a:srgbClr val="678DC5"/>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73"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08552" name="AutoShape 19"/>
          <p:cNvSpPr>
            <a:spLocks noChangeArrowheads="1"/>
          </p:cNvSpPr>
          <p:nvPr/>
        </p:nvSpPr>
        <p:spPr bwMode="auto">
          <a:xfrm>
            <a:off x="4978400" y="229076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53" name="Rectangle 20"/>
          <p:cNvSpPr>
            <a:spLocks noChangeArrowheads="1"/>
          </p:cNvSpPr>
          <p:nvPr/>
        </p:nvSpPr>
        <p:spPr bwMode="auto">
          <a:xfrm>
            <a:off x="5575300" y="1846263"/>
            <a:ext cx="1911350" cy="277812"/>
          </a:xfrm>
          <a:prstGeom prst="rect">
            <a:avLst/>
          </a:prstGeom>
          <a:noFill/>
          <a:ln w="9525" algn="ctr">
            <a:noFill/>
            <a:miter lim="800000"/>
            <a:headEnd/>
            <a:tailEnd/>
          </a:ln>
        </p:spPr>
        <p:txBody>
          <a:bodyPr wrap="none" lIns="0" tIns="0" rIns="0" bIns="0" anchor="ctr" anchorCtr="1"/>
          <a:lstStyle/>
          <a:p>
            <a:pPr algn="ctr" defTabSz="814388" eaLnBrk="0" hangingPunct="0">
              <a:lnSpc>
                <a:spcPct val="90000"/>
              </a:lnSpc>
              <a:spcBef>
                <a:spcPct val="20000"/>
              </a:spcBef>
            </a:pPr>
            <a:r>
              <a:rPr lang="en-US" sz="2000">
                <a:solidFill>
                  <a:schemeClr val="bg1"/>
                </a:solidFill>
              </a:rPr>
              <a:t>CCNA </a:t>
            </a:r>
          </a:p>
          <a:p>
            <a:pPr algn="ctr" defTabSz="814388" eaLnBrk="0" hangingPunct="0">
              <a:lnSpc>
                <a:spcPct val="90000"/>
              </a:lnSpc>
              <a:spcBef>
                <a:spcPct val="20000"/>
              </a:spcBef>
            </a:pPr>
            <a:r>
              <a:rPr lang="en-US" sz="1800">
                <a:solidFill>
                  <a:schemeClr val="bg1"/>
                </a:solidFill>
              </a:rPr>
              <a:t>A Foundation in Networking</a:t>
            </a:r>
          </a:p>
        </p:txBody>
      </p:sp>
      <p:sp>
        <p:nvSpPr>
          <p:cNvPr id="108554" name="Rectangle 39"/>
          <p:cNvSpPr>
            <a:spLocks noChangeArrowheads="1"/>
          </p:cNvSpPr>
          <p:nvPr/>
        </p:nvSpPr>
        <p:spPr bwMode="auto">
          <a:xfrm flipV="1">
            <a:off x="4770438" y="2365375"/>
            <a:ext cx="3594100" cy="4148138"/>
          </a:xfrm>
          <a:prstGeom prst="rect">
            <a:avLst/>
          </a:prstGeom>
          <a:gradFill rotWithShape="1">
            <a:gsLst>
              <a:gs pos="0">
                <a:srgbClr val="3E67A4"/>
              </a:gs>
              <a:gs pos="100000">
                <a:srgbClr val="678DC5"/>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108555" name="Rectangle 8"/>
          <p:cNvSpPr>
            <a:spLocks noChangeArrowheads="1"/>
          </p:cNvSpPr>
          <p:nvPr/>
        </p:nvSpPr>
        <p:spPr bwMode="auto">
          <a:xfrm>
            <a:off x="4725988" y="639921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8556" name="AutoShape 211"/>
          <p:cNvSpPr>
            <a:spLocks noChangeArrowheads="1"/>
          </p:cNvSpPr>
          <p:nvPr/>
        </p:nvSpPr>
        <p:spPr bwMode="auto">
          <a:xfrm>
            <a:off x="4806950" y="240823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8557" name="Text Box 19"/>
          <p:cNvSpPr txBox="1">
            <a:spLocks noChangeArrowheads="1"/>
          </p:cNvSpPr>
          <p:nvPr/>
        </p:nvSpPr>
        <p:spPr bwMode="auto">
          <a:xfrm>
            <a:off x="4975225" y="246538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Greater breadth reflects today’s enterprise networks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Focus on performance-based skills and hands-on practice</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Localization addresses worldwide skills gap</a:t>
            </a:r>
          </a:p>
        </p:txBody>
      </p:sp>
      <p:sp>
        <p:nvSpPr>
          <p:cNvPr id="108558" name="Rectangle 261"/>
          <p:cNvSpPr>
            <a:spLocks noChangeArrowheads="1"/>
          </p:cNvSpPr>
          <p:nvPr/>
        </p:nvSpPr>
        <p:spPr bwMode="auto">
          <a:xfrm>
            <a:off x="4816475" y="42783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nvGrpSpPr>
          <p:cNvPr id="108559" name="Group 16"/>
          <p:cNvGrpSpPr>
            <a:grpSpLocks/>
          </p:cNvGrpSpPr>
          <p:nvPr/>
        </p:nvGrpSpPr>
        <p:grpSpPr bwMode="auto">
          <a:xfrm>
            <a:off x="917575" y="1585913"/>
            <a:ext cx="3197225" cy="1311275"/>
            <a:chOff x="134" y="745"/>
            <a:chExt cx="2014" cy="826"/>
          </a:xfrm>
        </p:grpSpPr>
        <p:sp>
          <p:nvSpPr>
            <p:cNvPr id="108570" name="AutoShape 17"/>
            <p:cNvSpPr>
              <a:spLocks noChangeArrowheads="1"/>
            </p:cNvSpPr>
            <p:nvPr/>
          </p:nvSpPr>
          <p:spPr bwMode="auto">
            <a:xfrm>
              <a:off x="134" y="745"/>
              <a:ext cx="2014" cy="826"/>
            </a:xfrm>
            <a:prstGeom prst="roundRect">
              <a:avLst>
                <a:gd name="adj" fmla="val 5792"/>
              </a:avLst>
            </a:prstGeom>
            <a:gradFill rotWithShape="1">
              <a:gsLst>
                <a:gs pos="0">
                  <a:srgbClr val="B54F03"/>
                </a:gs>
                <a:gs pos="100000">
                  <a:srgbClr val="EE680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71"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08560" name="AutoShape 19"/>
          <p:cNvSpPr>
            <a:spLocks noChangeArrowheads="1"/>
          </p:cNvSpPr>
          <p:nvPr/>
        </p:nvSpPr>
        <p:spPr bwMode="auto">
          <a:xfrm>
            <a:off x="963613" y="229076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61" name="Rectangle 20"/>
          <p:cNvSpPr>
            <a:spLocks noChangeArrowheads="1"/>
          </p:cNvSpPr>
          <p:nvPr/>
        </p:nvSpPr>
        <p:spPr bwMode="auto">
          <a:xfrm>
            <a:off x="1560513" y="1846263"/>
            <a:ext cx="1912937" cy="277812"/>
          </a:xfrm>
          <a:prstGeom prst="rect">
            <a:avLst/>
          </a:prstGeom>
          <a:noFill/>
          <a:ln w="9525" algn="ctr">
            <a:noFill/>
            <a:miter lim="800000"/>
            <a:headEnd/>
            <a:tailEnd/>
          </a:ln>
        </p:spPr>
        <p:txBody>
          <a:bodyPr wrap="none" lIns="0" tIns="0" rIns="0" bIns="0" anchor="ctr" anchorCtr="1"/>
          <a:lstStyle/>
          <a:p>
            <a:pPr algn="ctr" defTabSz="814388" eaLnBrk="0" hangingPunct="0">
              <a:lnSpc>
                <a:spcPct val="90000"/>
              </a:lnSpc>
              <a:spcBef>
                <a:spcPct val="20000"/>
              </a:spcBef>
            </a:pPr>
            <a:r>
              <a:rPr lang="en-US" sz="2000">
                <a:solidFill>
                  <a:schemeClr val="bg1"/>
                </a:solidFill>
              </a:rPr>
              <a:t>CCENT</a:t>
            </a:r>
          </a:p>
          <a:p>
            <a:pPr algn="ctr" defTabSz="814388" eaLnBrk="0" hangingPunct="0">
              <a:lnSpc>
                <a:spcPct val="90000"/>
              </a:lnSpc>
              <a:spcBef>
                <a:spcPct val="20000"/>
              </a:spcBef>
            </a:pPr>
            <a:r>
              <a:rPr lang="en-US" sz="1800">
                <a:solidFill>
                  <a:schemeClr val="bg1"/>
                </a:solidFill>
              </a:rPr>
              <a:t>An Accessible Entry Point</a:t>
            </a:r>
          </a:p>
        </p:txBody>
      </p:sp>
      <p:sp>
        <p:nvSpPr>
          <p:cNvPr id="108562" name="Rectangle 39"/>
          <p:cNvSpPr>
            <a:spLocks noChangeArrowheads="1"/>
          </p:cNvSpPr>
          <p:nvPr/>
        </p:nvSpPr>
        <p:spPr bwMode="auto">
          <a:xfrm flipV="1">
            <a:off x="719138" y="2365375"/>
            <a:ext cx="3594100" cy="4148138"/>
          </a:xfrm>
          <a:prstGeom prst="rect">
            <a:avLst/>
          </a:prstGeom>
          <a:gradFill rotWithShape="1">
            <a:gsLst>
              <a:gs pos="0">
                <a:srgbClr val="B54F03"/>
              </a:gs>
              <a:gs pos="100000">
                <a:srgbClr val="EE6804"/>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108563" name="Rectangle 8"/>
          <p:cNvSpPr>
            <a:spLocks noChangeArrowheads="1"/>
          </p:cNvSpPr>
          <p:nvPr/>
        </p:nvSpPr>
        <p:spPr bwMode="auto">
          <a:xfrm>
            <a:off x="677863" y="639921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8564" name="AutoShape 211"/>
          <p:cNvSpPr>
            <a:spLocks noChangeArrowheads="1"/>
          </p:cNvSpPr>
          <p:nvPr/>
        </p:nvSpPr>
        <p:spPr bwMode="auto">
          <a:xfrm>
            <a:off x="760413" y="240823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8565" name="Text Box 19"/>
          <p:cNvSpPr txBox="1">
            <a:spLocks noChangeArrowheads="1"/>
          </p:cNvSpPr>
          <p:nvPr/>
        </p:nvSpPr>
        <p:spPr bwMode="auto">
          <a:xfrm>
            <a:off x="933450" y="246538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Cisco CCENT Entry-Level Network Technician certifies skills for entry-level network support</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An intermediate step towards CCNA for those with little or no work experience</a:t>
            </a:r>
          </a:p>
        </p:txBody>
      </p:sp>
      <p:sp>
        <p:nvSpPr>
          <p:cNvPr id="108566" name="Rectangle 276"/>
          <p:cNvSpPr>
            <a:spLocks noChangeArrowheads="1"/>
          </p:cNvSpPr>
          <p:nvPr/>
        </p:nvSpPr>
        <p:spPr bwMode="auto">
          <a:xfrm>
            <a:off x="768350" y="42783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08567" name="Rectangle 25"/>
          <p:cNvSpPr>
            <a:spLocks noChangeArrowheads="1"/>
          </p:cNvSpPr>
          <p:nvPr/>
        </p:nvSpPr>
        <p:spPr bwMode="auto">
          <a:xfrm>
            <a:off x="655638" y="1123950"/>
            <a:ext cx="8145462" cy="376238"/>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 Lifecycle of Learning</a:t>
            </a:r>
          </a:p>
        </p:txBody>
      </p:sp>
      <p:pic>
        <p:nvPicPr>
          <p:cNvPr id="108568" name="Picture 11" descr="LAF28896"/>
          <p:cNvPicPr>
            <a:picLocks noChangeAspect="1" noChangeArrowheads="1"/>
          </p:cNvPicPr>
          <p:nvPr/>
        </p:nvPicPr>
        <p:blipFill>
          <a:blip r:embed="rId3" cstate="screen"/>
          <a:srcRect t="8440"/>
          <a:stretch>
            <a:fillRect/>
          </a:stretch>
        </p:blipFill>
        <p:spPr bwMode="auto">
          <a:xfrm>
            <a:off x="4851400" y="4370388"/>
            <a:ext cx="3424238" cy="2084387"/>
          </a:xfrm>
          <a:prstGeom prst="rect">
            <a:avLst/>
          </a:prstGeom>
          <a:noFill/>
          <a:ln w="12700">
            <a:solidFill>
              <a:srgbClr val="678DC5"/>
            </a:solidFill>
            <a:miter lim="800000"/>
            <a:headEnd/>
            <a:tailEnd/>
          </a:ln>
        </p:spPr>
      </p:pic>
      <p:pic>
        <p:nvPicPr>
          <p:cNvPr id="108569" name="Picture 12" descr="LAG11733"/>
          <p:cNvPicPr>
            <a:picLocks noChangeAspect="1" noChangeArrowheads="1"/>
          </p:cNvPicPr>
          <p:nvPr/>
        </p:nvPicPr>
        <p:blipFill>
          <a:blip r:embed="rId4" cstate="screen"/>
          <a:srcRect/>
          <a:stretch>
            <a:fillRect/>
          </a:stretch>
        </p:blipFill>
        <p:spPr bwMode="auto">
          <a:xfrm>
            <a:off x="803275" y="4370388"/>
            <a:ext cx="3460750" cy="2085975"/>
          </a:xfrm>
          <a:prstGeom prst="rect">
            <a:avLst/>
          </a:prstGeom>
          <a:noFill/>
          <a:ln w="12700">
            <a:solidFill>
              <a:srgbClr val="EE6804"/>
            </a:solidFill>
            <a:miter lim="800000"/>
            <a:headEnd/>
            <a:tailEnd/>
          </a:ln>
        </p:spPr>
      </p:pic>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pic>
        <p:nvPicPr>
          <p:cNvPr id="109571" name="Picture 48"/>
          <p:cNvPicPr>
            <a:picLocks noChangeAspect="1" noChangeArrowheads="1"/>
          </p:cNvPicPr>
          <p:nvPr/>
        </p:nvPicPr>
        <p:blipFill>
          <a:blip r:embed="rId3" cstate="screen"/>
          <a:srcRect/>
          <a:stretch>
            <a:fillRect/>
          </a:stretch>
        </p:blipFill>
        <p:spPr bwMode="auto">
          <a:xfrm>
            <a:off x="5967413" y="6308725"/>
            <a:ext cx="2790825" cy="549275"/>
          </a:xfrm>
          <a:prstGeom prst="rect">
            <a:avLst/>
          </a:prstGeom>
          <a:noFill/>
          <a:ln w="9525">
            <a:noFill/>
            <a:miter lim="800000"/>
            <a:headEnd/>
            <a:tailEnd/>
          </a:ln>
        </p:spPr>
      </p:pic>
      <p:sp>
        <p:nvSpPr>
          <p:cNvPr id="109572"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9573"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9574"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09576"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9577"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109578" name="Rectangle 25"/>
          <p:cNvSpPr>
            <a:spLocks noGrp="1" noChangeArrowheads="1"/>
          </p:cNvSpPr>
          <p:nvPr>
            <p:ph type="title" idx="4294967295"/>
          </p:nvPr>
        </p:nvSpPr>
        <p:spPr/>
        <p:txBody>
          <a:bodyPr/>
          <a:lstStyle/>
          <a:p>
            <a:r>
              <a:rPr lang="en-US" smtClean="0"/>
              <a:t>Cisco Certification and Training</a:t>
            </a:r>
          </a:p>
        </p:txBody>
      </p:sp>
      <p:sp>
        <p:nvSpPr>
          <p:cNvPr id="109579" name="Rectangle 26"/>
          <p:cNvSpPr>
            <a:spLocks noGrp="1" noChangeArrowheads="1"/>
          </p:cNvSpPr>
          <p:nvPr>
            <p:ph type="body" idx="4294967295"/>
          </p:nvPr>
        </p:nvSpPr>
        <p:spPr>
          <a:xfrm>
            <a:off x="655638" y="1739900"/>
            <a:ext cx="5002212" cy="3571875"/>
          </a:xfrm>
        </p:spPr>
        <p:txBody>
          <a:bodyPr/>
          <a:lstStyle/>
          <a:p>
            <a:pPr>
              <a:buFont typeface="Wingdings" pitchFamily="2" charset="2"/>
              <a:buNone/>
            </a:pPr>
            <a:r>
              <a:rPr lang="en-US" smtClean="0">
                <a:solidFill>
                  <a:schemeClr val="accent2"/>
                </a:solidFill>
              </a:rPr>
              <a:t>Acquire</a:t>
            </a:r>
          </a:p>
          <a:p>
            <a:r>
              <a:rPr lang="en-US" sz="1600" smtClean="0"/>
              <a:t>Prequalifies applicants</a:t>
            </a:r>
          </a:p>
          <a:p>
            <a:pPr>
              <a:buFont typeface="Wingdings" pitchFamily="2" charset="2"/>
              <a:buNone/>
            </a:pPr>
            <a:r>
              <a:rPr lang="en-US" smtClean="0">
                <a:solidFill>
                  <a:schemeClr val="accent2"/>
                </a:solidFill>
              </a:rPr>
              <a:t>Develop</a:t>
            </a:r>
          </a:p>
          <a:p>
            <a:r>
              <a:rPr lang="en-US" sz="1600" smtClean="0"/>
              <a:t>Proficient in the latest advanced technologies</a:t>
            </a:r>
          </a:p>
          <a:p>
            <a:pPr>
              <a:buFont typeface="Wingdings" pitchFamily="2" charset="2"/>
              <a:buNone/>
            </a:pPr>
            <a:r>
              <a:rPr lang="en-US" smtClean="0">
                <a:solidFill>
                  <a:schemeClr val="accent2"/>
                </a:solidFill>
              </a:rPr>
              <a:t>Retain</a:t>
            </a:r>
          </a:p>
          <a:p>
            <a:r>
              <a:rPr lang="en-US" sz="1600" smtClean="0"/>
              <a:t>Supports employee career development</a:t>
            </a:r>
          </a:p>
          <a:p>
            <a:pPr>
              <a:buFont typeface="Wingdings" pitchFamily="2" charset="2"/>
              <a:buNone/>
            </a:pPr>
            <a:r>
              <a:rPr lang="en-US" smtClean="0">
                <a:solidFill>
                  <a:schemeClr val="accent2"/>
                </a:solidFill>
              </a:rPr>
              <a:t>Productivity</a:t>
            </a:r>
          </a:p>
          <a:p>
            <a:r>
              <a:rPr lang="en-US" sz="1600" smtClean="0"/>
              <a:t>Credibility with prospective customers</a:t>
            </a:r>
          </a:p>
        </p:txBody>
      </p:sp>
      <p:sp>
        <p:nvSpPr>
          <p:cNvPr id="109580" name="Rectangle 25"/>
          <p:cNvSpPr>
            <a:spLocks noChangeArrowheads="1"/>
          </p:cNvSpPr>
          <p:nvPr/>
        </p:nvSpPr>
        <p:spPr bwMode="auto">
          <a:xfrm>
            <a:off x="655638" y="1123950"/>
            <a:ext cx="8145462" cy="376238"/>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Value to Employers</a:t>
            </a:r>
          </a:p>
        </p:txBody>
      </p:sp>
      <p:sp>
        <p:nvSpPr>
          <p:cNvPr id="105516" name="Rectangle 56"/>
          <p:cNvSpPr>
            <a:spLocks noChangeArrowheads="1"/>
          </p:cNvSpPr>
          <p:nvPr/>
        </p:nvSpPr>
        <p:spPr bwMode="auto">
          <a:xfrm>
            <a:off x="366713" y="4900613"/>
            <a:ext cx="5651500" cy="1077912"/>
          </a:xfrm>
          <a:prstGeom prst="rect">
            <a:avLst/>
          </a:prstGeom>
          <a:solidFill>
            <a:srgbClr val="FFFFFF">
              <a:alpha val="39999"/>
            </a:srgbClr>
          </a:solidFill>
          <a:ln w="9525" algn="ctr">
            <a:noFill/>
            <a:miter lim="800000"/>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251909" name="Rectangle 5"/>
          <p:cNvSpPr>
            <a:spLocks noChangeArrowheads="1"/>
          </p:cNvSpPr>
          <p:nvPr/>
        </p:nvSpPr>
        <p:spPr bwMode="auto">
          <a:xfrm>
            <a:off x="655638" y="4919663"/>
            <a:ext cx="5002212" cy="1017587"/>
          </a:xfrm>
          <a:prstGeom prst="rect">
            <a:avLst/>
          </a:prstGeom>
          <a:noFill/>
          <a:ln w="9525">
            <a:noFill/>
            <a:miter lim="800000"/>
            <a:headEnd/>
            <a:tailEnd/>
          </a:ln>
        </p:spPr>
        <p:txBody>
          <a:bodyPr lIns="82124" tIns="41061" rIns="82124" bIns="41061" anchor="ctr">
            <a:spAutoFit/>
          </a:bodyPr>
          <a:lstStyle/>
          <a:p>
            <a:pPr marL="88900" indent="-88900" eaLnBrk="0" hangingPunct="0">
              <a:lnSpc>
                <a:spcPct val="90000"/>
              </a:lnSpc>
            </a:pPr>
            <a:r>
              <a:rPr lang="en-US" sz="1800"/>
              <a:t>“Our company’s technical footprint is greatly enhanced by our expert staff of Cisco certification holders.”</a:t>
            </a:r>
            <a:endParaRPr lang="en-US" sz="1800">
              <a:solidFill>
                <a:schemeClr val="folHlink"/>
              </a:solidFill>
            </a:endParaRPr>
          </a:p>
          <a:p>
            <a:pPr marL="88900" indent="-88900" algn="r" eaLnBrk="0" hangingPunct="0">
              <a:lnSpc>
                <a:spcPct val="90000"/>
              </a:lnSpc>
            </a:pPr>
            <a:r>
              <a:rPr lang="en-US" sz="1400"/>
              <a:t>Carleton Jones, CEO of Multimax</a:t>
            </a:r>
            <a:endParaRPr lang="en-US" sz="1200"/>
          </a:p>
        </p:txBody>
      </p:sp>
      <p:sp>
        <p:nvSpPr>
          <p:cNvPr id="109583"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09584"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109585" name="Picture 39"/>
          <p:cNvPicPr>
            <a:picLocks noChangeAspect="1" noChangeArrowheads="1"/>
          </p:cNvPicPr>
          <p:nvPr/>
        </p:nvPicPr>
        <p:blipFill>
          <a:blip r:embed="rId4" cstate="screen"/>
          <a:srcRect/>
          <a:stretch>
            <a:fillRect/>
          </a:stretch>
        </p:blipFill>
        <p:spPr bwMode="auto">
          <a:xfrm>
            <a:off x="5967413" y="1627188"/>
            <a:ext cx="2790825" cy="4410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fade">
                                      <p:cBhvr>
                                        <p:cTn id="7" dur="1000"/>
                                        <p:tgtEl>
                                          <p:spTgt spid="2519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516"/>
                                        </p:tgtEl>
                                        <p:attrNameLst>
                                          <p:attrName>style.visibility</p:attrName>
                                        </p:attrNameLst>
                                      </p:cBhvr>
                                      <p:to>
                                        <p:strVal val="visible"/>
                                      </p:to>
                                    </p:set>
                                    <p:animEffect transition="in" filter="fade">
                                      <p:cBhvr>
                                        <p:cTn id="10" dur="1000"/>
                                        <p:tgtEl>
                                          <p:spTgt spid="105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6" grpId="0" animBg="1"/>
      <p:bldP spid="25190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059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059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059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059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060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110601" name="Rectangle 33"/>
          <p:cNvSpPr>
            <a:spLocks noGrp="1" noChangeArrowheads="1"/>
          </p:cNvSpPr>
          <p:nvPr>
            <p:ph type="title" idx="4294967295"/>
          </p:nvPr>
        </p:nvSpPr>
        <p:spPr/>
        <p:txBody>
          <a:bodyPr/>
          <a:lstStyle/>
          <a:p>
            <a:r>
              <a:rPr lang="en-US" smtClean="0"/>
              <a:t> Cisco Certifications</a:t>
            </a:r>
          </a:p>
        </p:txBody>
      </p:sp>
      <p:sp>
        <p:nvSpPr>
          <p:cNvPr id="110602" name="Rectangle 34"/>
          <p:cNvSpPr>
            <a:spLocks noGrp="1" noChangeArrowheads="1"/>
          </p:cNvSpPr>
          <p:nvPr>
            <p:ph type="body" idx="4294967295"/>
          </p:nvPr>
        </p:nvSpPr>
        <p:spPr/>
        <p:txBody>
          <a:bodyPr/>
          <a:lstStyle/>
          <a:p>
            <a:r>
              <a:rPr lang="en-US" smtClean="0"/>
              <a:t>CCENT: Cisco Certified Entry Network Technician</a:t>
            </a:r>
          </a:p>
          <a:p>
            <a:pPr marL="460375" lvl="1" indent="-3175"/>
            <a:r>
              <a:rPr lang="en-US" smtClean="0"/>
              <a:t>Optional certification after the first two courses of CCNA Discovery curriculum</a:t>
            </a:r>
          </a:p>
          <a:p>
            <a:pPr marL="460375" lvl="1" indent="-3175"/>
            <a:r>
              <a:rPr lang="en-US" smtClean="0"/>
              <a:t>Certifies skills required to configure, operate and troubleshoot a small enterprise branch network, under supervision</a:t>
            </a:r>
          </a:p>
          <a:p>
            <a:pPr marL="460375" lvl="1" indent="-3175"/>
            <a:r>
              <a:rPr lang="en-US" smtClean="0"/>
              <a:t>Aligned to entry level positions in network support, such as help desk representative or technical support assistant</a:t>
            </a:r>
          </a:p>
          <a:p>
            <a:r>
              <a:rPr lang="en-US" smtClean="0"/>
              <a:t>CCNA: Cisco Certified Networking Associate</a:t>
            </a:r>
          </a:p>
          <a:p>
            <a:pPr marL="460375" lvl="1" indent="-3175"/>
            <a:r>
              <a:rPr lang="en-US" smtClean="0"/>
              <a:t>Certifies knowledge and skills to install, operate and troubleshoot a small to medium size enterprise branch network</a:t>
            </a:r>
          </a:p>
          <a:p>
            <a:pPr marL="460375" lvl="1" indent="-3175"/>
            <a:r>
              <a:rPr lang="en-US" smtClean="0"/>
              <a:t>Includes connecting to multiple WANs, basic security measures, and wireless extension of the network</a:t>
            </a:r>
          </a:p>
          <a:p>
            <a:pPr marL="460375" lvl="1" indent="-3175"/>
            <a:endParaRPr lang="en-US" smtClean="0"/>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2"/>
          <p:cNvSpPr>
            <a:spLocks noGrp="1" noChangeArrowheads="1"/>
          </p:cNvSpPr>
          <p:nvPr>
            <p:ph type="title" idx="4294967295"/>
          </p:nvPr>
        </p:nvSpPr>
        <p:spPr/>
        <p:txBody>
          <a:bodyPr/>
          <a:lstStyle/>
          <a:p>
            <a:r>
              <a:rPr lang="en-US" smtClean="0"/>
              <a:t>CCNA Curricula and Cisco Certifications</a:t>
            </a:r>
          </a:p>
        </p:txBody>
      </p:sp>
      <p:sp>
        <p:nvSpPr>
          <p:cNvPr id="111619" name="Rectangle 8"/>
          <p:cNvSpPr>
            <a:spLocks noChangeArrowheads="1"/>
          </p:cNvSpPr>
          <p:nvPr/>
        </p:nvSpPr>
        <p:spPr bwMode="auto">
          <a:xfrm>
            <a:off x="288925" y="63833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1620"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107604" name="Group 84"/>
          <p:cNvGraphicFramePr>
            <a:graphicFrameLocks noGrp="1"/>
          </p:cNvGraphicFramePr>
          <p:nvPr/>
        </p:nvGraphicFramePr>
        <p:xfrm>
          <a:off x="304800" y="1428750"/>
          <a:ext cx="8583613" cy="5072698"/>
        </p:xfrm>
        <a:graphic>
          <a:graphicData uri="http://schemas.openxmlformats.org/drawingml/2006/table">
            <a:tbl>
              <a:tblPr/>
              <a:tblGrid>
                <a:gridCol w="1466850"/>
                <a:gridCol w="5129213"/>
                <a:gridCol w="1987550"/>
              </a:tblGrid>
              <a:tr h="365125">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Certification</a:t>
                      </a: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Recommended Curriculum</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Certification Exam(s)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r>
              <a:tr h="760413">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dirty="0" err="1" smtClean="0">
                          <a:ln>
                            <a:noFill/>
                          </a:ln>
                          <a:solidFill>
                            <a:srgbClr val="000000"/>
                          </a:solidFill>
                          <a:effectLst/>
                          <a:latin typeface="Arial" pitchFamily="34" charset="0"/>
                        </a:rPr>
                        <a:t>CCENT</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Discovery</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for Home and Small Businesses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ICND1 (640-822)</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3910013">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CCNA</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Discovery</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for Home and Small Businesses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Introducing Routing and Switching</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chemeClr val="accent2"/>
                          </a:solidFill>
                          <a:effectLst/>
                          <a:latin typeface="Arial" pitchFamily="34" charset="0"/>
                        </a:rPr>
                        <a:t>OR</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Exploration</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Fundamentals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Routing Protocols and Concepts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LAN Switching and Wireless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Accessing the WAN</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chemeClr val="accent2"/>
                          </a:solidFill>
                          <a:effectLst/>
                          <a:latin typeface="Arial" pitchFamily="34" charset="0"/>
                        </a:rPr>
                        <a:t>OR</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Discovery</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for Home and Small Businesses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Exploration</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Routing Protocols and Concepts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LAN Switching and Wireless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Accessing the WAN</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(640-802)</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chemeClr val="accent2"/>
                          </a:solidFill>
                          <a:effectLst/>
                          <a:latin typeface="Arial" pitchFamily="34" charset="0"/>
                        </a:rPr>
                        <a:t>OR</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ICND1 (640-822) </a:t>
                      </a:r>
                      <a:r>
                        <a:rPr kumimoji="0" lang="en-US" sz="1100" b="0" i="0" u="none" strike="noStrike" cap="none" normalizeH="0" baseline="0" smtClean="0">
                          <a:ln>
                            <a:noFill/>
                          </a:ln>
                          <a:solidFill>
                            <a:srgbClr val="000000"/>
                          </a:solidFill>
                          <a:effectLst/>
                          <a:latin typeface="Arial" pitchFamily="34" charset="0"/>
                        </a:rPr>
                        <a:t>and </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ICND2 (640-816)</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111635" name="Rectangle 8"/>
          <p:cNvSpPr>
            <a:spLocks noChangeArrowheads="1"/>
          </p:cNvSpPr>
          <p:nvPr/>
        </p:nvSpPr>
        <p:spPr bwMode="auto">
          <a:xfrm>
            <a:off x="306388" y="1798638"/>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1636" name="AutoShape 11"/>
          <p:cNvSpPr>
            <a:spLocks noChangeArrowheads="1"/>
          </p:cNvSpPr>
          <p:nvPr/>
        </p:nvSpPr>
        <p:spPr bwMode="auto">
          <a:xfrm>
            <a:off x="306388" y="1433513"/>
            <a:ext cx="8604250" cy="3651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1637" name="Rectangle 7"/>
          <p:cNvSpPr>
            <a:spLocks noChangeArrowheads="1"/>
          </p:cNvSpPr>
          <p:nvPr/>
        </p:nvSpPr>
        <p:spPr bwMode="auto">
          <a:xfrm>
            <a:off x="304800" y="6583363"/>
            <a:ext cx="8583613" cy="27463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8"/>
          <p:cNvSpPr>
            <a:spLocks noChangeArrowheads="1"/>
          </p:cNvSpPr>
          <p:nvPr/>
        </p:nvSpPr>
        <p:spPr bwMode="auto">
          <a:xfrm>
            <a:off x="288925" y="63833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2643" name="Rectangle 93"/>
          <p:cNvSpPr>
            <a:spLocks noGrp="1" noChangeArrowheads="1"/>
          </p:cNvSpPr>
          <p:nvPr>
            <p:ph type="title" idx="4294967295"/>
          </p:nvPr>
        </p:nvSpPr>
        <p:spPr/>
        <p:txBody>
          <a:bodyPr/>
          <a:lstStyle/>
          <a:p>
            <a:r>
              <a:rPr lang="en-US" smtClean="0"/>
              <a:t>Aligning Certifications to Jobs</a:t>
            </a:r>
          </a:p>
        </p:txBody>
      </p:sp>
      <p:sp>
        <p:nvSpPr>
          <p:cNvPr id="11264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108636" name="Group 92"/>
          <p:cNvGraphicFramePr>
            <a:graphicFrameLocks noGrp="1"/>
          </p:cNvGraphicFramePr>
          <p:nvPr/>
        </p:nvGraphicFramePr>
        <p:xfrm>
          <a:off x="304800" y="1428750"/>
          <a:ext cx="8582025" cy="5080001"/>
        </p:xfrm>
        <a:graphic>
          <a:graphicData uri="http://schemas.openxmlformats.org/drawingml/2006/table">
            <a:tbl>
              <a:tblPr/>
              <a:tblGrid>
                <a:gridCol w="1466850"/>
                <a:gridCol w="2371725"/>
                <a:gridCol w="2371725"/>
                <a:gridCol w="2371725"/>
              </a:tblGrid>
              <a:tr h="365125">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Certification</a:t>
                      </a: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Skills Certified</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Job Roles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Job Titles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r>
              <a:tr h="2357438">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CCENT</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Install, operate, and troubleshoot small-routed and switched networks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Basic optimization of network</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Connect to other networks </a:t>
                      </a:r>
                      <a:br>
                        <a:rPr kumimoji="0" lang="en-US" sz="1100" b="0" i="0" u="none" strike="noStrike" cap="none" normalizeH="0" baseline="0" dirty="0" smtClean="0">
                          <a:ln>
                            <a:noFill/>
                          </a:ln>
                          <a:solidFill>
                            <a:srgbClr val="000000"/>
                          </a:solidFill>
                          <a:effectLst/>
                          <a:latin typeface="Arial" pitchFamily="34" charset="0"/>
                        </a:rPr>
                      </a:br>
                      <a:r>
                        <a:rPr kumimoji="0" lang="en-US" sz="1100" b="0" i="0" u="none" strike="noStrike" cap="none" normalizeH="0" baseline="0" dirty="0" smtClean="0">
                          <a:ln>
                            <a:noFill/>
                          </a:ln>
                          <a:solidFill>
                            <a:srgbClr val="000000"/>
                          </a:solidFill>
                          <a:effectLst/>
                          <a:latin typeface="Arial" pitchFamily="34" charset="0"/>
                        </a:rPr>
                        <a:t>(LANs and WANs)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Install a small wireless network</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Identify security threats and basic mitigation methods</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Set up, install, and maintain PCs, servers, racks, and cabling</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Train users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Support senior technicians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Staff a help desk, retrieve calls, and isolate problems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Use monitoring tools to verify network operations</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Help Desk Technician</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Technical Support</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IT Systems Coordinator</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Operating Center Technician</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IT Technician/Specialist</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r>
              <a:tr h="2357438">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CCNA</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Install, operate, and troubleshoot medium-sized  routed and switched networks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Implement and troubleshoot various protocols to manage addressing, perform load balancing and authentication</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Establish and troubleshoot connection to service provider </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over WAN</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Assist in design, installation, configuration, and maintenance of medium-sized routed and switched networks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Isolate network problems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Support users via help desk for hardware, software, and network</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Use monitoring tools to ensure network operations</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Help Desk Support Specialist</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Technician</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Specialist</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Administrator</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Technical Support Specialist</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Engineering Technician</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r>
            </a:tbl>
          </a:graphicData>
        </a:graphic>
      </p:graphicFrame>
      <p:sp>
        <p:nvSpPr>
          <p:cNvPr id="112663" name="AutoShape 11"/>
          <p:cNvSpPr>
            <a:spLocks noChangeArrowheads="1"/>
          </p:cNvSpPr>
          <p:nvPr/>
        </p:nvSpPr>
        <p:spPr bwMode="auto">
          <a:xfrm>
            <a:off x="306388" y="1428750"/>
            <a:ext cx="8604250" cy="3651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2664" name="Rectangle 8"/>
          <p:cNvSpPr>
            <a:spLocks noChangeArrowheads="1"/>
          </p:cNvSpPr>
          <p:nvPr/>
        </p:nvSpPr>
        <p:spPr bwMode="auto">
          <a:xfrm>
            <a:off x="306388" y="1798638"/>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2665" name="Rectangle 7"/>
          <p:cNvSpPr>
            <a:spLocks noChangeArrowheads="1"/>
          </p:cNvSpPr>
          <p:nvPr/>
        </p:nvSpPr>
        <p:spPr bwMode="auto">
          <a:xfrm>
            <a:off x="304800" y="6583363"/>
            <a:ext cx="8583613" cy="27463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2"/>
          <p:cNvPicPr>
            <a:picLocks noChangeAspect="1" noChangeArrowheads="1"/>
          </p:cNvPicPr>
          <p:nvPr/>
        </p:nvPicPr>
        <p:blipFill>
          <a:blip r:embed="rId3" cstate="screen"/>
          <a:srcRect/>
          <a:stretch>
            <a:fillRect/>
          </a:stretch>
        </p:blipFill>
        <p:spPr bwMode="auto">
          <a:xfrm>
            <a:off x="5981700" y="6308725"/>
            <a:ext cx="2781300" cy="549275"/>
          </a:xfrm>
          <a:prstGeom prst="rect">
            <a:avLst/>
          </a:prstGeom>
          <a:noFill/>
          <a:ln w="9525">
            <a:noFill/>
            <a:miter lim="800000"/>
            <a:headEnd/>
            <a:tailEnd/>
          </a:ln>
        </p:spPr>
      </p:pic>
      <p:sp>
        <p:nvSpPr>
          <p:cNvPr id="11366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366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366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367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367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3673"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3674"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3675"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113676" name="Rectangle 44"/>
          <p:cNvSpPr>
            <a:spLocks noGrp="1" noChangeArrowheads="1"/>
          </p:cNvSpPr>
          <p:nvPr>
            <p:ph type="title" idx="4294967295"/>
          </p:nvPr>
        </p:nvSpPr>
        <p:spPr/>
        <p:txBody>
          <a:bodyPr/>
          <a:lstStyle/>
          <a:p>
            <a:r>
              <a:rPr lang="en-US" smtClean="0"/>
              <a:t>Certifications and Vouchers</a:t>
            </a:r>
          </a:p>
        </p:txBody>
      </p:sp>
      <p:sp>
        <p:nvSpPr>
          <p:cNvPr id="113677" name="Rectangle 45"/>
          <p:cNvSpPr>
            <a:spLocks noGrp="1" noChangeArrowheads="1"/>
          </p:cNvSpPr>
          <p:nvPr>
            <p:ph type="body" idx="4294967295"/>
          </p:nvPr>
        </p:nvSpPr>
        <p:spPr>
          <a:xfrm>
            <a:off x="655638" y="1739900"/>
            <a:ext cx="5108575" cy="3571875"/>
          </a:xfrm>
        </p:spPr>
        <p:txBody>
          <a:bodyPr/>
          <a:lstStyle/>
          <a:p>
            <a:r>
              <a:rPr lang="en-US" smtClean="0"/>
              <a:t>Discount vouchers are offered to </a:t>
            </a:r>
            <a:br>
              <a:rPr lang="en-US" smtClean="0"/>
            </a:br>
            <a:r>
              <a:rPr lang="en-US" smtClean="0"/>
              <a:t>eligible students for the CCENT and CCNA exams </a:t>
            </a:r>
          </a:p>
          <a:p>
            <a:r>
              <a:rPr lang="en-US" smtClean="0"/>
              <a:t>Cisco exams are offered through Pearson VUE authorized test centers (</a:t>
            </a:r>
            <a:r>
              <a:rPr lang="en-US" smtClean="0">
                <a:hlinkClick r:id="rId4"/>
              </a:rPr>
              <a:t>www.pearsonvue.com</a:t>
            </a:r>
            <a:r>
              <a:rPr lang="en-US" smtClean="0"/>
              <a:t>)</a:t>
            </a:r>
          </a:p>
          <a:p>
            <a:r>
              <a:rPr lang="en-US" smtClean="0"/>
              <a:t>More information on the following topics is available in the </a:t>
            </a:r>
            <a:r>
              <a:rPr lang="en-US" smtClean="0">
                <a:hlinkClick r:id="rId5"/>
              </a:rPr>
              <a:t>Certifications and Vouchers</a:t>
            </a:r>
            <a:r>
              <a:rPr lang="en-US" smtClean="0"/>
              <a:t> area on Academy Connection</a:t>
            </a:r>
          </a:p>
          <a:p>
            <a:pPr lvl="1"/>
            <a:r>
              <a:rPr lang="en-US" smtClean="0"/>
              <a:t>Industry certifications</a:t>
            </a:r>
          </a:p>
          <a:p>
            <a:pPr lvl="1"/>
            <a:r>
              <a:rPr lang="en-US" smtClean="0"/>
              <a:t>Vouchers and promotional codes</a:t>
            </a:r>
          </a:p>
          <a:p>
            <a:pPr lvl="1"/>
            <a:r>
              <a:rPr lang="en-US" smtClean="0"/>
              <a:t>Exams and testing centers</a:t>
            </a:r>
          </a:p>
          <a:p>
            <a:pPr lvl="1"/>
            <a:r>
              <a:rPr lang="en-US" smtClean="0"/>
              <a:t>Special programs</a:t>
            </a:r>
          </a:p>
        </p:txBody>
      </p:sp>
      <p:pic>
        <p:nvPicPr>
          <p:cNvPr id="113678" name="Picture 40"/>
          <p:cNvPicPr>
            <a:picLocks noChangeAspect="1" noChangeArrowheads="1"/>
          </p:cNvPicPr>
          <p:nvPr/>
        </p:nvPicPr>
        <p:blipFill>
          <a:blip r:embed="rId6" cstate="screen"/>
          <a:srcRect t="359"/>
          <a:stretch>
            <a:fillRect/>
          </a:stretch>
        </p:blipFill>
        <p:spPr bwMode="auto">
          <a:xfrm>
            <a:off x="5981700" y="1627188"/>
            <a:ext cx="2781300" cy="4413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screen"/>
          <a:srcRect/>
          <a:stretch>
            <a:fillRect/>
          </a:stretch>
        </p:blipFill>
        <p:spPr bwMode="auto">
          <a:xfrm>
            <a:off x="3754438" y="4835525"/>
            <a:ext cx="4648200" cy="460375"/>
          </a:xfrm>
          <a:prstGeom prst="rect">
            <a:avLst/>
          </a:prstGeom>
          <a:noFill/>
          <a:ln w="12700">
            <a:noFill/>
            <a:miter lim="800000"/>
            <a:headEnd/>
            <a:tailEnd/>
          </a:ln>
        </p:spPr>
      </p:pic>
      <p:sp>
        <p:nvSpPr>
          <p:cNvPr id="114691" name="Rectangle 231"/>
          <p:cNvSpPr>
            <a:spLocks noChangeArrowheads="1"/>
          </p:cNvSpPr>
          <p:nvPr/>
        </p:nvSpPr>
        <p:spPr bwMode="auto">
          <a:xfrm>
            <a:off x="3694113" y="1863725"/>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11469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469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4694"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469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469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4698" name="Rectangle 8"/>
          <p:cNvSpPr>
            <a:spLocks noChangeArrowheads="1"/>
          </p:cNvSpPr>
          <p:nvPr/>
        </p:nvSpPr>
        <p:spPr bwMode="auto">
          <a:xfrm>
            <a:off x="3724275" y="4605338"/>
            <a:ext cx="47101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4699" name="Rectangle 86"/>
          <p:cNvSpPr>
            <a:spLocks noGrp="1" noChangeArrowheads="1"/>
          </p:cNvSpPr>
          <p:nvPr>
            <p:ph type="title" idx="4294967295"/>
          </p:nvPr>
        </p:nvSpPr>
        <p:spPr/>
        <p:txBody>
          <a:bodyPr/>
          <a:lstStyle/>
          <a:p>
            <a:r>
              <a:rPr lang="en-US" smtClean="0"/>
              <a:t>The Cisco Learning Network</a:t>
            </a:r>
          </a:p>
        </p:txBody>
      </p:sp>
      <p:sp>
        <p:nvSpPr>
          <p:cNvPr id="114700" name="Rectangle 87"/>
          <p:cNvSpPr>
            <a:spLocks noGrp="1" noChangeArrowheads="1"/>
          </p:cNvSpPr>
          <p:nvPr>
            <p:ph type="body" idx="4294967295"/>
          </p:nvPr>
        </p:nvSpPr>
        <p:spPr>
          <a:xfrm>
            <a:off x="655638" y="1739900"/>
            <a:ext cx="2962275" cy="3571875"/>
          </a:xfrm>
        </p:spPr>
        <p:txBody>
          <a:bodyPr/>
          <a:lstStyle/>
          <a:p>
            <a:r>
              <a:rPr lang="en-US" smtClean="0"/>
              <a:t>Includes sample exam questions</a:t>
            </a:r>
          </a:p>
          <a:p>
            <a:r>
              <a:rPr lang="en-US" smtClean="0"/>
              <a:t>E-learning modules</a:t>
            </a:r>
          </a:p>
          <a:p>
            <a:r>
              <a:rPr lang="en-US" smtClean="0"/>
              <a:t>Tips from Cisco certified professionals</a:t>
            </a:r>
          </a:p>
          <a:p>
            <a:r>
              <a:rPr lang="en-US" smtClean="0"/>
              <a:t>Other certification resources that will help candidates prepare for Cisco certification exams</a:t>
            </a:r>
          </a:p>
        </p:txBody>
      </p:sp>
      <p:pic>
        <p:nvPicPr>
          <p:cNvPr id="114701" name="Picture 2"/>
          <p:cNvPicPr>
            <a:picLocks noChangeAspect="1" noChangeArrowheads="1"/>
          </p:cNvPicPr>
          <p:nvPr/>
        </p:nvPicPr>
        <p:blipFill>
          <a:blip r:embed="rId4" cstate="screen"/>
          <a:srcRect/>
          <a:stretch>
            <a:fillRect/>
          </a:stretch>
        </p:blipFill>
        <p:spPr bwMode="auto">
          <a:xfrm>
            <a:off x="3754438" y="1936750"/>
            <a:ext cx="4648200" cy="2809875"/>
          </a:xfrm>
          <a:prstGeom prst="rect">
            <a:avLst/>
          </a:prstGeom>
          <a:noFill/>
          <a:ln w="12700">
            <a:solidFill>
              <a:schemeClr val="tx1"/>
            </a:solidFill>
            <a:miter lim="800000"/>
            <a:headEnd/>
            <a:tailEnd/>
          </a:ln>
        </p:spPr>
      </p:pic>
      <p:grpSp>
        <p:nvGrpSpPr>
          <p:cNvPr id="114702" name="Group 30"/>
          <p:cNvGrpSpPr>
            <a:grpSpLocks/>
          </p:cNvGrpSpPr>
          <p:nvPr/>
        </p:nvGrpSpPr>
        <p:grpSpPr bwMode="auto">
          <a:xfrm>
            <a:off x="357188" y="5641975"/>
            <a:ext cx="8391525" cy="604838"/>
            <a:chOff x="381001" y="5553075"/>
            <a:chExt cx="8391525" cy="860425"/>
          </a:xfrm>
        </p:grpSpPr>
        <p:sp>
          <p:nvSpPr>
            <p:cNvPr id="114704" name="Rectangle 199"/>
            <p:cNvSpPr>
              <a:spLocks noChangeArrowheads="1"/>
            </p:cNvSpPr>
            <p:nvPr/>
          </p:nvSpPr>
          <p:spPr bwMode="auto">
            <a:xfrm flipH="1" flipV="1">
              <a:off x="381001" y="5553075"/>
              <a:ext cx="8391525" cy="860425"/>
            </a:xfrm>
            <a:prstGeom prst="rect">
              <a:avLst/>
            </a:prstGeom>
            <a:solidFill>
              <a:srgbClr val="737A7F"/>
            </a:solidFill>
            <a:ln w="38100" algn="ctr">
              <a:noFill/>
              <a:miter lim="800000"/>
              <a:headEnd/>
              <a:tailEnd/>
            </a:ln>
          </p:spPr>
          <p:txBody>
            <a:bodyPr rot="10800000" lIns="82124" tIns="41061" rIns="82124" bIns="41061" anchor="ctr"/>
            <a:lstStyle/>
            <a:p>
              <a:pPr algn="ctr"/>
              <a:endParaRPr lang="en-US" sz="1800"/>
            </a:p>
          </p:txBody>
        </p:sp>
        <p:sp>
          <p:nvSpPr>
            <p:cNvPr id="114705" name="Rectangle 207"/>
            <p:cNvSpPr>
              <a:spLocks noChangeArrowheads="1"/>
            </p:cNvSpPr>
            <p:nvPr/>
          </p:nvSpPr>
          <p:spPr bwMode="auto">
            <a:xfrm flipH="1" flipV="1">
              <a:off x="381001" y="5629657"/>
              <a:ext cx="8391525" cy="709513"/>
            </a:xfrm>
            <a:prstGeom prst="rect">
              <a:avLst/>
            </a:prstGeom>
            <a:gradFill rotWithShape="1">
              <a:gsLst>
                <a:gs pos="0">
                  <a:schemeClr val="bg1">
                    <a:alpha val="0"/>
                  </a:schemeClr>
                </a:gs>
                <a:gs pos="100000">
                  <a:schemeClr val="tx1">
                    <a:alpha val="31000"/>
                  </a:schemeClr>
                </a:gs>
              </a:gsLst>
              <a:lin ang="0" scaled="1"/>
            </a:gradFill>
            <a:ln w="38100" algn="ctr">
              <a:noFill/>
              <a:miter lim="800000"/>
              <a:headEnd/>
              <a:tailEnd/>
            </a:ln>
          </p:spPr>
          <p:txBody>
            <a:bodyPr rot="10800000" lIns="82124" tIns="41061" rIns="82124" bIns="41061" anchor="ctr"/>
            <a:lstStyle/>
            <a:p>
              <a:pPr algn="ctr"/>
              <a:endParaRPr lang="en-US" sz="1800"/>
            </a:p>
          </p:txBody>
        </p:sp>
      </p:grpSp>
      <p:sp>
        <p:nvSpPr>
          <p:cNvPr id="114703" name="Text Box 197"/>
          <p:cNvSpPr txBox="1">
            <a:spLocks noChangeArrowheads="1"/>
          </p:cNvSpPr>
          <p:nvPr/>
        </p:nvSpPr>
        <p:spPr bwMode="auto">
          <a:xfrm>
            <a:off x="1249363" y="5754688"/>
            <a:ext cx="6607175" cy="377825"/>
          </a:xfrm>
          <a:prstGeom prst="rect">
            <a:avLst/>
          </a:prstGeom>
          <a:noFill/>
          <a:ln w="9525">
            <a:noFill/>
            <a:miter lim="800000"/>
            <a:headEnd/>
            <a:tailEnd/>
          </a:ln>
        </p:spPr>
        <p:txBody>
          <a:bodyPr lIns="73025" tIns="36512" rIns="73025" bIns="36512">
            <a:spAutoFit/>
          </a:bodyPr>
          <a:lstStyle/>
          <a:p>
            <a:pPr algn="ctr"/>
            <a:r>
              <a:rPr lang="en-US" sz="2000">
                <a:solidFill>
                  <a:schemeClr val="bg1"/>
                </a:solidFill>
              </a:rPr>
              <a:t>Visit </a:t>
            </a:r>
            <a:r>
              <a:rPr lang="en-US" sz="2000">
                <a:solidFill>
                  <a:schemeClr val="bg1"/>
                </a:solidFill>
                <a:hlinkClick r:id="rId5"/>
              </a:rPr>
              <a:t>www.cisco.com/go/LearningNetwork</a:t>
            </a:r>
            <a:r>
              <a:rPr lang="en-US" sz="2000">
                <a:solidFill>
                  <a:schemeClr val="bg1"/>
                </a:solidFill>
              </a:rPr>
              <a:t> </a:t>
            </a:r>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0"/>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pPr algn="ctr" eaLnBrk="0" hangingPunct="0">
              <a:lnSpc>
                <a:spcPct val="90000"/>
              </a:lnSpc>
            </a:pPr>
            <a:endParaRPr lang="en-US"/>
          </a:p>
        </p:txBody>
      </p:sp>
      <p:pic>
        <p:nvPicPr>
          <p:cNvPr id="115715" name="Picture 100" descr="CNA_largo-onwhite"/>
          <p:cNvPicPr>
            <a:picLocks noChangeAspect="1" noChangeArrowheads="1"/>
          </p:cNvPicPr>
          <p:nvPr/>
        </p:nvPicPr>
        <p:blipFill>
          <a:blip r:embed="rId3" cstate="screen"/>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9" descr="Cisco_WHT_Logo.gif"/>
          <p:cNvPicPr>
            <a:picLocks noChangeAspect="1"/>
          </p:cNvPicPr>
          <p:nvPr/>
        </p:nvPicPr>
        <p:blipFill>
          <a:blip r:embed="rId2" cstate="screen"/>
          <a:srcRect/>
          <a:stretch>
            <a:fillRect/>
          </a:stretch>
        </p:blipFill>
        <p:spPr bwMode="auto">
          <a:xfrm>
            <a:off x="3352800" y="2619375"/>
            <a:ext cx="2400300" cy="1266825"/>
          </a:xfrm>
          <a:prstGeom prst="rect">
            <a:avLst/>
          </a:prstGeom>
          <a:noFill/>
          <a:ln w="9525">
            <a:noFill/>
            <a:miter lim="800000"/>
            <a:headEnd/>
            <a:tailEnd/>
          </a:ln>
        </p:spPr>
      </p:pic>
      <p:sp>
        <p:nvSpPr>
          <p:cNvPr id="116739" name="Rectangle 70"/>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pPr algn="ctr" eaLnBrk="0" hangingPunct="0">
              <a:lnSpc>
                <a:spcPct val="90000"/>
              </a:lnSpc>
            </a:pPr>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638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638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638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639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639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6393" name="Rectangle 19"/>
          <p:cNvSpPr>
            <a:spLocks noGrp="1" noChangeArrowheads="1"/>
          </p:cNvSpPr>
          <p:nvPr>
            <p:ph type="title" idx="4294967295"/>
          </p:nvPr>
        </p:nvSpPr>
        <p:spPr/>
        <p:txBody>
          <a:bodyPr/>
          <a:lstStyle/>
          <a:p>
            <a:r>
              <a:rPr lang="en-US" smtClean="0"/>
              <a:t>Why Two CCNA Curricula?</a:t>
            </a:r>
          </a:p>
        </p:txBody>
      </p:sp>
      <p:sp>
        <p:nvSpPr>
          <p:cNvPr id="16394" name="Rectangle 20"/>
          <p:cNvSpPr>
            <a:spLocks noGrp="1" noChangeArrowheads="1"/>
          </p:cNvSpPr>
          <p:nvPr>
            <p:ph type="body" idx="4294967295"/>
          </p:nvPr>
        </p:nvSpPr>
        <p:spPr/>
        <p:txBody>
          <a:bodyPr/>
          <a:lstStyle/>
          <a:p>
            <a:pPr>
              <a:buFont typeface="Wingdings" pitchFamily="2" charset="2"/>
              <a:buNone/>
            </a:pPr>
            <a:r>
              <a:rPr lang="en-US" sz="2800" smtClean="0"/>
              <a:t>CCNA Discovery and CCNA Exploration are:</a:t>
            </a:r>
          </a:p>
          <a:p>
            <a:r>
              <a:rPr lang="en-US" sz="2400" smtClean="0"/>
              <a:t>Designed to meet the diverse needs of different types of students</a:t>
            </a:r>
          </a:p>
          <a:p>
            <a:r>
              <a:rPr lang="en-US" sz="2400" smtClean="0"/>
              <a:t>Use different methodologies to teach the same core concepts  </a:t>
            </a:r>
          </a:p>
          <a:p>
            <a:r>
              <a:rPr lang="en-US" sz="2400" smtClean="0"/>
              <a:t>Target different student segments based on</a:t>
            </a:r>
            <a:br>
              <a:rPr lang="en-US" sz="2400" smtClean="0"/>
            </a:br>
            <a:r>
              <a:rPr lang="en-US" sz="2400" smtClean="0"/>
              <a:t>academic experience, skills, and goals</a:t>
            </a:r>
          </a:p>
          <a:p>
            <a:r>
              <a:rPr lang="en-US" sz="2400" smtClean="0"/>
              <a:t>Accommodates varied educational approaches and</a:t>
            </a:r>
            <a:br>
              <a:rPr lang="en-US" sz="2400" smtClean="0"/>
            </a:br>
            <a:r>
              <a:rPr lang="en-US" sz="2400" smtClean="0"/>
              <a:t>learning styles to help all students succeed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pSp>
        <p:nvGrpSpPr>
          <p:cNvPr id="3" name="Group 8"/>
          <p:cNvGrpSpPr>
            <a:grpSpLocks/>
          </p:cNvGrpSpPr>
          <p:nvPr/>
        </p:nvGrpSpPr>
        <p:grpSpPr bwMode="auto">
          <a:xfrm>
            <a:off x="5986463" y="1782763"/>
            <a:ext cx="2582862" cy="1311275"/>
            <a:chOff x="3771" y="745"/>
            <a:chExt cx="1627" cy="826"/>
          </a:xfrm>
        </p:grpSpPr>
        <p:grpSp>
          <p:nvGrpSpPr>
            <p:cNvPr id="17470" name="Group 9"/>
            <p:cNvGrpSpPr>
              <a:grpSpLocks/>
            </p:cNvGrpSpPr>
            <p:nvPr/>
          </p:nvGrpSpPr>
          <p:grpSpPr bwMode="auto">
            <a:xfrm>
              <a:off x="3826" y="745"/>
              <a:ext cx="1572" cy="826"/>
              <a:chOff x="355" y="745"/>
              <a:chExt cx="1572" cy="826"/>
            </a:xfrm>
          </p:grpSpPr>
          <p:sp>
            <p:nvSpPr>
              <p:cNvPr id="17473" name="AutoShape 10"/>
              <p:cNvSpPr>
                <a:spLocks noChangeArrowheads="1"/>
              </p:cNvSpPr>
              <p:nvPr/>
            </p:nvSpPr>
            <p:spPr bwMode="auto">
              <a:xfrm>
                <a:off x="355" y="745"/>
                <a:ext cx="1572"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74" name="AutoShape 11"/>
              <p:cNvSpPr>
                <a:spLocks noChangeArrowheads="1"/>
              </p:cNvSpPr>
              <p:nvPr/>
            </p:nvSpPr>
            <p:spPr bwMode="auto">
              <a:xfrm>
                <a:off x="385" y="771"/>
                <a:ext cx="1512" cy="754"/>
              </a:xfrm>
              <a:prstGeom prst="roundRect">
                <a:avLst>
                  <a:gd name="adj" fmla="val 5792"/>
                </a:avLst>
              </a:prstGeom>
              <a:solidFill>
                <a:schemeClr val="tx1">
                  <a:alpha val="10196"/>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7471" name="AutoShape 12"/>
            <p:cNvSpPr>
              <a:spLocks noChangeArrowheads="1"/>
            </p:cNvSpPr>
            <p:nvPr/>
          </p:nvSpPr>
          <p:spPr bwMode="auto">
            <a:xfrm>
              <a:off x="3771" y="991"/>
              <a:ext cx="1572" cy="158"/>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72" name="Rectangle 13"/>
            <p:cNvSpPr>
              <a:spLocks noChangeArrowheads="1"/>
            </p:cNvSpPr>
            <p:nvPr/>
          </p:nvSpPr>
          <p:spPr bwMode="auto">
            <a:xfrm>
              <a:off x="3976" y="819"/>
              <a:ext cx="1272"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CCNA Exploration</a:t>
              </a:r>
            </a:p>
          </p:txBody>
        </p:sp>
      </p:grpSp>
      <p:sp>
        <p:nvSpPr>
          <p:cNvPr id="33806" name="Rectangle 14"/>
          <p:cNvSpPr>
            <a:spLocks noChangeArrowheads="1"/>
          </p:cNvSpPr>
          <p:nvPr/>
        </p:nvSpPr>
        <p:spPr bwMode="auto">
          <a:xfrm>
            <a:off x="5543550" y="4078288"/>
            <a:ext cx="3570288" cy="217487"/>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5" name="Group 27"/>
          <p:cNvGrpSpPr>
            <a:grpSpLocks/>
          </p:cNvGrpSpPr>
          <p:nvPr/>
        </p:nvGrpSpPr>
        <p:grpSpPr bwMode="auto">
          <a:xfrm flipH="1">
            <a:off x="5503863" y="2282825"/>
            <a:ext cx="3636962" cy="1938338"/>
            <a:chOff x="-3" y="1060"/>
            <a:chExt cx="2276" cy="1221"/>
          </a:xfrm>
        </p:grpSpPr>
        <p:sp>
          <p:nvSpPr>
            <p:cNvPr id="17467" name="Rectangle 28"/>
            <p:cNvSpPr>
              <a:spLocks noChangeArrowheads="1"/>
            </p:cNvSpPr>
            <p:nvPr/>
          </p:nvSpPr>
          <p:spPr bwMode="auto">
            <a:xfrm flipH="1">
              <a:off x="-3" y="1060"/>
              <a:ext cx="2276" cy="1221"/>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8" name="Rectangle 29"/>
            <p:cNvSpPr>
              <a:spLocks noChangeArrowheads="1"/>
            </p:cNvSpPr>
            <p:nvPr/>
          </p:nvSpPr>
          <p:spPr bwMode="auto">
            <a:xfrm flipH="1">
              <a:off x="-3" y="1088"/>
              <a:ext cx="2276" cy="1165"/>
            </a:xfrm>
            <a:prstGeom prst="rect">
              <a:avLst/>
            </a:prstGeom>
            <a:solidFill>
              <a:schemeClr val="tx1">
                <a:alpha val="10196"/>
              </a:schemeClr>
            </a:soli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9" name="Rectangle 30"/>
            <p:cNvSpPr>
              <a:spLocks noChangeArrowheads="1"/>
            </p:cNvSpPr>
            <p:nvPr/>
          </p:nvSpPr>
          <p:spPr bwMode="auto">
            <a:xfrm rot="10800000" flipH="1">
              <a:off x="2194" y="1060"/>
              <a:ext cx="79" cy="1221"/>
            </a:xfrm>
            <a:prstGeom prst="rect">
              <a:avLst/>
            </a:prstGeom>
            <a:gradFill rotWithShape="1">
              <a:gsLst>
                <a:gs pos="0">
                  <a:schemeClr val="bg1">
                    <a:alpha val="0"/>
                  </a:schemeClr>
                </a:gs>
                <a:gs pos="100000">
                  <a:schemeClr val="tx1">
                    <a:alpha val="45000"/>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sp>
        <p:nvSpPr>
          <p:cNvPr id="988179" name="Text Box 19"/>
          <p:cNvSpPr txBox="1">
            <a:spLocks noChangeArrowheads="1"/>
          </p:cNvSpPr>
          <p:nvPr/>
        </p:nvSpPr>
        <p:spPr bwMode="auto">
          <a:xfrm>
            <a:off x="6372225" y="2416175"/>
            <a:ext cx="2573338" cy="149383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Networking based on technology</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Top-down approach, deep</a:t>
            </a:r>
            <a:br>
              <a:rPr lang="en-US" sz="1400">
                <a:solidFill>
                  <a:schemeClr val="bg1"/>
                </a:solidFill>
              </a:rPr>
            </a:br>
            <a:r>
              <a:rPr lang="en-US" sz="1400">
                <a:solidFill>
                  <a:schemeClr val="bg1"/>
                </a:solidFill>
              </a:rPr>
              <a:t>into protocols and theory</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Integrates with engineering concepts</a:t>
            </a:r>
          </a:p>
        </p:txBody>
      </p:sp>
      <p:grpSp>
        <p:nvGrpSpPr>
          <p:cNvPr id="6" name="Group 15"/>
          <p:cNvGrpSpPr>
            <a:grpSpLocks/>
          </p:cNvGrpSpPr>
          <p:nvPr/>
        </p:nvGrpSpPr>
        <p:grpSpPr bwMode="auto">
          <a:xfrm>
            <a:off x="563563" y="1782763"/>
            <a:ext cx="2495550" cy="1311275"/>
            <a:chOff x="355" y="745"/>
            <a:chExt cx="1572" cy="826"/>
          </a:xfrm>
        </p:grpSpPr>
        <p:grpSp>
          <p:nvGrpSpPr>
            <p:cNvPr id="17462" name="Group 16"/>
            <p:cNvGrpSpPr>
              <a:grpSpLocks/>
            </p:cNvGrpSpPr>
            <p:nvPr/>
          </p:nvGrpSpPr>
          <p:grpSpPr bwMode="auto">
            <a:xfrm>
              <a:off x="355" y="745"/>
              <a:ext cx="1572" cy="826"/>
              <a:chOff x="355" y="745"/>
              <a:chExt cx="1572" cy="826"/>
            </a:xfrm>
          </p:grpSpPr>
          <p:sp>
            <p:nvSpPr>
              <p:cNvPr id="17465" name="AutoShape 17"/>
              <p:cNvSpPr>
                <a:spLocks noChangeArrowheads="1"/>
              </p:cNvSpPr>
              <p:nvPr/>
            </p:nvSpPr>
            <p:spPr bwMode="auto">
              <a:xfrm>
                <a:off x="355" y="745"/>
                <a:ext cx="1572"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66" name="AutoShape 18"/>
              <p:cNvSpPr>
                <a:spLocks noChangeArrowheads="1"/>
              </p:cNvSpPr>
              <p:nvPr/>
            </p:nvSpPr>
            <p:spPr bwMode="auto">
              <a:xfrm>
                <a:off x="385" y="771"/>
                <a:ext cx="1512"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7463" name="AutoShape 19"/>
            <p:cNvSpPr>
              <a:spLocks noChangeArrowheads="1"/>
            </p:cNvSpPr>
            <p:nvPr/>
          </p:nvSpPr>
          <p:spPr bwMode="auto">
            <a:xfrm>
              <a:off x="355" y="991"/>
              <a:ext cx="1572" cy="158"/>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64" name="Rectangle 20"/>
            <p:cNvSpPr>
              <a:spLocks noChangeArrowheads="1"/>
            </p:cNvSpPr>
            <p:nvPr/>
          </p:nvSpPr>
          <p:spPr bwMode="auto">
            <a:xfrm>
              <a:off x="542" y="819"/>
              <a:ext cx="118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CCNA Discovery</a:t>
              </a:r>
            </a:p>
          </p:txBody>
        </p:sp>
      </p:grpSp>
      <p:sp>
        <p:nvSpPr>
          <p:cNvPr id="33813" name="Rectangle 21"/>
          <p:cNvSpPr>
            <a:spLocks noChangeArrowheads="1"/>
          </p:cNvSpPr>
          <p:nvPr/>
        </p:nvSpPr>
        <p:spPr bwMode="auto">
          <a:xfrm>
            <a:off x="9525" y="4078288"/>
            <a:ext cx="3570288" cy="217487"/>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8" name="Group 33"/>
          <p:cNvGrpSpPr>
            <a:grpSpLocks/>
          </p:cNvGrpSpPr>
          <p:nvPr/>
        </p:nvGrpSpPr>
        <p:grpSpPr bwMode="auto">
          <a:xfrm>
            <a:off x="0" y="2282825"/>
            <a:ext cx="3621088" cy="1938338"/>
            <a:chOff x="-3" y="1060"/>
            <a:chExt cx="2276" cy="1221"/>
          </a:xfrm>
        </p:grpSpPr>
        <p:sp>
          <p:nvSpPr>
            <p:cNvPr id="17459" name="Rectangle 34"/>
            <p:cNvSpPr>
              <a:spLocks noChangeArrowheads="1"/>
            </p:cNvSpPr>
            <p:nvPr/>
          </p:nvSpPr>
          <p:spPr bwMode="auto">
            <a:xfrm flipH="1">
              <a:off x="-3" y="1060"/>
              <a:ext cx="2276" cy="1221"/>
            </a:xfrm>
            <a:prstGeom prst="rect">
              <a:avLst/>
            </a:prstGeom>
            <a:solidFill>
              <a:schemeClr val="tx2"/>
            </a:soli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0" name="Rectangle 35"/>
            <p:cNvSpPr>
              <a:spLocks noChangeArrowheads="1"/>
            </p:cNvSpPr>
            <p:nvPr/>
          </p:nvSpPr>
          <p:spPr bwMode="auto">
            <a:xfrm flipH="1">
              <a:off x="-3" y="1088"/>
              <a:ext cx="2276" cy="1165"/>
            </a:xfrm>
            <a:prstGeom prst="rect">
              <a:avLst/>
            </a:prstGeom>
            <a:solidFill>
              <a:schemeClr val="tx1">
                <a:alpha val="25098"/>
              </a:schemeClr>
            </a:soli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1" name="Rectangle 36"/>
            <p:cNvSpPr>
              <a:spLocks noChangeArrowheads="1"/>
            </p:cNvSpPr>
            <p:nvPr/>
          </p:nvSpPr>
          <p:spPr bwMode="auto">
            <a:xfrm rot="10800000" flipH="1">
              <a:off x="2194" y="1060"/>
              <a:ext cx="79" cy="1221"/>
            </a:xfrm>
            <a:prstGeom prst="rect">
              <a:avLst/>
            </a:prstGeom>
            <a:gradFill rotWithShape="1">
              <a:gsLst>
                <a:gs pos="0">
                  <a:schemeClr val="bg1">
                    <a:alpha val="0"/>
                  </a:schemeClr>
                </a:gs>
                <a:gs pos="100000">
                  <a:schemeClr val="tx1">
                    <a:alpha val="45000"/>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sp>
        <p:nvSpPr>
          <p:cNvPr id="2" name="Text Box 19"/>
          <p:cNvSpPr txBox="1">
            <a:spLocks noChangeArrowheads="1"/>
          </p:cNvSpPr>
          <p:nvPr/>
        </p:nvSpPr>
        <p:spPr bwMode="auto">
          <a:xfrm>
            <a:off x="533400" y="2416175"/>
            <a:ext cx="2573338" cy="149383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Networking based on application</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Spiral approach, concepts build in context of network environments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General theory and</a:t>
            </a:r>
            <a:br>
              <a:rPr lang="en-US" sz="1400">
                <a:solidFill>
                  <a:schemeClr val="bg1"/>
                </a:solidFill>
              </a:rPr>
            </a:br>
            <a:r>
              <a:rPr lang="en-US" sz="1400">
                <a:solidFill>
                  <a:schemeClr val="bg1"/>
                </a:solidFill>
              </a:rPr>
              <a:t>career exploration</a:t>
            </a:r>
          </a:p>
        </p:txBody>
      </p:sp>
      <p:grpSp>
        <p:nvGrpSpPr>
          <p:cNvPr id="17419" name="Group 260"/>
          <p:cNvGrpSpPr>
            <a:grpSpLocks/>
          </p:cNvGrpSpPr>
          <p:nvPr/>
        </p:nvGrpSpPr>
        <p:grpSpPr bwMode="auto">
          <a:xfrm>
            <a:off x="2932113" y="4489450"/>
            <a:ext cx="3244850" cy="1104900"/>
            <a:chOff x="1847" y="2672"/>
            <a:chExt cx="2044" cy="966"/>
          </a:xfrm>
        </p:grpSpPr>
        <p:sp>
          <p:nvSpPr>
            <p:cNvPr id="17457" name="Oval 228"/>
            <p:cNvSpPr>
              <a:spLocks noChangeArrowheads="1"/>
            </p:cNvSpPr>
            <p:nvPr/>
          </p:nvSpPr>
          <p:spPr bwMode="auto">
            <a:xfrm>
              <a:off x="2736" y="3485"/>
              <a:ext cx="266" cy="153"/>
            </a:xfrm>
            <a:prstGeom prst="ellipse">
              <a:avLst/>
            </a:prstGeom>
            <a:gradFill rotWithShape="1">
              <a:gsLst>
                <a:gs pos="0">
                  <a:schemeClr val="tx1">
                    <a:alpha val="54999"/>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58" name="AutoShape 229"/>
            <p:cNvSpPr>
              <a:spLocks noChangeArrowheads="1"/>
            </p:cNvSpPr>
            <p:nvPr/>
          </p:nvSpPr>
          <p:spPr bwMode="auto">
            <a:xfrm rot="10800000">
              <a:off x="1847" y="2672"/>
              <a:ext cx="2044" cy="938"/>
            </a:xfrm>
            <a:prstGeom prst="upArrow">
              <a:avLst>
                <a:gd name="adj1" fmla="val 75250"/>
                <a:gd name="adj2" fmla="val 58847"/>
              </a:avLst>
            </a:prstGeom>
            <a:gradFill rotWithShape="1">
              <a:gsLst>
                <a:gs pos="0">
                  <a:srgbClr val="F0C566"/>
                </a:gs>
                <a:gs pos="100000">
                  <a:srgbClr val="D28700"/>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grpSp>
      <p:sp>
        <p:nvSpPr>
          <p:cNvPr id="33842" name="Text Box 16"/>
          <p:cNvSpPr txBox="1">
            <a:spLocks noChangeArrowheads="1"/>
          </p:cNvSpPr>
          <p:nvPr/>
        </p:nvSpPr>
        <p:spPr bwMode="auto">
          <a:xfrm>
            <a:off x="3035300" y="4727575"/>
            <a:ext cx="3028950" cy="52387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20000"/>
              </a:spcBef>
            </a:pPr>
            <a:r>
              <a:rPr lang="en-US" sz="1600" b="1">
                <a:solidFill>
                  <a:schemeClr val="bg1"/>
                </a:solidFill>
              </a:rPr>
              <a:t>Core Skills for</a:t>
            </a:r>
            <a:br>
              <a:rPr lang="en-US" sz="1600" b="1">
                <a:solidFill>
                  <a:schemeClr val="bg1"/>
                </a:solidFill>
              </a:rPr>
            </a:br>
            <a:r>
              <a:rPr lang="en-US" sz="1600" b="1">
                <a:solidFill>
                  <a:schemeClr val="bg1"/>
                </a:solidFill>
              </a:rPr>
              <a:t>CCNA Certification</a:t>
            </a:r>
          </a:p>
        </p:txBody>
      </p:sp>
      <p:grpSp>
        <p:nvGrpSpPr>
          <p:cNvPr id="10" name="Group 258"/>
          <p:cNvGrpSpPr>
            <a:grpSpLocks/>
          </p:cNvGrpSpPr>
          <p:nvPr/>
        </p:nvGrpSpPr>
        <p:grpSpPr bwMode="auto">
          <a:xfrm>
            <a:off x="1927225" y="5534025"/>
            <a:ext cx="5286375" cy="790575"/>
            <a:chOff x="1214" y="3795"/>
            <a:chExt cx="3330" cy="498"/>
          </a:xfrm>
        </p:grpSpPr>
        <p:sp>
          <p:nvSpPr>
            <p:cNvPr id="17452" name="Text Box 18"/>
            <p:cNvSpPr txBox="1">
              <a:spLocks noChangeArrowheads="1"/>
            </p:cNvSpPr>
            <p:nvPr/>
          </p:nvSpPr>
          <p:spPr bwMode="auto">
            <a:xfrm>
              <a:off x="1731" y="3795"/>
              <a:ext cx="2272" cy="179"/>
            </a:xfrm>
            <a:prstGeom prst="rect">
              <a:avLst/>
            </a:prstGeom>
            <a:noFill/>
            <a:ln w="9525" algn="ctr">
              <a:noFill/>
              <a:miter lim="800000"/>
              <a:headEnd/>
              <a:tailEnd/>
            </a:ln>
          </p:spPr>
          <p:txBody>
            <a:bodyPr lIns="82124" tIns="41061" rIns="82124" bIns="41061">
              <a:spAutoFit/>
            </a:bodyPr>
            <a:lstStyle/>
            <a:p>
              <a:pPr marL="171450" indent="-171450" algn="ctr" defTabSz="814388" eaLnBrk="0" hangingPunct="0">
                <a:lnSpc>
                  <a:spcPct val="95000"/>
                </a:lnSpc>
                <a:spcBef>
                  <a:spcPct val="50000"/>
                </a:spcBef>
                <a:buClr>
                  <a:schemeClr val="tx2"/>
                </a:buClr>
                <a:buSzPct val="100000"/>
                <a:buFont typeface="Wingdings" pitchFamily="2" charset="2"/>
                <a:buNone/>
              </a:pPr>
              <a:r>
                <a:rPr lang="en-US" sz="1400"/>
                <a:t>Skills for Entry-level Careers Such as:</a:t>
              </a:r>
            </a:p>
          </p:txBody>
        </p:sp>
        <p:grpSp>
          <p:nvGrpSpPr>
            <p:cNvPr id="17453" name="Group 257"/>
            <p:cNvGrpSpPr>
              <a:grpSpLocks/>
            </p:cNvGrpSpPr>
            <p:nvPr/>
          </p:nvGrpSpPr>
          <p:grpSpPr bwMode="auto">
            <a:xfrm>
              <a:off x="1214" y="3988"/>
              <a:ext cx="3330" cy="305"/>
              <a:chOff x="1244" y="3988"/>
              <a:chExt cx="3330" cy="305"/>
            </a:xfrm>
          </p:grpSpPr>
          <p:sp>
            <p:nvSpPr>
              <p:cNvPr id="17454" name="Text Box 18"/>
              <p:cNvSpPr txBox="1">
                <a:spLocks noChangeArrowheads="1"/>
              </p:cNvSpPr>
              <p:nvPr/>
            </p:nvSpPr>
            <p:spPr bwMode="auto">
              <a:xfrm>
                <a:off x="1244" y="3988"/>
                <a:ext cx="1361" cy="305"/>
              </a:xfrm>
              <a:prstGeom prst="rect">
                <a:avLst/>
              </a:prstGeom>
              <a:noFill/>
              <a:ln w="9525" algn="ctr">
                <a:noFill/>
                <a:miter lim="800000"/>
                <a:headEnd/>
                <a:tailEnd/>
              </a:ln>
            </p:spPr>
            <p:txBody>
              <a:bodyPr lIns="82124" tIns="41061" rIns="82124" bIns="41061">
                <a:spAutoFit/>
              </a:bodyPr>
              <a:lstStyle/>
              <a:p>
                <a:pPr marL="171450" indent="-171450" defTabSz="814388" eaLnBrk="0" hangingPunct="0">
                  <a:lnSpc>
                    <a:spcPct val="95000"/>
                  </a:lnSpc>
                  <a:spcBef>
                    <a:spcPct val="30000"/>
                  </a:spcBef>
                  <a:buClr>
                    <a:schemeClr val="tx2"/>
                  </a:buClr>
                  <a:buSzPct val="100000"/>
                  <a:buFont typeface="Wingdings" pitchFamily="2" charset="2"/>
                  <a:buChar char="§"/>
                </a:pPr>
                <a:r>
                  <a:rPr lang="en-US" sz="1200"/>
                  <a:t>Help desk technician </a:t>
                </a:r>
              </a:p>
              <a:p>
                <a:pPr marL="171450" indent="-171450" defTabSz="814388" eaLnBrk="0" hangingPunct="0">
                  <a:lnSpc>
                    <a:spcPct val="95000"/>
                  </a:lnSpc>
                  <a:spcBef>
                    <a:spcPct val="30000"/>
                  </a:spcBef>
                  <a:buClr>
                    <a:schemeClr val="tx2"/>
                  </a:buClr>
                  <a:buSzPct val="100000"/>
                  <a:buFont typeface="Wingdings" pitchFamily="2" charset="2"/>
                  <a:buChar char="§"/>
                </a:pPr>
                <a:r>
                  <a:rPr lang="en-US" sz="1200"/>
                  <a:t>Network technician</a:t>
                </a:r>
                <a:endParaRPr lang="en-US" sz="1400"/>
              </a:p>
            </p:txBody>
          </p:sp>
          <p:sp>
            <p:nvSpPr>
              <p:cNvPr id="17455" name="Text Box 18"/>
              <p:cNvSpPr txBox="1">
                <a:spLocks noChangeArrowheads="1"/>
              </p:cNvSpPr>
              <p:nvPr/>
            </p:nvSpPr>
            <p:spPr bwMode="auto">
              <a:xfrm>
                <a:off x="2396" y="3988"/>
                <a:ext cx="1361" cy="305"/>
              </a:xfrm>
              <a:prstGeom prst="rect">
                <a:avLst/>
              </a:prstGeom>
              <a:noFill/>
              <a:ln w="9525" algn="ctr">
                <a:noFill/>
                <a:miter lim="800000"/>
                <a:headEnd/>
                <a:tailEnd/>
              </a:ln>
            </p:spPr>
            <p:txBody>
              <a:bodyPr lIns="82124" tIns="41061" rIns="82124" bIns="41061">
                <a:spAutoFit/>
              </a:bodyPr>
              <a:lstStyle/>
              <a:p>
                <a:pPr marL="171450" indent="-171450" defTabSz="814388" eaLnBrk="0" hangingPunct="0">
                  <a:lnSpc>
                    <a:spcPct val="95000"/>
                  </a:lnSpc>
                  <a:spcBef>
                    <a:spcPct val="30000"/>
                  </a:spcBef>
                  <a:buClr>
                    <a:schemeClr val="tx2"/>
                  </a:buClr>
                  <a:buSzPct val="100000"/>
                  <a:buFont typeface="Wingdings" pitchFamily="2" charset="2"/>
                  <a:buChar char="§"/>
                </a:pPr>
                <a:r>
                  <a:rPr lang="en-US" sz="1200"/>
                  <a:t>Network installer</a:t>
                </a:r>
              </a:p>
              <a:p>
                <a:pPr marL="171450" indent="-171450" defTabSz="814388" eaLnBrk="0" hangingPunct="0">
                  <a:lnSpc>
                    <a:spcPct val="95000"/>
                  </a:lnSpc>
                  <a:spcBef>
                    <a:spcPct val="30000"/>
                  </a:spcBef>
                  <a:buClr>
                    <a:schemeClr val="tx2"/>
                  </a:buClr>
                  <a:buSzPct val="100000"/>
                  <a:buFont typeface="Wingdings" pitchFamily="2" charset="2"/>
                  <a:buChar char="§"/>
                </a:pPr>
                <a:r>
                  <a:rPr lang="en-US" sz="1200"/>
                  <a:t>Network administrator</a:t>
                </a:r>
              </a:p>
            </p:txBody>
          </p:sp>
          <p:sp>
            <p:nvSpPr>
              <p:cNvPr id="17456" name="Text Box 18"/>
              <p:cNvSpPr txBox="1">
                <a:spLocks noChangeArrowheads="1"/>
              </p:cNvSpPr>
              <p:nvPr/>
            </p:nvSpPr>
            <p:spPr bwMode="auto">
              <a:xfrm>
                <a:off x="3554" y="3988"/>
                <a:ext cx="1020" cy="161"/>
              </a:xfrm>
              <a:prstGeom prst="rect">
                <a:avLst/>
              </a:prstGeom>
              <a:noFill/>
              <a:ln w="9525" algn="ctr">
                <a:noFill/>
                <a:miter lim="800000"/>
                <a:headEnd/>
                <a:tailEnd/>
              </a:ln>
            </p:spPr>
            <p:txBody>
              <a:bodyPr lIns="82124" tIns="41061" rIns="82124" bIns="41061">
                <a:spAutoFit/>
              </a:bodyPr>
              <a:lstStyle/>
              <a:p>
                <a:pPr marL="171450" indent="-171450" defTabSz="814388" eaLnBrk="0" hangingPunct="0">
                  <a:lnSpc>
                    <a:spcPct val="95000"/>
                  </a:lnSpc>
                  <a:spcBef>
                    <a:spcPct val="50000"/>
                  </a:spcBef>
                  <a:buClr>
                    <a:schemeClr val="tx2"/>
                  </a:buClr>
                  <a:buSzPct val="100000"/>
                  <a:buFont typeface="Wingdings" pitchFamily="2" charset="2"/>
                  <a:buChar char="§"/>
                </a:pPr>
                <a:r>
                  <a:rPr lang="en-US" sz="1200"/>
                  <a:t>Network engineer</a:t>
                </a:r>
                <a:endParaRPr lang="en-US" sz="1400"/>
              </a:p>
            </p:txBody>
          </p:sp>
        </p:grpSp>
      </p:grpSp>
      <p:grpSp>
        <p:nvGrpSpPr>
          <p:cNvPr id="12" name="Group 22"/>
          <p:cNvGrpSpPr>
            <a:grpSpLocks/>
          </p:cNvGrpSpPr>
          <p:nvPr/>
        </p:nvGrpSpPr>
        <p:grpSpPr bwMode="auto">
          <a:xfrm>
            <a:off x="2941638" y="4138613"/>
            <a:ext cx="3198812" cy="685800"/>
            <a:chOff x="1861" y="2229"/>
            <a:chExt cx="2015" cy="432"/>
          </a:xfrm>
        </p:grpSpPr>
        <p:pic>
          <p:nvPicPr>
            <p:cNvPr id="17450" name="Picture 23"/>
            <p:cNvPicPr>
              <a:picLocks noChangeAspect="1" noChangeArrowheads="1"/>
            </p:cNvPicPr>
            <p:nvPr/>
          </p:nvPicPr>
          <p:blipFill>
            <a:blip r:embed="rId3" cstate="screen"/>
            <a:srcRect/>
            <a:stretch>
              <a:fillRect/>
            </a:stretch>
          </p:blipFill>
          <p:spPr bwMode="auto">
            <a:xfrm>
              <a:off x="1861" y="2257"/>
              <a:ext cx="2015" cy="404"/>
            </a:xfrm>
            <a:prstGeom prst="rect">
              <a:avLst/>
            </a:prstGeom>
            <a:noFill/>
            <a:ln w="9525" algn="ctr">
              <a:noFill/>
              <a:miter lim="800000"/>
              <a:headEnd/>
              <a:tailEnd/>
            </a:ln>
          </p:spPr>
        </p:pic>
        <p:sp>
          <p:nvSpPr>
            <p:cNvPr id="17451" name="Oval 24"/>
            <p:cNvSpPr>
              <a:spLocks noChangeArrowheads="1"/>
            </p:cNvSpPr>
            <p:nvPr/>
          </p:nvSpPr>
          <p:spPr bwMode="auto">
            <a:xfrm>
              <a:off x="1985" y="2229"/>
              <a:ext cx="1772" cy="386"/>
            </a:xfrm>
            <a:prstGeom prst="ellipse">
              <a:avLst/>
            </a:prstGeom>
            <a:solidFill>
              <a:schemeClr val="bg1"/>
            </a:solidFill>
            <a:ln w="9525" algn="ctr">
              <a:noFill/>
              <a:round/>
              <a:headEnd/>
              <a:tailEnd/>
            </a:ln>
          </p:spPr>
          <p:txBody>
            <a:bodyPr lIns="82124" tIns="41061" rIns="82124" bIns="41061" anchor="ctr">
              <a:spAutoFit/>
            </a:bodyPr>
            <a:lstStyle/>
            <a:p>
              <a:pPr algn="ctr" eaLnBrk="0" hangingPunct="0">
                <a:lnSpc>
                  <a:spcPct val="90000"/>
                </a:lnSpc>
              </a:pPr>
              <a:endParaRPr lang="en-US"/>
            </a:p>
          </p:txBody>
        </p:sp>
      </p:grpSp>
      <p:grpSp>
        <p:nvGrpSpPr>
          <p:cNvPr id="13" name="Group 39"/>
          <p:cNvGrpSpPr>
            <a:grpSpLocks/>
          </p:cNvGrpSpPr>
          <p:nvPr/>
        </p:nvGrpSpPr>
        <p:grpSpPr bwMode="auto">
          <a:xfrm>
            <a:off x="3519488" y="2036763"/>
            <a:ext cx="2095500" cy="2468562"/>
            <a:chOff x="2217" y="905"/>
            <a:chExt cx="1320" cy="1555"/>
          </a:xfrm>
        </p:grpSpPr>
        <p:pic>
          <p:nvPicPr>
            <p:cNvPr id="17441" name="Picture 40"/>
            <p:cNvPicPr>
              <a:picLocks noChangeAspect="1" noChangeArrowheads="1"/>
            </p:cNvPicPr>
            <p:nvPr/>
          </p:nvPicPr>
          <p:blipFill>
            <a:blip r:embed="rId3" cstate="screen"/>
            <a:srcRect/>
            <a:stretch>
              <a:fillRect/>
            </a:stretch>
          </p:blipFill>
          <p:spPr bwMode="auto">
            <a:xfrm>
              <a:off x="2217" y="2157"/>
              <a:ext cx="1320" cy="303"/>
            </a:xfrm>
            <a:prstGeom prst="rect">
              <a:avLst/>
            </a:prstGeom>
            <a:noFill/>
            <a:ln w="9525" algn="ctr">
              <a:noFill/>
              <a:miter lim="800000"/>
              <a:headEnd/>
              <a:tailEnd/>
            </a:ln>
          </p:spPr>
        </p:pic>
        <p:grpSp>
          <p:nvGrpSpPr>
            <p:cNvPr id="17442" name="Group 41"/>
            <p:cNvGrpSpPr>
              <a:grpSpLocks/>
            </p:cNvGrpSpPr>
            <p:nvPr/>
          </p:nvGrpSpPr>
          <p:grpSpPr bwMode="auto">
            <a:xfrm>
              <a:off x="2267" y="905"/>
              <a:ext cx="1209" cy="1515"/>
              <a:chOff x="2267" y="905"/>
              <a:chExt cx="1209" cy="1515"/>
            </a:xfrm>
          </p:grpSpPr>
          <p:grpSp>
            <p:nvGrpSpPr>
              <p:cNvPr id="17443" name="Group 42"/>
              <p:cNvGrpSpPr>
                <a:grpSpLocks/>
              </p:cNvGrpSpPr>
              <p:nvPr/>
            </p:nvGrpSpPr>
            <p:grpSpPr bwMode="auto">
              <a:xfrm>
                <a:off x="2267" y="905"/>
                <a:ext cx="606" cy="1515"/>
                <a:chOff x="1625" y="1359"/>
                <a:chExt cx="591" cy="1509"/>
              </a:xfrm>
            </p:grpSpPr>
            <p:sp>
              <p:nvSpPr>
                <p:cNvPr id="17448" name="Freeform 43"/>
                <p:cNvSpPr>
                  <a:spLocks/>
                </p:cNvSpPr>
                <p:nvPr/>
              </p:nvSpPr>
              <p:spPr bwMode="auto">
                <a:xfrm>
                  <a:off x="1625" y="1359"/>
                  <a:ext cx="591" cy="271"/>
                </a:xfrm>
                <a:custGeom>
                  <a:avLst/>
                  <a:gdLst>
                    <a:gd name="T0" fmla="*/ 1362778 w 250"/>
                    <a:gd name="T1" fmla="*/ 0 h 115"/>
                    <a:gd name="T2" fmla="*/ 11517 w 250"/>
                    <a:gd name="T3" fmla="*/ 300695 h 115"/>
                    <a:gd name="T4" fmla="*/ 1347041 w 250"/>
                    <a:gd name="T5" fmla="*/ 607752 h 115"/>
                    <a:gd name="T6" fmla="*/ 1362778 w 250"/>
                    <a:gd name="T7" fmla="*/ 607752 h 115"/>
                    <a:gd name="T8" fmla="*/ 1362778 w 250"/>
                    <a:gd name="T9" fmla="*/ 0 h 115"/>
                    <a:gd name="T10" fmla="*/ 0 60000 65536"/>
                    <a:gd name="T11" fmla="*/ 0 60000 65536"/>
                    <a:gd name="T12" fmla="*/ 0 60000 65536"/>
                    <a:gd name="T13" fmla="*/ 0 60000 65536"/>
                    <a:gd name="T14" fmla="*/ 0 60000 65536"/>
                    <a:gd name="T15" fmla="*/ 0 w 250"/>
                    <a:gd name="T16" fmla="*/ 0 h 115"/>
                    <a:gd name="T17" fmla="*/ 250 w 250"/>
                    <a:gd name="T18" fmla="*/ 115 h 115"/>
                  </a:gdLst>
                  <a:ahLst/>
                  <a:cxnLst>
                    <a:cxn ang="T10">
                      <a:pos x="T0" y="T1"/>
                    </a:cxn>
                    <a:cxn ang="T11">
                      <a:pos x="T2" y="T3"/>
                    </a:cxn>
                    <a:cxn ang="T12">
                      <a:pos x="T4" y="T5"/>
                    </a:cxn>
                    <a:cxn ang="T13">
                      <a:pos x="T6" y="T7"/>
                    </a:cxn>
                    <a:cxn ang="T14">
                      <a:pos x="T8" y="T9"/>
                    </a:cxn>
                  </a:cxnLst>
                  <a:rect l="T15" t="T16" r="T17" b="T18"/>
                  <a:pathLst>
                    <a:path w="250" h="115">
                      <a:moveTo>
                        <a:pt x="250" y="0"/>
                      </a:moveTo>
                      <a:cubicBezTo>
                        <a:pt x="115" y="0"/>
                        <a:pt x="5" y="25"/>
                        <a:pt x="2" y="57"/>
                      </a:cubicBezTo>
                      <a:cubicBezTo>
                        <a:pt x="0" y="88"/>
                        <a:pt x="110" y="115"/>
                        <a:pt x="247" y="115"/>
                      </a:cubicBezTo>
                      <a:cubicBezTo>
                        <a:pt x="248" y="115"/>
                        <a:pt x="249" y="115"/>
                        <a:pt x="250" y="115"/>
                      </a:cubicBezTo>
                      <a:lnTo>
                        <a:pt x="250" y="0"/>
                      </a:lnTo>
                      <a:close/>
                    </a:path>
                  </a:pathLst>
                </a:custGeom>
                <a:gradFill rotWithShape="1">
                  <a:gsLst>
                    <a:gs pos="0">
                      <a:srgbClr val="5F5F65"/>
                    </a:gs>
                    <a:gs pos="100000">
                      <a:srgbClr val="C0C0C4">
                        <a:alpha val="75000"/>
                      </a:srgbClr>
                    </a:gs>
                  </a:gsLst>
                  <a:lin ang="2700000" scaled="1"/>
                </a:gradFill>
                <a:ln w="9525">
                  <a:noFill/>
                  <a:round/>
                  <a:headEnd/>
                  <a:tailEnd/>
                </a:ln>
              </p:spPr>
              <p:txBody>
                <a:bodyPr wrap="none" lIns="73025" tIns="36511" rIns="73025" bIns="36511" anchor="ctr"/>
                <a:lstStyle/>
                <a:p>
                  <a:pPr algn="ctr" eaLnBrk="0" hangingPunct="0">
                    <a:lnSpc>
                      <a:spcPct val="90000"/>
                    </a:lnSpc>
                  </a:pPr>
                  <a:endParaRPr lang="en-US"/>
                </a:p>
              </p:txBody>
            </p:sp>
            <p:sp>
              <p:nvSpPr>
                <p:cNvPr id="17449" name="Freeform 44"/>
                <p:cNvSpPr>
                  <a:spLocks/>
                </p:cNvSpPr>
                <p:nvPr/>
              </p:nvSpPr>
              <p:spPr bwMode="auto">
                <a:xfrm>
                  <a:off x="1630" y="1491"/>
                  <a:ext cx="586" cy="1377"/>
                </a:xfrm>
                <a:custGeom>
                  <a:avLst/>
                  <a:gdLst>
                    <a:gd name="T0" fmla="*/ 1346132 w 248"/>
                    <a:gd name="T1" fmla="*/ 313743 h 583"/>
                    <a:gd name="T2" fmla="*/ 1334126 w 248"/>
                    <a:gd name="T3" fmla="*/ 313743 h 583"/>
                    <a:gd name="T4" fmla="*/ 4868 w 248"/>
                    <a:gd name="T5" fmla="*/ 0 h 583"/>
                    <a:gd name="T6" fmla="*/ 0 w 248"/>
                    <a:gd name="T7" fmla="*/ 0 h 583"/>
                    <a:gd name="T8" fmla="*/ 0 w 248"/>
                    <a:gd name="T9" fmla="*/ 2841774 h 583"/>
                    <a:gd name="T10" fmla="*/ 0 w 248"/>
                    <a:gd name="T11" fmla="*/ 2841774 h 583"/>
                    <a:gd name="T12" fmla="*/ 1329202 w 248"/>
                    <a:gd name="T13" fmla="*/ 3149744 h 583"/>
                    <a:gd name="T14" fmla="*/ 1346132 w 248"/>
                    <a:gd name="T15" fmla="*/ 3149744 h 583"/>
                    <a:gd name="T16" fmla="*/ 1346132 w 248"/>
                    <a:gd name="T17" fmla="*/ 313743 h 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583"/>
                    <a:gd name="T29" fmla="*/ 248 w 248"/>
                    <a:gd name="T30" fmla="*/ 583 h 5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583">
                      <a:moveTo>
                        <a:pt x="248" y="58"/>
                      </a:moveTo>
                      <a:cubicBezTo>
                        <a:pt x="247" y="58"/>
                        <a:pt x="247" y="58"/>
                        <a:pt x="246" y="58"/>
                      </a:cubicBezTo>
                      <a:cubicBezTo>
                        <a:pt x="109" y="57"/>
                        <a:pt x="0" y="31"/>
                        <a:pt x="1" y="0"/>
                      </a:cubicBezTo>
                      <a:cubicBezTo>
                        <a:pt x="0" y="0"/>
                        <a:pt x="0" y="0"/>
                        <a:pt x="0" y="0"/>
                      </a:cubicBezTo>
                      <a:cubicBezTo>
                        <a:pt x="0" y="526"/>
                        <a:pt x="0" y="526"/>
                        <a:pt x="0" y="526"/>
                      </a:cubicBezTo>
                      <a:cubicBezTo>
                        <a:pt x="0" y="526"/>
                        <a:pt x="0" y="526"/>
                        <a:pt x="0" y="526"/>
                      </a:cubicBezTo>
                      <a:cubicBezTo>
                        <a:pt x="2" y="557"/>
                        <a:pt x="110" y="583"/>
                        <a:pt x="245" y="583"/>
                      </a:cubicBezTo>
                      <a:cubicBezTo>
                        <a:pt x="246" y="583"/>
                        <a:pt x="247" y="583"/>
                        <a:pt x="248" y="583"/>
                      </a:cubicBezTo>
                      <a:lnTo>
                        <a:pt x="248" y="58"/>
                      </a:lnTo>
                      <a:close/>
                    </a:path>
                  </a:pathLst>
                </a:custGeom>
                <a:gradFill rotWithShape="1">
                  <a:gsLst>
                    <a:gs pos="0">
                      <a:srgbClr val="59595B"/>
                    </a:gs>
                    <a:gs pos="100000">
                      <a:srgbClr val="C0C0C4"/>
                    </a:gs>
                  </a:gsLst>
                  <a:lin ang="5400000" scaled="1"/>
                </a:gradFill>
                <a:ln w="9525">
                  <a:noFill/>
                  <a:round/>
                  <a:headEnd/>
                  <a:tailEnd/>
                </a:ln>
              </p:spPr>
              <p:txBody>
                <a:bodyPr wrap="none" lIns="73025" tIns="36511" rIns="73025" bIns="36511" anchor="ctr"/>
                <a:lstStyle/>
                <a:p>
                  <a:pPr algn="ctr" eaLnBrk="0" hangingPunct="0">
                    <a:lnSpc>
                      <a:spcPct val="90000"/>
                    </a:lnSpc>
                  </a:pPr>
                  <a:endParaRPr lang="en-US"/>
                </a:p>
              </p:txBody>
            </p:sp>
          </p:grpSp>
          <p:grpSp>
            <p:nvGrpSpPr>
              <p:cNvPr id="17444" name="Group 45"/>
              <p:cNvGrpSpPr>
                <a:grpSpLocks/>
              </p:cNvGrpSpPr>
              <p:nvPr/>
            </p:nvGrpSpPr>
            <p:grpSpPr bwMode="auto">
              <a:xfrm flipH="1">
                <a:off x="2870" y="905"/>
                <a:ext cx="606" cy="1515"/>
                <a:chOff x="1625" y="1359"/>
                <a:chExt cx="591" cy="1509"/>
              </a:xfrm>
            </p:grpSpPr>
            <p:sp>
              <p:nvSpPr>
                <p:cNvPr id="17446" name="Freeform 46"/>
                <p:cNvSpPr>
                  <a:spLocks/>
                </p:cNvSpPr>
                <p:nvPr/>
              </p:nvSpPr>
              <p:spPr bwMode="auto">
                <a:xfrm>
                  <a:off x="1625" y="1359"/>
                  <a:ext cx="591" cy="271"/>
                </a:xfrm>
                <a:custGeom>
                  <a:avLst/>
                  <a:gdLst>
                    <a:gd name="T0" fmla="*/ 1362778 w 250"/>
                    <a:gd name="T1" fmla="*/ 0 h 115"/>
                    <a:gd name="T2" fmla="*/ 11517 w 250"/>
                    <a:gd name="T3" fmla="*/ 300695 h 115"/>
                    <a:gd name="T4" fmla="*/ 1347041 w 250"/>
                    <a:gd name="T5" fmla="*/ 607752 h 115"/>
                    <a:gd name="T6" fmla="*/ 1362778 w 250"/>
                    <a:gd name="T7" fmla="*/ 607752 h 115"/>
                    <a:gd name="T8" fmla="*/ 1362778 w 250"/>
                    <a:gd name="T9" fmla="*/ 0 h 115"/>
                    <a:gd name="T10" fmla="*/ 0 60000 65536"/>
                    <a:gd name="T11" fmla="*/ 0 60000 65536"/>
                    <a:gd name="T12" fmla="*/ 0 60000 65536"/>
                    <a:gd name="T13" fmla="*/ 0 60000 65536"/>
                    <a:gd name="T14" fmla="*/ 0 60000 65536"/>
                    <a:gd name="T15" fmla="*/ 0 w 250"/>
                    <a:gd name="T16" fmla="*/ 0 h 115"/>
                    <a:gd name="T17" fmla="*/ 250 w 250"/>
                    <a:gd name="T18" fmla="*/ 115 h 115"/>
                  </a:gdLst>
                  <a:ahLst/>
                  <a:cxnLst>
                    <a:cxn ang="T10">
                      <a:pos x="T0" y="T1"/>
                    </a:cxn>
                    <a:cxn ang="T11">
                      <a:pos x="T2" y="T3"/>
                    </a:cxn>
                    <a:cxn ang="T12">
                      <a:pos x="T4" y="T5"/>
                    </a:cxn>
                    <a:cxn ang="T13">
                      <a:pos x="T6" y="T7"/>
                    </a:cxn>
                    <a:cxn ang="T14">
                      <a:pos x="T8" y="T9"/>
                    </a:cxn>
                  </a:cxnLst>
                  <a:rect l="T15" t="T16" r="T17" b="T18"/>
                  <a:pathLst>
                    <a:path w="250" h="115">
                      <a:moveTo>
                        <a:pt x="250" y="0"/>
                      </a:moveTo>
                      <a:cubicBezTo>
                        <a:pt x="115" y="0"/>
                        <a:pt x="5" y="25"/>
                        <a:pt x="2" y="57"/>
                      </a:cubicBezTo>
                      <a:cubicBezTo>
                        <a:pt x="0" y="88"/>
                        <a:pt x="110" y="115"/>
                        <a:pt x="247" y="115"/>
                      </a:cubicBezTo>
                      <a:cubicBezTo>
                        <a:pt x="248" y="115"/>
                        <a:pt x="249" y="115"/>
                        <a:pt x="250" y="115"/>
                      </a:cubicBezTo>
                      <a:lnTo>
                        <a:pt x="250" y="0"/>
                      </a:lnTo>
                      <a:close/>
                    </a:path>
                  </a:pathLst>
                </a:custGeom>
                <a:gradFill rotWithShape="1">
                  <a:gsLst>
                    <a:gs pos="0">
                      <a:srgbClr val="5F5F65"/>
                    </a:gs>
                    <a:gs pos="100000">
                      <a:srgbClr val="C0C0C4">
                        <a:alpha val="75000"/>
                      </a:srgbClr>
                    </a:gs>
                  </a:gsLst>
                  <a:lin ang="2700000" scaled="1"/>
                </a:gradFill>
                <a:ln w="9525">
                  <a:noFill/>
                  <a:round/>
                  <a:headEnd/>
                  <a:tailEnd/>
                </a:ln>
              </p:spPr>
              <p:txBody>
                <a:bodyPr wrap="none" lIns="73025" tIns="36511" rIns="73025" bIns="36511" anchor="ctr"/>
                <a:lstStyle/>
                <a:p>
                  <a:pPr algn="ctr" eaLnBrk="0" hangingPunct="0">
                    <a:lnSpc>
                      <a:spcPct val="90000"/>
                    </a:lnSpc>
                  </a:pPr>
                  <a:endParaRPr lang="en-US"/>
                </a:p>
              </p:txBody>
            </p:sp>
            <p:sp>
              <p:nvSpPr>
                <p:cNvPr id="17447" name="Freeform 47"/>
                <p:cNvSpPr>
                  <a:spLocks/>
                </p:cNvSpPr>
                <p:nvPr/>
              </p:nvSpPr>
              <p:spPr bwMode="auto">
                <a:xfrm>
                  <a:off x="1630" y="1491"/>
                  <a:ext cx="586" cy="1377"/>
                </a:xfrm>
                <a:custGeom>
                  <a:avLst/>
                  <a:gdLst>
                    <a:gd name="T0" fmla="*/ 1346132 w 248"/>
                    <a:gd name="T1" fmla="*/ 313743 h 583"/>
                    <a:gd name="T2" fmla="*/ 1334126 w 248"/>
                    <a:gd name="T3" fmla="*/ 313743 h 583"/>
                    <a:gd name="T4" fmla="*/ 4868 w 248"/>
                    <a:gd name="T5" fmla="*/ 0 h 583"/>
                    <a:gd name="T6" fmla="*/ 0 w 248"/>
                    <a:gd name="T7" fmla="*/ 0 h 583"/>
                    <a:gd name="T8" fmla="*/ 0 w 248"/>
                    <a:gd name="T9" fmla="*/ 2841774 h 583"/>
                    <a:gd name="T10" fmla="*/ 0 w 248"/>
                    <a:gd name="T11" fmla="*/ 2841774 h 583"/>
                    <a:gd name="T12" fmla="*/ 1329202 w 248"/>
                    <a:gd name="T13" fmla="*/ 3149744 h 583"/>
                    <a:gd name="T14" fmla="*/ 1346132 w 248"/>
                    <a:gd name="T15" fmla="*/ 3149744 h 583"/>
                    <a:gd name="T16" fmla="*/ 1346132 w 248"/>
                    <a:gd name="T17" fmla="*/ 313743 h 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583"/>
                    <a:gd name="T29" fmla="*/ 248 w 248"/>
                    <a:gd name="T30" fmla="*/ 583 h 5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583">
                      <a:moveTo>
                        <a:pt x="248" y="58"/>
                      </a:moveTo>
                      <a:cubicBezTo>
                        <a:pt x="247" y="58"/>
                        <a:pt x="247" y="58"/>
                        <a:pt x="246" y="58"/>
                      </a:cubicBezTo>
                      <a:cubicBezTo>
                        <a:pt x="109" y="57"/>
                        <a:pt x="0" y="31"/>
                        <a:pt x="1" y="0"/>
                      </a:cubicBezTo>
                      <a:cubicBezTo>
                        <a:pt x="0" y="0"/>
                        <a:pt x="0" y="0"/>
                        <a:pt x="0" y="0"/>
                      </a:cubicBezTo>
                      <a:cubicBezTo>
                        <a:pt x="0" y="526"/>
                        <a:pt x="0" y="526"/>
                        <a:pt x="0" y="526"/>
                      </a:cubicBezTo>
                      <a:cubicBezTo>
                        <a:pt x="0" y="526"/>
                        <a:pt x="0" y="526"/>
                        <a:pt x="0" y="526"/>
                      </a:cubicBezTo>
                      <a:cubicBezTo>
                        <a:pt x="2" y="557"/>
                        <a:pt x="110" y="583"/>
                        <a:pt x="245" y="583"/>
                      </a:cubicBezTo>
                      <a:cubicBezTo>
                        <a:pt x="246" y="583"/>
                        <a:pt x="247" y="583"/>
                        <a:pt x="248" y="583"/>
                      </a:cubicBezTo>
                      <a:lnTo>
                        <a:pt x="248" y="58"/>
                      </a:lnTo>
                      <a:close/>
                    </a:path>
                  </a:pathLst>
                </a:custGeom>
                <a:gradFill rotWithShape="1">
                  <a:gsLst>
                    <a:gs pos="0">
                      <a:srgbClr val="59595B"/>
                    </a:gs>
                    <a:gs pos="100000">
                      <a:srgbClr val="C0C0C4"/>
                    </a:gs>
                  </a:gsLst>
                  <a:lin ang="5400000" scaled="1"/>
                </a:gradFill>
                <a:ln w="9525">
                  <a:noFill/>
                  <a:round/>
                  <a:headEnd/>
                  <a:tailEnd/>
                </a:ln>
              </p:spPr>
              <p:txBody>
                <a:bodyPr wrap="none" lIns="73025" tIns="36511" rIns="73025" bIns="36511" anchor="ctr"/>
                <a:lstStyle/>
                <a:p>
                  <a:pPr algn="ctr" eaLnBrk="0" hangingPunct="0">
                    <a:lnSpc>
                      <a:spcPct val="90000"/>
                    </a:lnSpc>
                  </a:pPr>
                  <a:endParaRPr lang="en-US"/>
                </a:p>
              </p:txBody>
            </p:sp>
          </p:grpSp>
          <p:sp>
            <p:nvSpPr>
              <p:cNvPr id="17445" name="Oval 48"/>
              <p:cNvSpPr>
                <a:spLocks noChangeArrowheads="1"/>
              </p:cNvSpPr>
              <p:nvPr/>
            </p:nvSpPr>
            <p:spPr bwMode="auto">
              <a:xfrm>
                <a:off x="2303" y="915"/>
                <a:ext cx="1132" cy="245"/>
              </a:xfrm>
              <a:prstGeom prst="ellipse">
                <a:avLst/>
              </a:prstGeom>
              <a:gradFill rotWithShape="1">
                <a:gsLst>
                  <a:gs pos="0">
                    <a:schemeClr val="bg1">
                      <a:alpha val="2500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sp>
        <p:nvSpPr>
          <p:cNvPr id="33841" name="Rectangle 14"/>
          <p:cNvSpPr>
            <a:spLocks noChangeArrowheads="1"/>
          </p:cNvSpPr>
          <p:nvPr/>
        </p:nvSpPr>
        <p:spPr bwMode="auto">
          <a:xfrm>
            <a:off x="3155950" y="1257300"/>
            <a:ext cx="2797175" cy="466725"/>
          </a:xfrm>
          <a:prstGeom prst="rect">
            <a:avLst/>
          </a:prstGeom>
          <a:noFill/>
          <a:ln w="9525" algn="ctr">
            <a:noFill/>
            <a:miter lim="800000"/>
            <a:headEnd/>
            <a:tailEnd/>
          </a:ln>
        </p:spPr>
        <p:txBody>
          <a:bodyPr lIns="0" tIns="0" rIns="0" bIns="0" anchor="ctr"/>
          <a:lstStyle/>
          <a:p>
            <a:pPr algn="ctr" defTabSz="814388">
              <a:lnSpc>
                <a:spcPct val="90000"/>
              </a:lnSpc>
            </a:pPr>
            <a:r>
              <a:rPr lang="en-US" sz="2000">
                <a:solidFill>
                  <a:srgbClr val="5F5F65"/>
                </a:solidFill>
              </a:rPr>
              <a:t>Basics of Routing</a:t>
            </a:r>
            <a:br>
              <a:rPr lang="en-US" sz="2000">
                <a:solidFill>
                  <a:srgbClr val="5F5F65"/>
                </a:solidFill>
              </a:rPr>
            </a:br>
            <a:r>
              <a:rPr lang="en-US" sz="2000">
                <a:solidFill>
                  <a:srgbClr val="5F5F65"/>
                </a:solidFill>
              </a:rPr>
              <a:t>and Switching</a:t>
            </a:r>
          </a:p>
        </p:txBody>
      </p:sp>
      <p:grpSp>
        <p:nvGrpSpPr>
          <p:cNvPr id="17" name="Group 52"/>
          <p:cNvGrpSpPr>
            <a:grpSpLocks/>
          </p:cNvGrpSpPr>
          <p:nvPr/>
        </p:nvGrpSpPr>
        <p:grpSpPr bwMode="auto">
          <a:xfrm flipH="1">
            <a:off x="4538663" y="1976438"/>
            <a:ext cx="1433512" cy="2786062"/>
            <a:chOff x="1306" y="1316"/>
            <a:chExt cx="903" cy="1755"/>
          </a:xfrm>
        </p:grpSpPr>
        <p:sp>
          <p:nvSpPr>
            <p:cNvPr id="17439" name="Freeform 53"/>
            <p:cNvSpPr>
              <a:spLocks/>
            </p:cNvSpPr>
            <p:nvPr/>
          </p:nvSpPr>
          <p:spPr bwMode="auto">
            <a:xfrm>
              <a:off x="1317" y="1520"/>
              <a:ext cx="892" cy="1551"/>
            </a:xfrm>
            <a:custGeom>
              <a:avLst/>
              <a:gdLst>
                <a:gd name="T0" fmla="*/ 2175065 w 375"/>
                <a:gd name="T1" fmla="*/ 462163 h 657"/>
                <a:gd name="T2" fmla="*/ 2145196 w 375"/>
                <a:gd name="T3" fmla="*/ 462163 h 657"/>
                <a:gd name="T4" fmla="*/ 626029 w 375"/>
                <a:gd name="T5" fmla="*/ 323137 h 657"/>
                <a:gd name="T6" fmla="*/ 5250 w 375"/>
                <a:gd name="T7" fmla="*/ 0 h 657"/>
                <a:gd name="T8" fmla="*/ 0 w 375"/>
                <a:gd name="T9" fmla="*/ 0 h 657"/>
                <a:gd name="T10" fmla="*/ 0 w 375"/>
                <a:gd name="T11" fmla="*/ 3065513 h 657"/>
                <a:gd name="T12" fmla="*/ 2145196 w 375"/>
                <a:gd name="T13" fmla="*/ 3531764 h 657"/>
                <a:gd name="T14" fmla="*/ 2175065 w 375"/>
                <a:gd name="T15" fmla="*/ 3531764 h 657"/>
                <a:gd name="T16" fmla="*/ 2175065 w 375"/>
                <a:gd name="T17" fmla="*/ 462163 h 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657"/>
                <a:gd name="T29" fmla="*/ 375 w 375"/>
                <a:gd name="T30" fmla="*/ 657 h 6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657">
                  <a:moveTo>
                    <a:pt x="375" y="86"/>
                  </a:moveTo>
                  <a:cubicBezTo>
                    <a:pt x="370" y="86"/>
                    <a:pt x="370" y="86"/>
                    <a:pt x="370" y="86"/>
                  </a:cubicBezTo>
                  <a:cubicBezTo>
                    <a:pt x="267" y="86"/>
                    <a:pt x="175" y="76"/>
                    <a:pt x="108" y="60"/>
                  </a:cubicBezTo>
                  <a:cubicBezTo>
                    <a:pt x="41" y="45"/>
                    <a:pt x="1" y="23"/>
                    <a:pt x="1" y="0"/>
                  </a:cubicBezTo>
                  <a:cubicBezTo>
                    <a:pt x="0" y="0"/>
                    <a:pt x="0" y="0"/>
                    <a:pt x="0" y="0"/>
                  </a:cubicBezTo>
                  <a:cubicBezTo>
                    <a:pt x="0" y="570"/>
                    <a:pt x="0" y="570"/>
                    <a:pt x="0" y="570"/>
                  </a:cubicBezTo>
                  <a:cubicBezTo>
                    <a:pt x="0" y="618"/>
                    <a:pt x="164" y="656"/>
                    <a:pt x="370" y="657"/>
                  </a:cubicBezTo>
                  <a:cubicBezTo>
                    <a:pt x="371" y="657"/>
                    <a:pt x="373" y="657"/>
                    <a:pt x="375" y="657"/>
                  </a:cubicBezTo>
                  <a:lnTo>
                    <a:pt x="375" y="86"/>
                  </a:lnTo>
                  <a:close/>
                </a:path>
              </a:pathLst>
            </a:custGeom>
            <a:gradFill rotWithShape="1">
              <a:gsLst>
                <a:gs pos="0">
                  <a:srgbClr val="586A18"/>
                </a:gs>
                <a:gs pos="100000">
                  <a:srgbClr val="89A424">
                    <a:alpha val="39998"/>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40" name="Freeform 54"/>
            <p:cNvSpPr>
              <a:spLocks/>
            </p:cNvSpPr>
            <p:nvPr/>
          </p:nvSpPr>
          <p:spPr bwMode="auto">
            <a:xfrm>
              <a:off x="1306" y="1316"/>
              <a:ext cx="901" cy="408"/>
            </a:xfrm>
            <a:custGeom>
              <a:avLst/>
              <a:gdLst>
                <a:gd name="T0" fmla="*/ 2133793 w 380"/>
                <a:gd name="T1" fmla="*/ 709222 h 173"/>
                <a:gd name="T2" fmla="*/ 2105696 w 380"/>
                <a:gd name="T3" fmla="*/ 709222 h 173"/>
                <a:gd name="T4" fmla="*/ 729232 w 380"/>
                <a:gd name="T5" fmla="*/ 398854 h 173"/>
                <a:gd name="T6" fmla="*/ 2133793 w 380"/>
                <a:gd name="T7" fmla="*/ 94625 h 173"/>
                <a:gd name="T8" fmla="*/ 2133793 w 380"/>
                <a:gd name="T9" fmla="*/ 0 h 173"/>
                <a:gd name="T10" fmla="*/ 21138 w 380"/>
                <a:gd name="T11" fmla="*/ 451694 h 173"/>
                <a:gd name="T12" fmla="*/ 2093777 w 380"/>
                <a:gd name="T13" fmla="*/ 920738 h 173"/>
                <a:gd name="T14" fmla="*/ 2133793 w 380"/>
                <a:gd name="T15" fmla="*/ 920738 h 173"/>
                <a:gd name="T16" fmla="*/ 2133793 w 380"/>
                <a:gd name="T17" fmla="*/ 709222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173"/>
                <a:gd name="T29" fmla="*/ 380 w 38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173">
                  <a:moveTo>
                    <a:pt x="380" y="133"/>
                  </a:moveTo>
                  <a:cubicBezTo>
                    <a:pt x="378" y="133"/>
                    <a:pt x="377" y="133"/>
                    <a:pt x="375" y="133"/>
                  </a:cubicBezTo>
                  <a:cubicBezTo>
                    <a:pt x="237" y="133"/>
                    <a:pt x="128" y="106"/>
                    <a:pt x="130" y="75"/>
                  </a:cubicBezTo>
                  <a:cubicBezTo>
                    <a:pt x="132" y="43"/>
                    <a:pt x="244" y="18"/>
                    <a:pt x="380" y="18"/>
                  </a:cubicBezTo>
                  <a:cubicBezTo>
                    <a:pt x="380" y="0"/>
                    <a:pt x="380" y="0"/>
                    <a:pt x="380" y="0"/>
                  </a:cubicBezTo>
                  <a:cubicBezTo>
                    <a:pt x="175" y="0"/>
                    <a:pt x="7" y="38"/>
                    <a:pt x="4" y="85"/>
                  </a:cubicBezTo>
                  <a:cubicBezTo>
                    <a:pt x="0" y="133"/>
                    <a:pt x="165" y="172"/>
                    <a:pt x="373" y="173"/>
                  </a:cubicBezTo>
                  <a:cubicBezTo>
                    <a:pt x="375" y="173"/>
                    <a:pt x="377" y="173"/>
                    <a:pt x="380" y="173"/>
                  </a:cubicBezTo>
                  <a:lnTo>
                    <a:pt x="380" y="133"/>
                  </a:lnTo>
                  <a:close/>
                </a:path>
              </a:pathLst>
            </a:custGeom>
            <a:gradFill rotWithShape="1">
              <a:gsLst>
                <a:gs pos="0">
                  <a:srgbClr val="89A424"/>
                </a:gs>
                <a:gs pos="100000">
                  <a:srgbClr val="697E1C"/>
                </a:gs>
              </a:gsLst>
              <a:lin ang="27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18" name="Group 55"/>
          <p:cNvGrpSpPr>
            <a:grpSpLocks/>
          </p:cNvGrpSpPr>
          <p:nvPr/>
        </p:nvGrpSpPr>
        <p:grpSpPr bwMode="auto">
          <a:xfrm>
            <a:off x="3119438" y="1976438"/>
            <a:ext cx="1433512" cy="2786062"/>
            <a:chOff x="1306" y="1316"/>
            <a:chExt cx="903" cy="1755"/>
          </a:xfrm>
        </p:grpSpPr>
        <p:sp>
          <p:nvSpPr>
            <p:cNvPr id="33848" name="Freeform 56"/>
            <p:cNvSpPr>
              <a:spLocks/>
            </p:cNvSpPr>
            <p:nvPr/>
          </p:nvSpPr>
          <p:spPr bwMode="auto">
            <a:xfrm>
              <a:off x="1317" y="1520"/>
              <a:ext cx="892" cy="1551"/>
            </a:xfrm>
            <a:custGeom>
              <a:avLst/>
              <a:gdLst/>
              <a:ahLst/>
              <a:cxnLst>
                <a:cxn ang="0">
                  <a:pos x="375" y="86"/>
                </a:cxn>
                <a:cxn ang="0">
                  <a:pos x="370" y="86"/>
                </a:cxn>
                <a:cxn ang="0">
                  <a:pos x="108" y="60"/>
                </a:cxn>
                <a:cxn ang="0">
                  <a:pos x="1" y="0"/>
                </a:cxn>
                <a:cxn ang="0">
                  <a:pos x="0" y="0"/>
                </a:cxn>
                <a:cxn ang="0">
                  <a:pos x="0" y="570"/>
                </a:cxn>
                <a:cxn ang="0">
                  <a:pos x="370" y="657"/>
                </a:cxn>
                <a:cxn ang="0">
                  <a:pos x="375" y="657"/>
                </a:cxn>
                <a:cxn ang="0">
                  <a:pos x="375" y="86"/>
                </a:cxn>
              </a:cxnLst>
              <a:rect l="0" t="0" r="r" b="b"/>
              <a:pathLst>
                <a:path w="375" h="657">
                  <a:moveTo>
                    <a:pt x="375" y="86"/>
                  </a:moveTo>
                  <a:cubicBezTo>
                    <a:pt x="370" y="86"/>
                    <a:pt x="370" y="86"/>
                    <a:pt x="370" y="86"/>
                  </a:cubicBezTo>
                  <a:cubicBezTo>
                    <a:pt x="267" y="86"/>
                    <a:pt x="175" y="76"/>
                    <a:pt x="108" y="60"/>
                  </a:cubicBezTo>
                  <a:cubicBezTo>
                    <a:pt x="41" y="45"/>
                    <a:pt x="1" y="23"/>
                    <a:pt x="1" y="0"/>
                  </a:cubicBezTo>
                  <a:cubicBezTo>
                    <a:pt x="0" y="0"/>
                    <a:pt x="0" y="0"/>
                    <a:pt x="0" y="0"/>
                  </a:cubicBezTo>
                  <a:cubicBezTo>
                    <a:pt x="0" y="570"/>
                    <a:pt x="0" y="570"/>
                    <a:pt x="0" y="570"/>
                  </a:cubicBezTo>
                  <a:cubicBezTo>
                    <a:pt x="0" y="618"/>
                    <a:pt x="164" y="656"/>
                    <a:pt x="370" y="657"/>
                  </a:cubicBezTo>
                  <a:cubicBezTo>
                    <a:pt x="371" y="657"/>
                    <a:pt x="373" y="657"/>
                    <a:pt x="375" y="657"/>
                  </a:cubicBezTo>
                  <a:lnTo>
                    <a:pt x="375" y="86"/>
                  </a:lnTo>
                  <a:close/>
                </a:path>
              </a:pathLst>
            </a:custGeom>
            <a:gradFill rotWithShape="1">
              <a:gsLst>
                <a:gs pos="0">
                  <a:schemeClr val="tx2">
                    <a:gamma/>
                    <a:shade val="46275"/>
                    <a:invGamma/>
                  </a:schemeClr>
                </a:gs>
                <a:gs pos="100000">
                  <a:schemeClr val="tx2">
                    <a:alpha val="39999"/>
                  </a:schemeClr>
                </a:gs>
              </a:gsLst>
              <a:lin ang="5400000" scaled="1"/>
            </a:gradFill>
            <a:ln w="9525" cap="flat" cmpd="sng">
              <a:noFill/>
              <a:prstDash val="solid"/>
              <a:round/>
              <a:headEnd type="none" w="med" len="med"/>
              <a:tailEnd type="none" w="med" len="med"/>
            </a:ln>
            <a:effectLst/>
          </p:spPr>
          <p:txBody>
            <a:bodyPr wrap="none" lIns="73025" tIns="36511" rIns="73025" bIns="36511" anchor="ctr"/>
            <a:lstStyle/>
            <a:p>
              <a:pPr algn="ctr" eaLnBrk="0" hangingPunct="0">
                <a:lnSpc>
                  <a:spcPct val="90000"/>
                </a:lnSpc>
                <a:defRPr/>
              </a:pPr>
              <a:endParaRPr lang="en-US">
                <a:latin typeface="Arial" charset="0"/>
              </a:endParaRPr>
            </a:p>
          </p:txBody>
        </p:sp>
        <p:sp>
          <p:nvSpPr>
            <p:cNvPr id="17438" name="Freeform 57"/>
            <p:cNvSpPr>
              <a:spLocks/>
            </p:cNvSpPr>
            <p:nvPr/>
          </p:nvSpPr>
          <p:spPr bwMode="auto">
            <a:xfrm>
              <a:off x="1306" y="1316"/>
              <a:ext cx="901" cy="408"/>
            </a:xfrm>
            <a:custGeom>
              <a:avLst/>
              <a:gdLst>
                <a:gd name="T0" fmla="*/ 2133793 w 380"/>
                <a:gd name="T1" fmla="*/ 709222 h 173"/>
                <a:gd name="T2" fmla="*/ 2105696 w 380"/>
                <a:gd name="T3" fmla="*/ 709222 h 173"/>
                <a:gd name="T4" fmla="*/ 729232 w 380"/>
                <a:gd name="T5" fmla="*/ 398854 h 173"/>
                <a:gd name="T6" fmla="*/ 2133793 w 380"/>
                <a:gd name="T7" fmla="*/ 94625 h 173"/>
                <a:gd name="T8" fmla="*/ 2133793 w 380"/>
                <a:gd name="T9" fmla="*/ 0 h 173"/>
                <a:gd name="T10" fmla="*/ 21138 w 380"/>
                <a:gd name="T11" fmla="*/ 451694 h 173"/>
                <a:gd name="T12" fmla="*/ 2093777 w 380"/>
                <a:gd name="T13" fmla="*/ 920738 h 173"/>
                <a:gd name="T14" fmla="*/ 2133793 w 380"/>
                <a:gd name="T15" fmla="*/ 920738 h 173"/>
                <a:gd name="T16" fmla="*/ 2133793 w 380"/>
                <a:gd name="T17" fmla="*/ 709222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173"/>
                <a:gd name="T29" fmla="*/ 380 w 38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173">
                  <a:moveTo>
                    <a:pt x="380" y="133"/>
                  </a:moveTo>
                  <a:cubicBezTo>
                    <a:pt x="378" y="133"/>
                    <a:pt x="377" y="133"/>
                    <a:pt x="375" y="133"/>
                  </a:cubicBezTo>
                  <a:cubicBezTo>
                    <a:pt x="237" y="133"/>
                    <a:pt x="128" y="106"/>
                    <a:pt x="130" y="75"/>
                  </a:cubicBezTo>
                  <a:cubicBezTo>
                    <a:pt x="132" y="43"/>
                    <a:pt x="244" y="18"/>
                    <a:pt x="380" y="18"/>
                  </a:cubicBezTo>
                  <a:cubicBezTo>
                    <a:pt x="380" y="0"/>
                    <a:pt x="380" y="0"/>
                    <a:pt x="380" y="0"/>
                  </a:cubicBezTo>
                  <a:cubicBezTo>
                    <a:pt x="175" y="0"/>
                    <a:pt x="7" y="38"/>
                    <a:pt x="4" y="85"/>
                  </a:cubicBezTo>
                  <a:cubicBezTo>
                    <a:pt x="0" y="133"/>
                    <a:pt x="165" y="172"/>
                    <a:pt x="373" y="173"/>
                  </a:cubicBezTo>
                  <a:cubicBezTo>
                    <a:pt x="375" y="173"/>
                    <a:pt x="377" y="173"/>
                    <a:pt x="380" y="173"/>
                  </a:cubicBezTo>
                  <a:lnTo>
                    <a:pt x="380" y="133"/>
                  </a:lnTo>
                  <a:close/>
                </a:path>
              </a:pathLst>
            </a:custGeom>
            <a:gradFill rotWithShape="1">
              <a:gsLst>
                <a:gs pos="0">
                  <a:srgbClr val="015F85"/>
                </a:gs>
                <a:gs pos="100000">
                  <a:schemeClr val="tx2">
                    <a:alpha val="75000"/>
                  </a:schemeClr>
                </a:gs>
              </a:gsLst>
              <a:lin ang="2700000" scaled="1"/>
            </a:gradFill>
            <a:ln w="9525">
              <a:noFill/>
              <a:round/>
              <a:headEnd/>
              <a:tailEnd/>
            </a:ln>
          </p:spPr>
          <p:txBody>
            <a:bodyPr wrap="none" lIns="73025" tIns="36511" rIns="73025" bIns="36511" anchor="ctr"/>
            <a:lstStyle/>
            <a:p>
              <a:pPr algn="ctr" eaLnBrk="0" hangingPunct="0">
                <a:lnSpc>
                  <a:spcPct val="90000"/>
                </a:lnSpc>
              </a:pPr>
              <a:endParaRPr lang="en-US"/>
            </a:p>
          </p:txBody>
        </p:sp>
      </p:grpSp>
      <p:grpSp>
        <p:nvGrpSpPr>
          <p:cNvPr id="19" name="Group 268"/>
          <p:cNvGrpSpPr>
            <a:grpSpLocks/>
          </p:cNvGrpSpPr>
          <p:nvPr/>
        </p:nvGrpSpPr>
        <p:grpSpPr bwMode="auto">
          <a:xfrm>
            <a:off x="4514850" y="1800225"/>
            <a:ext cx="88900" cy="465138"/>
            <a:chOff x="2844" y="1134"/>
            <a:chExt cx="56" cy="293"/>
          </a:xfrm>
        </p:grpSpPr>
        <p:sp>
          <p:nvSpPr>
            <p:cNvPr id="17435" name="Oval 59"/>
            <p:cNvSpPr>
              <a:spLocks noChangeArrowheads="1"/>
            </p:cNvSpPr>
            <p:nvPr/>
          </p:nvSpPr>
          <p:spPr bwMode="auto">
            <a:xfrm>
              <a:off x="2844" y="1371"/>
              <a:ext cx="56" cy="56"/>
            </a:xfrm>
            <a:prstGeom prst="ellipse">
              <a:avLst/>
            </a:prstGeom>
            <a:solidFill>
              <a:schemeClr val="bg1">
                <a:alpha val="34901"/>
              </a:schemeClr>
            </a:solidFill>
            <a:ln w="25400" algn="ctr">
              <a:solidFill>
                <a:srgbClr val="FFFFFF">
                  <a:alpha val="50195"/>
                </a:srgbClr>
              </a:solidFill>
              <a:round/>
              <a:headEnd/>
              <a:tailEnd/>
            </a:ln>
          </p:spPr>
          <p:txBody>
            <a:bodyPr wrap="none" lIns="82124" tIns="41061" rIns="82124" bIns="41061" anchor="ctr">
              <a:spAutoFit/>
            </a:bodyPr>
            <a:lstStyle/>
            <a:p>
              <a:pPr algn="ctr" eaLnBrk="0" hangingPunct="0">
                <a:lnSpc>
                  <a:spcPct val="90000"/>
                </a:lnSpc>
              </a:pPr>
              <a:endParaRPr lang="en-US"/>
            </a:p>
          </p:txBody>
        </p:sp>
        <p:sp>
          <p:nvSpPr>
            <p:cNvPr id="17436" name="Line 60"/>
            <p:cNvSpPr>
              <a:spLocks noChangeShapeType="1"/>
            </p:cNvSpPr>
            <p:nvPr/>
          </p:nvSpPr>
          <p:spPr bwMode="auto">
            <a:xfrm>
              <a:off x="2872" y="1134"/>
              <a:ext cx="0" cy="264"/>
            </a:xfrm>
            <a:prstGeom prst="line">
              <a:avLst/>
            </a:prstGeom>
            <a:noFill/>
            <a:ln w="9525">
              <a:solidFill>
                <a:srgbClr val="969696"/>
              </a:solidFill>
              <a:round/>
              <a:headEnd/>
              <a:tailEnd type="oval" w="sm" len="sm"/>
            </a:ln>
          </p:spPr>
          <p:txBody>
            <a:bodyPr lIns="82124" tIns="41061" rIns="82124" bIns="41061" anchor="ctr">
              <a:spAutoFit/>
            </a:bodyPr>
            <a:lstStyle/>
            <a:p>
              <a:endParaRPr lang="en-US"/>
            </a:p>
          </p:txBody>
        </p:sp>
      </p:grpSp>
      <p:sp>
        <p:nvSpPr>
          <p:cNvPr id="17428" name="Rectangle 267"/>
          <p:cNvSpPr>
            <a:spLocks noGrp="1" noChangeArrowheads="1"/>
          </p:cNvSpPr>
          <p:nvPr>
            <p:ph type="title" idx="4294967295"/>
          </p:nvPr>
        </p:nvSpPr>
        <p:spPr>
          <a:xfrm>
            <a:off x="655638" y="407988"/>
            <a:ext cx="8145462" cy="838200"/>
          </a:xfrm>
        </p:spPr>
        <p:txBody>
          <a:bodyPr anchor="ctr"/>
          <a:lstStyle/>
          <a:p>
            <a:r>
              <a:rPr lang="en-US" smtClean="0"/>
              <a:t>Core Skills for Certification and Careers</a:t>
            </a:r>
          </a:p>
        </p:txBody>
      </p:sp>
      <p:grpSp>
        <p:nvGrpSpPr>
          <p:cNvPr id="20" name="Group 261"/>
          <p:cNvGrpSpPr>
            <a:grpSpLocks/>
          </p:cNvGrpSpPr>
          <p:nvPr/>
        </p:nvGrpSpPr>
        <p:grpSpPr bwMode="auto">
          <a:xfrm>
            <a:off x="584200" y="6324600"/>
            <a:ext cx="7975600" cy="592138"/>
            <a:chOff x="1283" y="3996"/>
            <a:chExt cx="3198" cy="255"/>
          </a:xfrm>
        </p:grpSpPr>
        <p:sp>
          <p:nvSpPr>
            <p:cNvPr id="17430" name="Rectangle 262"/>
            <p:cNvSpPr>
              <a:spLocks noChangeArrowheads="1"/>
            </p:cNvSpPr>
            <p:nvPr/>
          </p:nvSpPr>
          <p:spPr bwMode="auto">
            <a:xfrm>
              <a:off x="1286" y="4155"/>
              <a:ext cx="3186" cy="96"/>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17431" name="Group 247"/>
            <p:cNvGrpSpPr>
              <a:grpSpLocks/>
            </p:cNvGrpSpPr>
            <p:nvPr/>
          </p:nvGrpSpPr>
          <p:grpSpPr bwMode="auto">
            <a:xfrm>
              <a:off x="1296" y="3996"/>
              <a:ext cx="3156" cy="204"/>
              <a:chOff x="1804" y="2330"/>
              <a:chExt cx="2148" cy="349"/>
            </a:xfrm>
          </p:grpSpPr>
          <p:sp>
            <p:nvSpPr>
              <p:cNvPr id="17433" name="AutoShape 244"/>
              <p:cNvSpPr>
                <a:spLocks noChangeArrowheads="1"/>
              </p:cNvSpPr>
              <p:nvPr/>
            </p:nvSpPr>
            <p:spPr bwMode="auto">
              <a:xfrm>
                <a:off x="1804" y="2330"/>
                <a:ext cx="2148" cy="349"/>
              </a:xfrm>
              <a:prstGeom prst="roundRect">
                <a:avLst>
                  <a:gd name="adj" fmla="val 16667"/>
                </a:avLst>
              </a:prstGeom>
              <a:gradFill rotWithShape="1">
                <a:gsLst>
                  <a:gs pos="0">
                    <a:srgbClr val="F0C566"/>
                  </a:gs>
                  <a:gs pos="100000">
                    <a:srgbClr val="D28700"/>
                  </a:gs>
                </a:gsLst>
                <a:lin ang="5400000" scaled="1"/>
              </a:gradFill>
              <a:ln w="9525" algn="ctr">
                <a:noFill/>
                <a:round/>
                <a:headEnd/>
                <a:tailEnd/>
              </a:ln>
            </p:spPr>
            <p:txBody>
              <a:bodyPr wrap="none" lIns="73025" tIns="36511" rIns="73025" bIns="36511" anchor="ctr"/>
              <a:lstStyle/>
              <a:p>
                <a:pPr algn="ctr" defTabSz="814388" eaLnBrk="0" hangingPunct="0">
                  <a:lnSpc>
                    <a:spcPct val="90000"/>
                  </a:lnSpc>
                </a:pPr>
                <a:endParaRPr lang="en-US"/>
              </a:p>
            </p:txBody>
          </p:sp>
          <p:sp>
            <p:nvSpPr>
              <p:cNvPr id="17434" name="AutoShape 245"/>
              <p:cNvSpPr>
                <a:spLocks noChangeArrowheads="1"/>
              </p:cNvSpPr>
              <p:nvPr/>
            </p:nvSpPr>
            <p:spPr bwMode="auto">
              <a:xfrm>
                <a:off x="1823" y="2347"/>
                <a:ext cx="2110" cy="306"/>
              </a:xfrm>
              <a:prstGeom prst="roundRect">
                <a:avLst>
                  <a:gd name="adj" fmla="val 16667"/>
                </a:avLst>
              </a:prstGeom>
              <a:gradFill rotWithShape="1">
                <a:gsLst>
                  <a:gs pos="0">
                    <a:schemeClr val="bg1">
                      <a:alpha val="17000"/>
                    </a:schemeClr>
                  </a:gs>
                  <a:gs pos="100000">
                    <a:schemeClr val="bg1">
                      <a:alpha val="0"/>
                    </a:schemeClr>
                  </a:gs>
                </a:gsLst>
                <a:lin ang="5400000" scaled="1"/>
              </a:gradFill>
              <a:ln w="9525" algn="ctr">
                <a:noFill/>
                <a:round/>
                <a:headEnd/>
                <a:tailEnd/>
              </a:ln>
            </p:spPr>
            <p:txBody>
              <a:bodyPr wrap="none" lIns="73025" tIns="36511" rIns="73025" bIns="36511" anchor="ctr"/>
              <a:lstStyle/>
              <a:p>
                <a:pPr algn="ctr" defTabSz="814388" eaLnBrk="0" hangingPunct="0">
                  <a:lnSpc>
                    <a:spcPct val="90000"/>
                  </a:lnSpc>
                </a:pPr>
                <a:endParaRPr lang="en-US"/>
              </a:p>
            </p:txBody>
          </p:sp>
        </p:grpSp>
        <p:sp>
          <p:nvSpPr>
            <p:cNvPr id="17432" name="Text Box 22"/>
            <p:cNvSpPr txBox="1">
              <a:spLocks noChangeArrowheads="1"/>
            </p:cNvSpPr>
            <p:nvPr/>
          </p:nvSpPr>
          <p:spPr bwMode="auto">
            <a:xfrm>
              <a:off x="1283" y="4001"/>
              <a:ext cx="3198" cy="190"/>
            </a:xfrm>
            <a:prstGeom prst="rect">
              <a:avLst/>
            </a:prstGeom>
            <a:noFill/>
            <a:ln w="9525" algn="ctr">
              <a:noFill/>
              <a:miter lim="800000"/>
              <a:headEnd/>
              <a:tailEnd/>
            </a:ln>
          </p:spPr>
          <p:txBody>
            <a:bodyPr lIns="0" tIns="0" rIns="0" bIns="0" anchor="ctr"/>
            <a:lstStyle/>
            <a:p>
              <a:pPr algn="ctr" defTabSz="814388" eaLnBrk="0" hangingPunct="0">
                <a:spcBef>
                  <a:spcPct val="20000"/>
                </a:spcBef>
              </a:pPr>
              <a:r>
                <a:rPr lang="en-US" sz="1600"/>
                <a:t>Key Factors in Obtaining Jobs: Education, Experience, and Certification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33841"/>
                                        </p:tgtEl>
                                        <p:attrNameLst>
                                          <p:attrName>style.visibility</p:attrName>
                                        </p:attrNameLst>
                                      </p:cBhvr>
                                      <p:to>
                                        <p:strVal val="visible"/>
                                      </p:to>
                                    </p:set>
                                    <p:animEffect transition="in" filter="fade">
                                      <p:cBhvr>
                                        <p:cTn id="14" dur="500"/>
                                        <p:tgtEl>
                                          <p:spTgt spid="33841"/>
                                        </p:tgtEl>
                                      </p:cBhvr>
                                    </p:animEffect>
                                    <p:anim calcmode="lin" valueType="num">
                                      <p:cBhvr>
                                        <p:cTn id="15" dur="500" fill="hold"/>
                                        <p:tgtEl>
                                          <p:spTgt spid="33841"/>
                                        </p:tgtEl>
                                        <p:attrNameLst>
                                          <p:attrName>ppt_x</p:attrName>
                                        </p:attrNameLst>
                                      </p:cBhvr>
                                      <p:tavLst>
                                        <p:tav tm="0">
                                          <p:val>
                                            <p:strVal val="#ppt_x"/>
                                          </p:val>
                                        </p:tav>
                                        <p:tav tm="100000">
                                          <p:val>
                                            <p:strVal val="#ppt_x"/>
                                          </p:val>
                                        </p:tav>
                                      </p:tavLst>
                                    </p:anim>
                                    <p:anim calcmode="lin" valueType="num">
                                      <p:cBhvr>
                                        <p:cTn id="16" dur="500" fill="hold"/>
                                        <p:tgtEl>
                                          <p:spTgt spid="3384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33842"/>
                                        </p:tgtEl>
                                        <p:attrNameLst>
                                          <p:attrName>style.visibility</p:attrName>
                                        </p:attrNameLst>
                                      </p:cBhvr>
                                      <p:to>
                                        <p:strVal val="visible"/>
                                      </p:to>
                                    </p:set>
                                    <p:animEffect transition="in" filter="fade">
                                      <p:cBhvr>
                                        <p:cTn id="31" dur="500"/>
                                        <p:tgtEl>
                                          <p:spTgt spid="3384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Right)">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813"/>
                                        </p:tgtEl>
                                        <p:attrNameLst>
                                          <p:attrName>style.visibility</p:attrName>
                                        </p:attrNameLst>
                                      </p:cBhvr>
                                      <p:to>
                                        <p:strVal val="visible"/>
                                      </p:to>
                                    </p:set>
                                    <p:animEffect transition="in" filter="fade">
                                      <p:cBhvr>
                                        <p:cTn id="39" dur="500"/>
                                        <p:tgtEl>
                                          <p:spTgt spid="33813"/>
                                        </p:tgtEl>
                                      </p:cBhvr>
                                    </p:animEffect>
                                  </p:childTnLst>
                                </p:cTn>
                              </p:par>
                            </p:childTnLst>
                          </p:cTn>
                        </p:par>
                        <p:par>
                          <p:cTn id="40" fill="hold">
                            <p:stCondLst>
                              <p:cond delay="500"/>
                            </p:stCondLst>
                            <p:childTnLst>
                              <p:par>
                                <p:cTn id="41" presetID="1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lide(fromBottom)">
                                      <p:cBhvr>
                                        <p:cTn id="43" dur="500"/>
                                        <p:tgtEl>
                                          <p:spTgt spid="6"/>
                                        </p:tgtEl>
                                      </p:cBhvr>
                                    </p:animEffect>
                                  </p:childTnLst>
                                </p:cTn>
                              </p:par>
                            </p:childTnLst>
                          </p:cTn>
                        </p:par>
                        <p:par>
                          <p:cTn id="44" fill="hold">
                            <p:stCondLst>
                              <p:cond delay="1000"/>
                            </p:stCondLst>
                            <p:childTnLst>
                              <p:par>
                                <p:cTn id="45" presetID="1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lide(fromLeft)">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806"/>
                                        </p:tgtEl>
                                        <p:attrNameLst>
                                          <p:attrName>style.visibility</p:attrName>
                                        </p:attrNameLst>
                                      </p:cBhvr>
                                      <p:to>
                                        <p:strVal val="visible"/>
                                      </p:to>
                                    </p:set>
                                    <p:animEffect transition="in" filter="fade">
                                      <p:cBhvr>
                                        <p:cTn id="50" dur="500"/>
                                        <p:tgtEl>
                                          <p:spTgt spid="33806"/>
                                        </p:tgtEl>
                                      </p:cBhvr>
                                    </p:animEffect>
                                  </p:childTnLst>
                                </p:cTn>
                              </p:par>
                            </p:childTnLst>
                          </p:cTn>
                        </p:par>
                        <p:par>
                          <p:cTn id="51" fill="hold">
                            <p:stCondLst>
                              <p:cond delay="1500"/>
                            </p:stCondLst>
                            <p:childTnLst>
                              <p:par>
                                <p:cTn id="52" presetID="12" presetClass="entr" presetSubtype="4"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slide(fromBottom)">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88179"/>
                                        </p:tgtEl>
                                        <p:attrNameLst>
                                          <p:attrName>style.visibility</p:attrName>
                                        </p:attrNameLst>
                                      </p:cBhvr>
                                      <p:to>
                                        <p:strVal val="visible"/>
                                      </p:to>
                                    </p:set>
                                    <p:animEffect transition="in" filter="fade">
                                      <p:cBhvr>
                                        <p:cTn id="64" dur="500"/>
                                        <p:tgtEl>
                                          <p:spTgt spid="98817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animBg="1"/>
      <p:bldP spid="988179" grpId="0"/>
      <p:bldP spid="33813" grpId="0" animBg="1"/>
      <p:bldP spid="2" grpId="0"/>
      <p:bldP spid="338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843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43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43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843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8440" name="Content Placeholder 190"/>
          <p:cNvSpPr txBox="1">
            <a:spLocks/>
          </p:cNvSpPr>
          <p:nvPr/>
        </p:nvSpPr>
        <p:spPr bwMode="auto">
          <a:xfrm>
            <a:off x="655638" y="1736725"/>
            <a:ext cx="7831137" cy="365442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buFont typeface="Wingdings" pitchFamily="2" charset="2"/>
              <a:buChar char="§"/>
            </a:pPr>
            <a:r>
              <a:rPr lang="en-US" sz="2200"/>
              <a:t>Emphasize critical thinking, problem solving, collaboration, and the practical application of skills </a:t>
            </a:r>
          </a:p>
          <a:p>
            <a:pPr marL="236538" indent="-236538" defTabSz="814388" eaLnBrk="0" hangingPunct="0">
              <a:lnSpc>
                <a:spcPct val="95000"/>
              </a:lnSpc>
              <a:spcBef>
                <a:spcPts val="1000"/>
              </a:spcBef>
              <a:buClr>
                <a:srgbClr val="708CA1"/>
              </a:buClr>
              <a:buFont typeface="Wingdings" pitchFamily="2" charset="2"/>
              <a:buChar char="§"/>
            </a:pPr>
            <a:r>
              <a:rPr lang="en-US" sz="2200"/>
              <a:t>Offer embedded, highly interactive e-doing activities that stimulate learning and improve knowledge retention</a:t>
            </a:r>
          </a:p>
          <a:p>
            <a:pPr marL="236538" indent="-236538" defTabSz="814388" eaLnBrk="0" hangingPunct="0">
              <a:lnSpc>
                <a:spcPct val="95000"/>
              </a:lnSpc>
              <a:spcBef>
                <a:spcPts val="1000"/>
              </a:spcBef>
              <a:buClr>
                <a:srgbClr val="708CA1"/>
              </a:buClr>
              <a:buFont typeface="Wingdings" pitchFamily="2" charset="2"/>
              <a:buChar char="§"/>
            </a:pPr>
            <a:r>
              <a:rPr lang="en-US" sz="2200"/>
              <a:t>Include hands-on labs, simulation-based learning activities, and innovative online assessments </a:t>
            </a:r>
          </a:p>
          <a:p>
            <a:pPr marL="236538" indent="-236538" defTabSz="814388" eaLnBrk="0" hangingPunct="0">
              <a:lnSpc>
                <a:spcPct val="95000"/>
              </a:lnSpc>
              <a:spcBef>
                <a:spcPts val="1000"/>
              </a:spcBef>
              <a:buClr>
                <a:srgbClr val="708CA1"/>
              </a:buClr>
              <a:buFont typeface="Wingdings" pitchFamily="2" charset="2"/>
              <a:buChar char="§"/>
            </a:pPr>
            <a:r>
              <a:rPr lang="en-US" sz="2200"/>
              <a:t>Help prepare students for entry-level career opportunities, continuing education, and globally-recognized Cisco certifications </a:t>
            </a:r>
          </a:p>
          <a:p>
            <a:pPr marL="236538" indent="-236538" defTabSz="814388" eaLnBrk="0" hangingPunct="0">
              <a:lnSpc>
                <a:spcPct val="95000"/>
              </a:lnSpc>
              <a:spcBef>
                <a:spcPts val="1000"/>
              </a:spcBef>
              <a:buClr>
                <a:srgbClr val="708CA1"/>
              </a:buClr>
              <a:buFont typeface="Wingdings" pitchFamily="2" charset="2"/>
              <a:buChar char="§"/>
            </a:pPr>
            <a:r>
              <a:rPr lang="en-US" sz="2200"/>
              <a:t>Provide learning pathways from secondary to postsecondary institutions</a:t>
            </a:r>
          </a:p>
        </p:txBody>
      </p:sp>
      <p:sp>
        <p:nvSpPr>
          <p:cNvPr id="18441"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8442" name="Rectangle 15"/>
          <p:cNvSpPr>
            <a:spLocks noGrp="1" noChangeArrowheads="1"/>
          </p:cNvSpPr>
          <p:nvPr>
            <p:ph type="title" idx="4294967295"/>
          </p:nvPr>
        </p:nvSpPr>
        <p:spPr/>
        <p:txBody>
          <a:bodyPr/>
          <a:lstStyle/>
          <a:p>
            <a:r>
              <a:rPr lang="en-US" smtClean="0"/>
              <a:t>Key Features of Both Curricula</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rot="-5400000">
            <a:off x="2905125" y="619125"/>
            <a:ext cx="3333750" cy="9144000"/>
          </a:xfrm>
          <a:prstGeom prst="rect">
            <a:avLst/>
          </a:prstGeom>
          <a:gradFill rotWithShape="1">
            <a:gsLst>
              <a:gs pos="0">
                <a:srgbClr val="9EC5E6">
                  <a:alpha val="79999"/>
                </a:srgbClr>
              </a:gs>
              <a:gs pos="100000">
                <a:srgbClr val="495B6A">
                  <a:alpha val="0"/>
                </a:srgbClr>
              </a:gs>
            </a:gsLst>
            <a:path path="rect">
              <a:fillToRect r="100000" b="100000"/>
            </a:path>
          </a:gradFill>
          <a:ln w="9525" algn="ctr">
            <a:noFill/>
            <a:miter lim="800000"/>
            <a:headEnd/>
            <a:tailEnd/>
          </a:ln>
        </p:spPr>
        <p:txBody>
          <a:bodyPr wrap="none" lIns="73025" tIns="36511" rIns="73025" bIns="36511" anchor="ctr"/>
          <a:lstStyle/>
          <a:p>
            <a:pPr algn="ctr"/>
            <a:endParaRPr lang="en-US" sz="1800"/>
          </a:p>
        </p:txBody>
      </p:sp>
      <p:pic>
        <p:nvPicPr>
          <p:cNvPr id="19459" name="Picture 4"/>
          <p:cNvPicPr>
            <a:picLocks noChangeAspect="1" noChangeArrowheads="1"/>
          </p:cNvPicPr>
          <p:nvPr/>
        </p:nvPicPr>
        <p:blipFill>
          <a:blip r:embed="rId3" cstate="screen"/>
          <a:srcRect/>
          <a:stretch>
            <a:fillRect/>
          </a:stretch>
        </p:blipFill>
        <p:spPr bwMode="auto">
          <a:xfrm>
            <a:off x="3206750" y="2527300"/>
            <a:ext cx="2711450" cy="2711450"/>
          </a:xfrm>
          <a:prstGeom prst="rect">
            <a:avLst/>
          </a:prstGeom>
          <a:noFill/>
          <a:ln w="9525" algn="ctr">
            <a:noFill/>
            <a:miter lim="800000"/>
            <a:headEnd/>
            <a:tailEnd/>
          </a:ln>
        </p:spPr>
      </p:pic>
      <p:sp>
        <p:nvSpPr>
          <p:cNvPr id="19460" name="Oval 5"/>
          <p:cNvSpPr>
            <a:spLocks noChangeArrowheads="1"/>
          </p:cNvSpPr>
          <p:nvPr/>
        </p:nvSpPr>
        <p:spPr bwMode="auto">
          <a:xfrm>
            <a:off x="3381375" y="2705100"/>
            <a:ext cx="2362200" cy="2362200"/>
          </a:xfrm>
          <a:prstGeom prst="ellipse">
            <a:avLst/>
          </a:prstGeom>
          <a:gradFill rotWithShape="1">
            <a:gsLst>
              <a:gs pos="0">
                <a:srgbClr val="002C3E"/>
              </a:gs>
              <a:gs pos="100000">
                <a:srgbClr val="015F85"/>
              </a:gs>
            </a:gsLst>
            <a:lin ang="5400000" scaled="1"/>
          </a:grad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pic>
        <p:nvPicPr>
          <p:cNvPr id="19461" name="Picture 214"/>
          <p:cNvPicPr>
            <a:picLocks noChangeAspect="1" noChangeArrowheads="1"/>
          </p:cNvPicPr>
          <p:nvPr/>
        </p:nvPicPr>
        <p:blipFill>
          <a:blip r:embed="rId3" cstate="screen"/>
          <a:srcRect/>
          <a:stretch>
            <a:fillRect/>
          </a:stretch>
        </p:blipFill>
        <p:spPr bwMode="auto">
          <a:xfrm>
            <a:off x="3465513" y="2786063"/>
            <a:ext cx="2200275" cy="2200275"/>
          </a:xfrm>
          <a:prstGeom prst="rect">
            <a:avLst/>
          </a:prstGeom>
          <a:noFill/>
          <a:ln w="9525" algn="ctr">
            <a:noFill/>
            <a:miter lim="800000"/>
            <a:headEnd/>
            <a:tailEnd/>
          </a:ln>
        </p:spPr>
      </p:pic>
      <p:sp>
        <p:nvSpPr>
          <p:cNvPr id="36055" name="Oval 215"/>
          <p:cNvSpPr>
            <a:spLocks noChangeArrowheads="1"/>
          </p:cNvSpPr>
          <p:nvPr/>
        </p:nvSpPr>
        <p:spPr bwMode="auto">
          <a:xfrm>
            <a:off x="3579813" y="2900363"/>
            <a:ext cx="1965325" cy="1965325"/>
          </a:xfrm>
          <a:prstGeom prst="ellipse">
            <a:avLst/>
          </a:prstGeom>
          <a:gradFill rotWithShape="1">
            <a:gsLst>
              <a:gs pos="0">
                <a:schemeClr val="accent1">
                  <a:gamma/>
                  <a:shade val="46275"/>
                  <a:invGamma/>
                </a:schemeClr>
              </a:gs>
              <a:gs pos="100000">
                <a:schemeClr val="accent1"/>
              </a:gs>
            </a:gsLst>
            <a:lin ang="5400000" scaled="1"/>
          </a:gradFill>
          <a:ln w="9525" algn="ctr">
            <a:noFill/>
            <a:round/>
            <a:headEnd/>
            <a:tailEnd/>
          </a:ln>
          <a:effectLst/>
        </p:spPr>
        <p:txBody>
          <a:bodyPr wrap="none" lIns="73025" tIns="36511" rIns="73025" bIns="36511" anchor="ctr"/>
          <a:lstStyle/>
          <a:p>
            <a:pPr algn="ctr" eaLnBrk="0" hangingPunct="0">
              <a:lnSpc>
                <a:spcPct val="90000"/>
              </a:lnSpc>
              <a:defRPr/>
            </a:pPr>
            <a:endParaRPr lang="en-US">
              <a:latin typeface="Arial" charset="0"/>
            </a:endParaRPr>
          </a:p>
        </p:txBody>
      </p:sp>
      <p:sp>
        <p:nvSpPr>
          <p:cNvPr id="19463" name="Oval 216"/>
          <p:cNvSpPr>
            <a:spLocks noChangeArrowheads="1"/>
          </p:cNvSpPr>
          <p:nvPr/>
        </p:nvSpPr>
        <p:spPr bwMode="auto">
          <a:xfrm rot="10800000">
            <a:off x="3668713" y="2994025"/>
            <a:ext cx="1787525" cy="1787525"/>
          </a:xfrm>
          <a:prstGeom prst="ellipse">
            <a:avLst/>
          </a:prstGeom>
          <a:gradFill rotWithShape="1">
            <a:gsLst>
              <a:gs pos="0">
                <a:srgbClr val="003D55"/>
              </a:gs>
              <a:gs pos="100000">
                <a:schemeClr val="accent1"/>
              </a:gs>
            </a:gsLst>
            <a:lin ang="18900000" scaled="1"/>
          </a:gradFill>
          <a:ln w="12700" algn="ctr">
            <a:solidFill>
              <a:srgbClr val="47B0D5"/>
            </a:solidFill>
            <a:round/>
            <a:headEnd/>
            <a:tailEnd/>
          </a:ln>
        </p:spPr>
        <p:txBody>
          <a:bodyPr rot="10800000" wrap="none" lIns="73025" tIns="36511" rIns="73025" bIns="36511" anchor="ctr"/>
          <a:lstStyle/>
          <a:p>
            <a:pPr algn="ctr" eaLnBrk="0" hangingPunct="0">
              <a:lnSpc>
                <a:spcPct val="90000"/>
              </a:lnSpc>
            </a:pPr>
            <a:endParaRPr lang="en-US"/>
          </a:p>
        </p:txBody>
      </p:sp>
      <p:pic>
        <p:nvPicPr>
          <p:cNvPr id="19464" name="Picture 43" descr="centerimage"/>
          <p:cNvPicPr>
            <a:picLocks noChangeAspect="1" noChangeArrowheads="1"/>
          </p:cNvPicPr>
          <p:nvPr/>
        </p:nvPicPr>
        <p:blipFill>
          <a:blip r:embed="rId4" cstate="screen"/>
          <a:srcRect/>
          <a:stretch>
            <a:fillRect/>
          </a:stretch>
        </p:blipFill>
        <p:spPr bwMode="auto">
          <a:xfrm>
            <a:off x="3205163" y="2952750"/>
            <a:ext cx="2332037" cy="1865313"/>
          </a:xfrm>
          <a:prstGeom prst="rect">
            <a:avLst/>
          </a:prstGeom>
          <a:noFill/>
          <a:ln w="9525">
            <a:noFill/>
            <a:miter lim="800000"/>
            <a:headEnd/>
            <a:tailEnd/>
          </a:ln>
        </p:spPr>
      </p:pic>
      <p:grpSp>
        <p:nvGrpSpPr>
          <p:cNvPr id="2" name="Group 172"/>
          <p:cNvGrpSpPr>
            <a:grpSpLocks/>
          </p:cNvGrpSpPr>
          <p:nvPr/>
        </p:nvGrpSpPr>
        <p:grpSpPr bwMode="auto">
          <a:xfrm>
            <a:off x="3473450" y="2889250"/>
            <a:ext cx="203200" cy="203200"/>
            <a:chOff x="2188" y="1820"/>
            <a:chExt cx="128" cy="128"/>
          </a:xfrm>
        </p:grpSpPr>
        <p:sp>
          <p:nvSpPr>
            <p:cNvPr id="19501" name="Line 173"/>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502" name="Line 174"/>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3" name="Group 175"/>
          <p:cNvGrpSpPr>
            <a:grpSpLocks/>
          </p:cNvGrpSpPr>
          <p:nvPr/>
        </p:nvGrpSpPr>
        <p:grpSpPr bwMode="auto">
          <a:xfrm flipH="1">
            <a:off x="5457825" y="2889250"/>
            <a:ext cx="203200" cy="203200"/>
            <a:chOff x="2188" y="1820"/>
            <a:chExt cx="128" cy="128"/>
          </a:xfrm>
        </p:grpSpPr>
        <p:sp>
          <p:nvSpPr>
            <p:cNvPr id="19499" name="Line 176"/>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500" name="Line 177"/>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4" name="Group 182"/>
          <p:cNvGrpSpPr>
            <a:grpSpLocks/>
          </p:cNvGrpSpPr>
          <p:nvPr/>
        </p:nvGrpSpPr>
        <p:grpSpPr bwMode="auto">
          <a:xfrm flipH="1" flipV="1">
            <a:off x="5457825" y="4662488"/>
            <a:ext cx="203200" cy="203200"/>
            <a:chOff x="2188" y="1820"/>
            <a:chExt cx="128" cy="128"/>
          </a:xfrm>
        </p:grpSpPr>
        <p:sp>
          <p:nvSpPr>
            <p:cNvPr id="19497" name="Line 183"/>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498" name="Line 184"/>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5" name="Group 179"/>
          <p:cNvGrpSpPr>
            <a:grpSpLocks/>
          </p:cNvGrpSpPr>
          <p:nvPr/>
        </p:nvGrpSpPr>
        <p:grpSpPr bwMode="auto">
          <a:xfrm flipV="1">
            <a:off x="3473450" y="4662488"/>
            <a:ext cx="203200" cy="203200"/>
            <a:chOff x="2188" y="1820"/>
            <a:chExt cx="128" cy="128"/>
          </a:xfrm>
        </p:grpSpPr>
        <p:sp>
          <p:nvSpPr>
            <p:cNvPr id="19495" name="Line 180"/>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496" name="Line 181"/>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6" name="Group 16"/>
          <p:cNvGrpSpPr>
            <a:grpSpLocks/>
          </p:cNvGrpSpPr>
          <p:nvPr/>
        </p:nvGrpSpPr>
        <p:grpSpPr bwMode="auto">
          <a:xfrm>
            <a:off x="2325688" y="1751013"/>
            <a:ext cx="1412875" cy="1412875"/>
            <a:chOff x="2432" y="2026"/>
            <a:chExt cx="890" cy="890"/>
          </a:xfrm>
        </p:grpSpPr>
        <p:pic>
          <p:nvPicPr>
            <p:cNvPr id="19492" name="Picture 229"/>
            <p:cNvPicPr>
              <a:picLocks noChangeAspect="1" noChangeArrowheads="1"/>
            </p:cNvPicPr>
            <p:nvPr/>
          </p:nvPicPr>
          <p:blipFill>
            <a:blip r:embed="rId3" cstate="screen"/>
            <a:srcRect/>
            <a:stretch>
              <a:fillRect/>
            </a:stretch>
          </p:blipFill>
          <p:spPr bwMode="auto">
            <a:xfrm>
              <a:off x="2432" y="2026"/>
              <a:ext cx="890" cy="890"/>
            </a:xfrm>
            <a:prstGeom prst="rect">
              <a:avLst/>
            </a:prstGeom>
            <a:noFill/>
            <a:ln w="9525" algn="ctr">
              <a:noFill/>
              <a:miter lim="800000"/>
              <a:headEnd/>
              <a:tailEnd/>
            </a:ln>
          </p:spPr>
        </p:pic>
        <p:sp>
          <p:nvSpPr>
            <p:cNvPr id="19493" name="Oval 230" descr="image1"/>
            <p:cNvSpPr>
              <a:spLocks noChangeArrowheads="1"/>
            </p:cNvSpPr>
            <p:nvPr/>
          </p:nvSpPr>
          <p:spPr bwMode="auto">
            <a:xfrm>
              <a:off x="2498" y="2088"/>
              <a:ext cx="768" cy="768"/>
            </a:xfrm>
            <a:prstGeom prst="ellipse">
              <a:avLst/>
            </a:prstGeom>
            <a:blipFill dpi="0" rotWithShape="1">
              <a:blip r:embed="rId5"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94" name="Oval 232"/>
            <p:cNvSpPr>
              <a:spLocks noChangeArrowheads="1"/>
            </p:cNvSpPr>
            <p:nvPr/>
          </p:nvSpPr>
          <p:spPr bwMode="auto">
            <a:xfrm>
              <a:off x="2560" y="2121"/>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7" name="Group 20"/>
          <p:cNvGrpSpPr>
            <a:grpSpLocks/>
          </p:cNvGrpSpPr>
          <p:nvPr/>
        </p:nvGrpSpPr>
        <p:grpSpPr bwMode="auto">
          <a:xfrm>
            <a:off x="2319338" y="4565650"/>
            <a:ext cx="1412875" cy="1412875"/>
            <a:chOff x="1156" y="2026"/>
            <a:chExt cx="890" cy="890"/>
          </a:xfrm>
        </p:grpSpPr>
        <p:pic>
          <p:nvPicPr>
            <p:cNvPr id="19489" name="Picture 198"/>
            <p:cNvPicPr>
              <a:picLocks noChangeAspect="1" noChangeArrowheads="1"/>
            </p:cNvPicPr>
            <p:nvPr/>
          </p:nvPicPr>
          <p:blipFill>
            <a:blip r:embed="rId3" cstate="screen"/>
            <a:srcRect/>
            <a:stretch>
              <a:fillRect/>
            </a:stretch>
          </p:blipFill>
          <p:spPr bwMode="auto">
            <a:xfrm>
              <a:off x="1156" y="2026"/>
              <a:ext cx="890" cy="890"/>
            </a:xfrm>
            <a:prstGeom prst="rect">
              <a:avLst/>
            </a:prstGeom>
            <a:noFill/>
            <a:ln w="9525" algn="ctr">
              <a:noFill/>
              <a:miter lim="800000"/>
              <a:headEnd/>
              <a:tailEnd/>
            </a:ln>
          </p:spPr>
        </p:pic>
        <p:sp>
          <p:nvSpPr>
            <p:cNvPr id="19490" name="Oval 199" descr="image3"/>
            <p:cNvSpPr>
              <a:spLocks noChangeArrowheads="1"/>
            </p:cNvSpPr>
            <p:nvPr/>
          </p:nvSpPr>
          <p:spPr bwMode="auto">
            <a:xfrm>
              <a:off x="1221" y="2091"/>
              <a:ext cx="768" cy="768"/>
            </a:xfrm>
            <a:prstGeom prst="ellipse">
              <a:avLst/>
            </a:prstGeom>
            <a:blipFill dpi="0" rotWithShape="1">
              <a:blip r:embed="rId6"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91" name="Oval 201"/>
            <p:cNvSpPr>
              <a:spLocks noChangeArrowheads="1"/>
            </p:cNvSpPr>
            <p:nvPr/>
          </p:nvSpPr>
          <p:spPr bwMode="auto">
            <a:xfrm>
              <a:off x="1283" y="2124"/>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8" name="Group 24"/>
          <p:cNvGrpSpPr>
            <a:grpSpLocks/>
          </p:cNvGrpSpPr>
          <p:nvPr/>
        </p:nvGrpSpPr>
        <p:grpSpPr bwMode="auto">
          <a:xfrm>
            <a:off x="5403850" y="1751013"/>
            <a:ext cx="1412875" cy="1412875"/>
            <a:chOff x="3219" y="2028"/>
            <a:chExt cx="890" cy="890"/>
          </a:xfrm>
        </p:grpSpPr>
        <p:pic>
          <p:nvPicPr>
            <p:cNvPr id="19486" name="Picture 203"/>
            <p:cNvPicPr>
              <a:picLocks noChangeAspect="1" noChangeArrowheads="1"/>
            </p:cNvPicPr>
            <p:nvPr/>
          </p:nvPicPr>
          <p:blipFill>
            <a:blip r:embed="rId3" cstate="screen"/>
            <a:srcRect/>
            <a:stretch>
              <a:fillRect/>
            </a:stretch>
          </p:blipFill>
          <p:spPr bwMode="auto">
            <a:xfrm>
              <a:off x="3219" y="2028"/>
              <a:ext cx="890" cy="890"/>
            </a:xfrm>
            <a:prstGeom prst="rect">
              <a:avLst/>
            </a:prstGeom>
            <a:noFill/>
            <a:ln w="9525" algn="ctr">
              <a:noFill/>
              <a:miter lim="800000"/>
              <a:headEnd/>
              <a:tailEnd/>
            </a:ln>
          </p:spPr>
        </p:pic>
        <p:sp>
          <p:nvSpPr>
            <p:cNvPr id="19487" name="Oval 204" descr="image2"/>
            <p:cNvSpPr>
              <a:spLocks noChangeArrowheads="1"/>
            </p:cNvSpPr>
            <p:nvPr/>
          </p:nvSpPr>
          <p:spPr bwMode="auto">
            <a:xfrm>
              <a:off x="3276" y="2090"/>
              <a:ext cx="768" cy="768"/>
            </a:xfrm>
            <a:prstGeom prst="ellipse">
              <a:avLst/>
            </a:prstGeom>
            <a:blipFill dpi="0" rotWithShape="1">
              <a:blip r:embed="rId7"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88" name="Oval 206"/>
            <p:cNvSpPr>
              <a:spLocks noChangeArrowheads="1"/>
            </p:cNvSpPr>
            <p:nvPr/>
          </p:nvSpPr>
          <p:spPr bwMode="auto">
            <a:xfrm>
              <a:off x="3338" y="2123"/>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9" name="Group 28"/>
          <p:cNvGrpSpPr>
            <a:grpSpLocks/>
          </p:cNvGrpSpPr>
          <p:nvPr/>
        </p:nvGrpSpPr>
        <p:grpSpPr bwMode="auto">
          <a:xfrm>
            <a:off x="5405438" y="4572000"/>
            <a:ext cx="1412875" cy="1412875"/>
            <a:chOff x="4467" y="2026"/>
            <a:chExt cx="890" cy="890"/>
          </a:xfrm>
        </p:grpSpPr>
        <p:pic>
          <p:nvPicPr>
            <p:cNvPr id="19483" name="Picture 208"/>
            <p:cNvPicPr>
              <a:picLocks noChangeAspect="1" noChangeArrowheads="1"/>
            </p:cNvPicPr>
            <p:nvPr/>
          </p:nvPicPr>
          <p:blipFill>
            <a:blip r:embed="rId3" cstate="screen"/>
            <a:srcRect/>
            <a:stretch>
              <a:fillRect/>
            </a:stretch>
          </p:blipFill>
          <p:spPr bwMode="auto">
            <a:xfrm>
              <a:off x="4467" y="2026"/>
              <a:ext cx="890" cy="890"/>
            </a:xfrm>
            <a:prstGeom prst="rect">
              <a:avLst/>
            </a:prstGeom>
            <a:noFill/>
            <a:ln w="9525" algn="ctr">
              <a:noFill/>
              <a:miter lim="800000"/>
              <a:headEnd/>
              <a:tailEnd/>
            </a:ln>
          </p:spPr>
        </p:pic>
        <p:sp>
          <p:nvSpPr>
            <p:cNvPr id="19484" name="Oval 209" descr="image4"/>
            <p:cNvSpPr>
              <a:spLocks noChangeArrowheads="1"/>
            </p:cNvSpPr>
            <p:nvPr/>
          </p:nvSpPr>
          <p:spPr bwMode="auto">
            <a:xfrm>
              <a:off x="4528" y="2091"/>
              <a:ext cx="768" cy="768"/>
            </a:xfrm>
            <a:prstGeom prst="ellipse">
              <a:avLst/>
            </a:prstGeom>
            <a:blipFill dpi="0" rotWithShape="1">
              <a:blip r:embed="rId8"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85" name="Oval 211"/>
            <p:cNvSpPr>
              <a:spLocks noChangeArrowheads="1"/>
            </p:cNvSpPr>
            <p:nvPr/>
          </p:nvSpPr>
          <p:spPr bwMode="auto">
            <a:xfrm>
              <a:off x="4590" y="2124"/>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9473" name="Rectangle 50"/>
          <p:cNvSpPr>
            <a:spLocks noGrp="1" noChangeArrowheads="1"/>
          </p:cNvSpPr>
          <p:nvPr>
            <p:ph type="title" idx="4294967295"/>
          </p:nvPr>
        </p:nvSpPr>
        <p:spPr/>
        <p:txBody>
          <a:bodyPr/>
          <a:lstStyle/>
          <a:p>
            <a:r>
              <a:rPr lang="en-US" smtClean="0"/>
              <a:t>Skills for the 21st Century</a:t>
            </a:r>
          </a:p>
        </p:txBody>
      </p:sp>
      <p:sp>
        <p:nvSpPr>
          <p:cNvPr id="36008" name="Rectangle 168"/>
          <p:cNvSpPr>
            <a:spLocks noGrp="1" noChangeArrowheads="1"/>
          </p:cNvSpPr>
          <p:nvPr>
            <p:ph type="body" idx="4294967295"/>
          </p:nvPr>
        </p:nvSpPr>
        <p:spPr>
          <a:xfrm>
            <a:off x="227013" y="1985963"/>
            <a:ext cx="2262187" cy="433387"/>
          </a:xfrm>
        </p:spPr>
        <p:txBody>
          <a:bodyPr lIns="0" tIns="0" rIns="0" bIns="0"/>
          <a:lstStyle/>
          <a:p>
            <a:pPr marL="0" indent="0">
              <a:buFont typeface="Wingdings" pitchFamily="2" charset="2"/>
              <a:buNone/>
            </a:pPr>
            <a:r>
              <a:rPr lang="en-US" sz="1200" b="1" smtClean="0"/>
              <a:t>Problem Solving and</a:t>
            </a:r>
            <a:br>
              <a:rPr lang="en-US" sz="1200" b="1" smtClean="0"/>
            </a:br>
            <a:r>
              <a:rPr lang="en-US" sz="1200" b="1" smtClean="0"/>
              <a:t>Decision Making:</a:t>
            </a:r>
            <a:endParaRPr lang="en-US" sz="1000" b="1" smtClean="0"/>
          </a:p>
        </p:txBody>
      </p:sp>
      <p:sp>
        <p:nvSpPr>
          <p:cNvPr id="36009" name="Rectangle 169"/>
          <p:cNvSpPr>
            <a:spLocks noChangeArrowheads="1"/>
          </p:cNvSpPr>
          <p:nvPr/>
        </p:nvSpPr>
        <p:spPr bwMode="auto">
          <a:xfrm>
            <a:off x="6842125" y="1990725"/>
            <a:ext cx="2262188" cy="627063"/>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Creative and Critical</a:t>
            </a:r>
            <a:br>
              <a:rPr lang="en-US" sz="1200" b="1"/>
            </a:br>
            <a:r>
              <a:rPr lang="en-US" sz="1200" b="1"/>
              <a:t>Thinking:</a:t>
            </a:r>
            <a:endParaRPr lang="en-US" sz="900" b="1"/>
          </a:p>
        </p:txBody>
      </p:sp>
      <p:sp>
        <p:nvSpPr>
          <p:cNvPr id="36010" name="Rectangle 170"/>
          <p:cNvSpPr>
            <a:spLocks noChangeArrowheads="1"/>
          </p:cNvSpPr>
          <p:nvPr/>
        </p:nvSpPr>
        <p:spPr bwMode="auto">
          <a:xfrm>
            <a:off x="6854825" y="4424363"/>
            <a:ext cx="1946275" cy="561975"/>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Collaboration, </a:t>
            </a:r>
            <a:br>
              <a:rPr lang="en-US" sz="1200" b="1"/>
            </a:br>
            <a:r>
              <a:rPr lang="en-US" sz="1200" b="1"/>
              <a:t>Communication,</a:t>
            </a:r>
            <a:br>
              <a:rPr lang="en-US" sz="1200" b="1"/>
            </a:br>
            <a:r>
              <a:rPr lang="en-US" sz="1200" b="1"/>
              <a:t>and Negotiation:</a:t>
            </a:r>
            <a:endParaRPr lang="en-US" sz="900" b="1"/>
          </a:p>
        </p:txBody>
      </p:sp>
      <p:sp>
        <p:nvSpPr>
          <p:cNvPr id="36025" name="Rectangle 185"/>
          <p:cNvSpPr>
            <a:spLocks noChangeArrowheads="1"/>
          </p:cNvSpPr>
          <p:nvPr/>
        </p:nvSpPr>
        <p:spPr bwMode="auto">
          <a:xfrm>
            <a:off x="227013" y="4549775"/>
            <a:ext cx="2262187" cy="776288"/>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Intellectual Curiosity and</a:t>
            </a:r>
            <a:br>
              <a:rPr lang="en-US" sz="1200" b="1"/>
            </a:br>
            <a:r>
              <a:rPr lang="en-US" sz="1200" b="1"/>
              <a:t>the Ability to Find, Select,</a:t>
            </a:r>
            <a:br>
              <a:rPr lang="en-US" sz="1200" b="1"/>
            </a:br>
            <a:r>
              <a:rPr lang="en-US" sz="1200" b="1"/>
              <a:t>Structure, and Evaluate</a:t>
            </a:r>
            <a:br>
              <a:rPr lang="en-US" sz="1200" b="1"/>
            </a:br>
            <a:r>
              <a:rPr lang="en-US" sz="1200" b="1"/>
              <a:t>Information:</a:t>
            </a:r>
            <a:endParaRPr lang="en-US" sz="1000" b="1"/>
          </a:p>
        </p:txBody>
      </p:sp>
      <p:sp>
        <p:nvSpPr>
          <p:cNvPr id="37937" name="Rectangle 49"/>
          <p:cNvSpPr>
            <a:spLocks noChangeArrowheads="1"/>
          </p:cNvSpPr>
          <p:nvPr/>
        </p:nvSpPr>
        <p:spPr bwMode="auto">
          <a:xfrm>
            <a:off x="225425" y="2419350"/>
            <a:ext cx="2262188" cy="1460500"/>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Hands-on labs and the Packet Tracer simulation-based learning environment</a:t>
            </a:r>
            <a:br>
              <a:rPr lang="en-US" sz="900"/>
            </a:br>
            <a:r>
              <a:rPr lang="en-US" sz="900"/>
              <a:t>for configuring and troubleshooting</a:t>
            </a:r>
            <a:br>
              <a:rPr lang="en-US" sz="900"/>
            </a:br>
            <a:r>
              <a:rPr lang="en-US" sz="900"/>
              <a:t>networks </a:t>
            </a:r>
          </a:p>
          <a:p>
            <a:pPr marL="114300" indent="-114300" defTabSz="814388" eaLnBrk="0" hangingPunct="0">
              <a:lnSpc>
                <a:spcPct val="95000"/>
              </a:lnSpc>
              <a:spcBef>
                <a:spcPct val="50000"/>
              </a:spcBef>
              <a:buClr>
                <a:srgbClr val="708CA1"/>
              </a:buClr>
              <a:buFont typeface="Wingdings" pitchFamily="2" charset="2"/>
              <a:buChar char="§"/>
            </a:pPr>
            <a:r>
              <a:rPr lang="en-US" sz="900"/>
              <a:t>Challenging assessments, including chapter tests and skills based exams </a:t>
            </a:r>
          </a:p>
          <a:p>
            <a:pPr marL="114300" indent="-114300" defTabSz="814388" eaLnBrk="0" hangingPunct="0">
              <a:lnSpc>
                <a:spcPct val="95000"/>
              </a:lnSpc>
              <a:spcBef>
                <a:spcPct val="50000"/>
              </a:spcBef>
              <a:buClr>
                <a:srgbClr val="708CA1"/>
              </a:buClr>
              <a:buFont typeface="Wingdings" pitchFamily="2" charset="2"/>
              <a:buChar char="§"/>
            </a:pPr>
            <a:r>
              <a:rPr lang="en-US" sz="900"/>
              <a:t>Problem-based interactive online</a:t>
            </a:r>
            <a:br>
              <a:rPr lang="en-US" sz="900"/>
            </a:br>
            <a:r>
              <a:rPr lang="en-US" sz="900"/>
              <a:t>activities and complex labs</a:t>
            </a:r>
            <a:r>
              <a:rPr lang="en-US" sz="1000"/>
              <a:t> </a:t>
            </a:r>
          </a:p>
          <a:p>
            <a:pPr marL="114300" indent="-114300" defTabSz="814388" eaLnBrk="0" hangingPunct="0">
              <a:lnSpc>
                <a:spcPct val="95000"/>
              </a:lnSpc>
              <a:spcBef>
                <a:spcPct val="50000"/>
              </a:spcBef>
              <a:buClr>
                <a:srgbClr val="708CA1"/>
              </a:buClr>
              <a:buFont typeface="Wingdings" pitchFamily="2" charset="2"/>
              <a:buChar char="§"/>
            </a:pPr>
            <a:endParaRPr lang="en-US" sz="1000"/>
          </a:p>
        </p:txBody>
      </p:sp>
      <p:sp>
        <p:nvSpPr>
          <p:cNvPr id="37938" name="Rectangle 50"/>
          <p:cNvSpPr>
            <a:spLocks noChangeArrowheads="1"/>
          </p:cNvSpPr>
          <p:nvPr/>
        </p:nvSpPr>
        <p:spPr bwMode="auto">
          <a:xfrm>
            <a:off x="223838" y="5334000"/>
            <a:ext cx="2262187" cy="1398588"/>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Challenge labs encourage</a:t>
            </a:r>
            <a:br>
              <a:rPr lang="en-US" sz="900"/>
            </a:br>
            <a:r>
              <a:rPr lang="en-US" sz="900"/>
              <a:t>exploration and research</a:t>
            </a:r>
          </a:p>
          <a:p>
            <a:pPr marL="114300" indent="-114300" defTabSz="814388" eaLnBrk="0" hangingPunct="0">
              <a:lnSpc>
                <a:spcPct val="95000"/>
              </a:lnSpc>
              <a:spcBef>
                <a:spcPct val="50000"/>
              </a:spcBef>
              <a:buClr>
                <a:srgbClr val="708CA1"/>
              </a:buClr>
              <a:buFont typeface="Wingdings" pitchFamily="2" charset="2"/>
              <a:buChar char="§"/>
            </a:pPr>
            <a:r>
              <a:rPr lang="en-US" sz="900"/>
              <a:t>Real-world case studies give students</a:t>
            </a:r>
            <a:br>
              <a:rPr lang="en-US" sz="900"/>
            </a:br>
            <a:r>
              <a:rPr lang="en-US" sz="900"/>
              <a:t>the opportunity to structure projects</a:t>
            </a:r>
            <a:br>
              <a:rPr lang="en-US" sz="900"/>
            </a:br>
            <a:r>
              <a:rPr lang="en-US" sz="900"/>
              <a:t>that expand their knowledge</a:t>
            </a:r>
          </a:p>
          <a:p>
            <a:pPr marL="114300" indent="-114300" defTabSz="814388" eaLnBrk="0" hangingPunct="0">
              <a:lnSpc>
                <a:spcPct val="95000"/>
              </a:lnSpc>
              <a:spcBef>
                <a:spcPct val="50000"/>
              </a:spcBef>
              <a:buClr>
                <a:srgbClr val="708CA1"/>
              </a:buClr>
              <a:buFont typeface="Wingdings" pitchFamily="2" charset="2"/>
              <a:buChar char="§"/>
            </a:pPr>
            <a:r>
              <a:rPr lang="en-US" sz="900"/>
              <a:t>Labs require students to organize information, consider alternatives</a:t>
            </a:r>
            <a:br>
              <a:rPr lang="en-US" sz="900"/>
            </a:br>
            <a:r>
              <a:rPr lang="en-US" sz="900"/>
              <a:t>and use higher-order thinking skills</a:t>
            </a:r>
            <a:r>
              <a:rPr lang="en-US" sz="1000"/>
              <a:t> </a:t>
            </a:r>
          </a:p>
        </p:txBody>
      </p:sp>
      <p:sp>
        <p:nvSpPr>
          <p:cNvPr id="37939" name="Rectangle 51"/>
          <p:cNvSpPr>
            <a:spLocks noChangeArrowheads="1"/>
          </p:cNvSpPr>
          <p:nvPr/>
        </p:nvSpPr>
        <p:spPr bwMode="auto">
          <a:xfrm>
            <a:off x="6859588" y="2419350"/>
            <a:ext cx="2262187" cy="1644650"/>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Packet Tracer allows students to explore concepts, conduct experiments, and test understanding </a:t>
            </a:r>
          </a:p>
          <a:p>
            <a:pPr marL="114300" indent="-114300" defTabSz="814388" eaLnBrk="0" hangingPunct="0">
              <a:lnSpc>
                <a:spcPct val="95000"/>
              </a:lnSpc>
              <a:spcBef>
                <a:spcPct val="50000"/>
              </a:spcBef>
              <a:buClr>
                <a:srgbClr val="708CA1"/>
              </a:buClr>
              <a:buFont typeface="Wingdings" pitchFamily="2" charset="2"/>
              <a:buChar char="§"/>
            </a:pPr>
            <a:r>
              <a:rPr lang="en-US" sz="900"/>
              <a:t>Case studies present problems, projects and career activities students will encounter on the job</a:t>
            </a:r>
          </a:p>
          <a:p>
            <a:pPr marL="114300" indent="-114300" defTabSz="814388" eaLnBrk="0" hangingPunct="0">
              <a:lnSpc>
                <a:spcPct val="95000"/>
              </a:lnSpc>
              <a:spcBef>
                <a:spcPct val="50000"/>
              </a:spcBef>
              <a:buClr>
                <a:srgbClr val="708CA1"/>
              </a:buClr>
              <a:buFont typeface="Wingdings" pitchFamily="2" charset="2"/>
              <a:buChar char="§"/>
            </a:pPr>
            <a:r>
              <a:rPr lang="en-US" sz="900"/>
              <a:t>Students can create their own activities, games, or virtual networks of any size  with Packet Tracer</a:t>
            </a:r>
          </a:p>
        </p:txBody>
      </p:sp>
      <p:sp>
        <p:nvSpPr>
          <p:cNvPr id="37940" name="Rectangle 52"/>
          <p:cNvSpPr>
            <a:spLocks noChangeArrowheads="1"/>
          </p:cNvSpPr>
          <p:nvPr/>
        </p:nvSpPr>
        <p:spPr bwMode="auto">
          <a:xfrm>
            <a:off x="6845300" y="4989513"/>
            <a:ext cx="2262188" cy="1450975"/>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Group lab assignments reinforce teamwork and communication</a:t>
            </a:r>
          </a:p>
          <a:p>
            <a:pPr marL="114300" indent="-114300" defTabSz="814388" eaLnBrk="0" hangingPunct="0">
              <a:lnSpc>
                <a:spcPct val="95000"/>
              </a:lnSpc>
              <a:spcBef>
                <a:spcPct val="50000"/>
              </a:spcBef>
              <a:buClr>
                <a:srgbClr val="708CA1"/>
              </a:buClr>
              <a:buFont typeface="Wingdings" pitchFamily="2" charset="2"/>
              <a:buChar char="§"/>
            </a:pPr>
            <a:r>
              <a:rPr lang="en-US" sz="900"/>
              <a:t>Multiuser Packet Tracer activities    require collaboration and coordination</a:t>
            </a:r>
          </a:p>
          <a:p>
            <a:pPr marL="114300" indent="-114300" defTabSz="814388" eaLnBrk="0" hangingPunct="0">
              <a:lnSpc>
                <a:spcPct val="95000"/>
              </a:lnSpc>
              <a:spcBef>
                <a:spcPct val="50000"/>
              </a:spcBef>
              <a:buClr>
                <a:srgbClr val="708CA1"/>
              </a:buClr>
              <a:buFont typeface="Wingdings" pitchFamily="2" charset="2"/>
              <a:buChar char="§"/>
            </a:pPr>
            <a:r>
              <a:rPr lang="en-US" sz="900"/>
              <a:t>Realistic business scenarios provide practice in communicating and</a:t>
            </a:r>
            <a:br>
              <a:rPr lang="en-US" sz="900"/>
            </a:br>
            <a:r>
              <a:rPr lang="en-US" sz="900"/>
              <a:t>negotiating with customers</a:t>
            </a:r>
          </a:p>
        </p:txBody>
      </p:sp>
      <p:sp>
        <p:nvSpPr>
          <p:cNvPr id="19482"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The Learner at the Center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7" presetClass="entr" presetSubtype="0" fill="hold" grpId="0" nodeType="withEffect">
                                  <p:stCondLst>
                                    <p:cond delay="400"/>
                                  </p:stCondLst>
                                  <p:childTnLst>
                                    <p:set>
                                      <p:cBhvr>
                                        <p:cTn id="12" dur="1" fill="hold">
                                          <p:stCondLst>
                                            <p:cond delay="0"/>
                                          </p:stCondLst>
                                        </p:cTn>
                                        <p:tgtEl>
                                          <p:spTgt spid="36008"/>
                                        </p:tgtEl>
                                        <p:attrNameLst>
                                          <p:attrName>style.visibility</p:attrName>
                                        </p:attrNameLst>
                                      </p:cBhvr>
                                      <p:to>
                                        <p:strVal val="visible"/>
                                      </p:to>
                                    </p:set>
                                    <p:animEffect transition="in" filter="fade">
                                      <p:cBhvr>
                                        <p:cTn id="13" dur="500"/>
                                        <p:tgtEl>
                                          <p:spTgt spid="36008"/>
                                        </p:tgtEl>
                                      </p:cBhvr>
                                    </p:animEffect>
                                    <p:anim calcmode="lin" valueType="num">
                                      <p:cBhvr>
                                        <p:cTn id="14" dur="500" fill="hold"/>
                                        <p:tgtEl>
                                          <p:spTgt spid="36008"/>
                                        </p:tgtEl>
                                        <p:attrNameLst>
                                          <p:attrName>ppt_x</p:attrName>
                                        </p:attrNameLst>
                                      </p:cBhvr>
                                      <p:tavLst>
                                        <p:tav tm="0">
                                          <p:val>
                                            <p:strVal val="#ppt_x"/>
                                          </p:val>
                                        </p:tav>
                                        <p:tav tm="100000">
                                          <p:val>
                                            <p:strVal val="#ppt_x"/>
                                          </p:val>
                                        </p:tav>
                                      </p:tavLst>
                                    </p:anim>
                                    <p:anim calcmode="lin" valueType="num">
                                      <p:cBhvr>
                                        <p:cTn id="15" dur="500" fill="hold"/>
                                        <p:tgtEl>
                                          <p:spTgt spid="36008"/>
                                        </p:tgtEl>
                                        <p:attrNameLst>
                                          <p:attrName>ppt_y</p:attrName>
                                        </p:attrNameLst>
                                      </p:cBhvr>
                                      <p:tavLst>
                                        <p:tav tm="0">
                                          <p:val>
                                            <p:strVal val="#ppt_y-.1"/>
                                          </p:val>
                                        </p:tav>
                                        <p:tav tm="100000">
                                          <p:val>
                                            <p:strVal val="#ppt_y"/>
                                          </p:val>
                                        </p:tav>
                                      </p:tavLst>
                                    </p:anim>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37937"/>
                                        </p:tgtEl>
                                        <p:attrNameLst>
                                          <p:attrName>style.visibility</p:attrName>
                                        </p:attrNameLst>
                                      </p:cBhvr>
                                      <p:to>
                                        <p:strVal val="visible"/>
                                      </p:to>
                                    </p:set>
                                    <p:animEffect transition="in" filter="wipe(left)">
                                      <p:cBhvr>
                                        <p:cTn id="19" dur="500"/>
                                        <p:tgtEl>
                                          <p:spTgt spid="379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10" presetClass="entr" presetSubtype="0" fill="hold"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47" presetClass="entr" presetSubtype="0" fill="hold" nodeType="withEffect">
                                  <p:stCondLst>
                                    <p:cond delay="400"/>
                                  </p:stCondLst>
                                  <p:childTnLst>
                                    <p:set>
                                      <p:cBhvr>
                                        <p:cTn id="29" dur="1" fill="hold">
                                          <p:stCondLst>
                                            <p:cond delay="0"/>
                                          </p:stCondLst>
                                        </p:cTn>
                                        <p:tgtEl>
                                          <p:spTgt spid="36009"/>
                                        </p:tgtEl>
                                        <p:attrNameLst>
                                          <p:attrName>style.visibility</p:attrName>
                                        </p:attrNameLst>
                                      </p:cBhvr>
                                      <p:to>
                                        <p:strVal val="visible"/>
                                      </p:to>
                                    </p:set>
                                    <p:animEffect transition="in" filter="fade">
                                      <p:cBhvr>
                                        <p:cTn id="30" dur="500"/>
                                        <p:tgtEl>
                                          <p:spTgt spid="36009"/>
                                        </p:tgtEl>
                                      </p:cBhvr>
                                    </p:animEffect>
                                    <p:anim calcmode="lin" valueType="num">
                                      <p:cBhvr>
                                        <p:cTn id="31" dur="500" fill="hold"/>
                                        <p:tgtEl>
                                          <p:spTgt spid="36009"/>
                                        </p:tgtEl>
                                        <p:attrNameLst>
                                          <p:attrName>ppt_x</p:attrName>
                                        </p:attrNameLst>
                                      </p:cBhvr>
                                      <p:tavLst>
                                        <p:tav tm="0">
                                          <p:val>
                                            <p:strVal val="#ppt_x"/>
                                          </p:val>
                                        </p:tav>
                                        <p:tav tm="100000">
                                          <p:val>
                                            <p:strVal val="#ppt_x"/>
                                          </p:val>
                                        </p:tav>
                                      </p:tavLst>
                                    </p:anim>
                                    <p:anim calcmode="lin" valueType="num">
                                      <p:cBhvr>
                                        <p:cTn id="32" dur="500" fill="hold"/>
                                        <p:tgtEl>
                                          <p:spTgt spid="36009"/>
                                        </p:tgtEl>
                                        <p:attrNameLst>
                                          <p:attrName>ppt_y</p:attrName>
                                        </p:attrNameLst>
                                      </p:cBhvr>
                                      <p:tavLst>
                                        <p:tav tm="0">
                                          <p:val>
                                            <p:strVal val="#ppt_y-.1"/>
                                          </p:val>
                                        </p:tav>
                                        <p:tav tm="100000">
                                          <p:val>
                                            <p:strVal val="#ppt_y"/>
                                          </p:val>
                                        </p:tav>
                                      </p:tavLst>
                                    </p:anim>
                                  </p:childTnLst>
                                </p:cTn>
                              </p:par>
                            </p:childTnLst>
                          </p:cTn>
                        </p:par>
                        <p:par>
                          <p:cTn id="33" fill="hold">
                            <p:stCondLst>
                              <p:cond delay="900"/>
                            </p:stCondLst>
                            <p:childTnLst>
                              <p:par>
                                <p:cTn id="34" presetID="22" presetClass="entr" presetSubtype="8" fill="hold" nodeType="afterEffect">
                                  <p:stCondLst>
                                    <p:cond delay="0"/>
                                  </p:stCondLst>
                                  <p:childTnLst>
                                    <p:set>
                                      <p:cBhvr>
                                        <p:cTn id="35" dur="1" fill="hold">
                                          <p:stCondLst>
                                            <p:cond delay="0"/>
                                          </p:stCondLst>
                                        </p:cTn>
                                        <p:tgtEl>
                                          <p:spTgt spid="37939"/>
                                        </p:tgtEl>
                                        <p:attrNameLst>
                                          <p:attrName>style.visibility</p:attrName>
                                        </p:attrNameLst>
                                      </p:cBhvr>
                                      <p:to>
                                        <p:strVal val="visible"/>
                                      </p:to>
                                    </p:set>
                                    <p:animEffect transition="in" filter="wipe(left)">
                                      <p:cBhvr>
                                        <p:cTn id="36" dur="500"/>
                                        <p:tgtEl>
                                          <p:spTgt spid="379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par>
                                <p:cTn id="42" presetID="10" presetClass="entr" presetSubtype="0" fill="hold" nodeType="withEffect">
                                  <p:stCondLst>
                                    <p:cond delay="40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47" presetClass="entr" presetSubtype="0" fill="hold" nodeType="withEffect">
                                  <p:stCondLst>
                                    <p:cond delay="400"/>
                                  </p:stCondLst>
                                  <p:childTnLst>
                                    <p:set>
                                      <p:cBhvr>
                                        <p:cTn id="46" dur="1" fill="hold">
                                          <p:stCondLst>
                                            <p:cond delay="0"/>
                                          </p:stCondLst>
                                        </p:cTn>
                                        <p:tgtEl>
                                          <p:spTgt spid="36025"/>
                                        </p:tgtEl>
                                        <p:attrNameLst>
                                          <p:attrName>style.visibility</p:attrName>
                                        </p:attrNameLst>
                                      </p:cBhvr>
                                      <p:to>
                                        <p:strVal val="visible"/>
                                      </p:to>
                                    </p:set>
                                    <p:animEffect transition="in" filter="fade">
                                      <p:cBhvr>
                                        <p:cTn id="47" dur="500"/>
                                        <p:tgtEl>
                                          <p:spTgt spid="36025"/>
                                        </p:tgtEl>
                                      </p:cBhvr>
                                    </p:animEffect>
                                    <p:anim calcmode="lin" valueType="num">
                                      <p:cBhvr>
                                        <p:cTn id="48" dur="500" fill="hold"/>
                                        <p:tgtEl>
                                          <p:spTgt spid="36025"/>
                                        </p:tgtEl>
                                        <p:attrNameLst>
                                          <p:attrName>ppt_x</p:attrName>
                                        </p:attrNameLst>
                                      </p:cBhvr>
                                      <p:tavLst>
                                        <p:tav tm="0">
                                          <p:val>
                                            <p:strVal val="#ppt_x"/>
                                          </p:val>
                                        </p:tav>
                                        <p:tav tm="100000">
                                          <p:val>
                                            <p:strVal val="#ppt_x"/>
                                          </p:val>
                                        </p:tav>
                                      </p:tavLst>
                                    </p:anim>
                                    <p:anim calcmode="lin" valueType="num">
                                      <p:cBhvr>
                                        <p:cTn id="49" dur="500" fill="hold"/>
                                        <p:tgtEl>
                                          <p:spTgt spid="36025"/>
                                        </p:tgtEl>
                                        <p:attrNameLst>
                                          <p:attrName>ppt_y</p:attrName>
                                        </p:attrNameLst>
                                      </p:cBhvr>
                                      <p:tavLst>
                                        <p:tav tm="0">
                                          <p:val>
                                            <p:strVal val="#ppt_y-.1"/>
                                          </p:val>
                                        </p:tav>
                                        <p:tav tm="100000">
                                          <p:val>
                                            <p:strVal val="#ppt_y"/>
                                          </p:val>
                                        </p:tav>
                                      </p:tavLst>
                                    </p:anim>
                                  </p:childTnLst>
                                </p:cTn>
                              </p:par>
                            </p:childTnLst>
                          </p:cTn>
                        </p:par>
                        <p:par>
                          <p:cTn id="50" fill="hold">
                            <p:stCondLst>
                              <p:cond delay="900"/>
                            </p:stCondLst>
                            <p:childTnLst>
                              <p:par>
                                <p:cTn id="51" presetID="22" presetClass="entr" presetSubtype="8" fill="hold" grpId="0" nodeType="afterEffect">
                                  <p:stCondLst>
                                    <p:cond delay="0"/>
                                  </p:stCondLst>
                                  <p:childTnLst>
                                    <p:set>
                                      <p:cBhvr>
                                        <p:cTn id="52" dur="1" fill="hold">
                                          <p:stCondLst>
                                            <p:cond delay="0"/>
                                          </p:stCondLst>
                                        </p:cTn>
                                        <p:tgtEl>
                                          <p:spTgt spid="37938"/>
                                        </p:tgtEl>
                                        <p:attrNameLst>
                                          <p:attrName>style.visibility</p:attrName>
                                        </p:attrNameLst>
                                      </p:cBhvr>
                                      <p:to>
                                        <p:strVal val="visible"/>
                                      </p:to>
                                    </p:set>
                                    <p:animEffect transition="in" filter="wipe(left)">
                                      <p:cBhvr>
                                        <p:cTn id="53" dur="500"/>
                                        <p:tgtEl>
                                          <p:spTgt spid="379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par>
                                <p:cTn id="59" presetID="10" presetClass="entr" presetSubtype="0" fill="hold" nodeType="withEffect">
                                  <p:stCondLst>
                                    <p:cond delay="4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47" presetClass="entr" presetSubtype="0" fill="hold" nodeType="withEffect">
                                  <p:stCondLst>
                                    <p:cond delay="400"/>
                                  </p:stCondLst>
                                  <p:childTnLst>
                                    <p:set>
                                      <p:cBhvr>
                                        <p:cTn id="63" dur="1" fill="hold">
                                          <p:stCondLst>
                                            <p:cond delay="0"/>
                                          </p:stCondLst>
                                        </p:cTn>
                                        <p:tgtEl>
                                          <p:spTgt spid="36010"/>
                                        </p:tgtEl>
                                        <p:attrNameLst>
                                          <p:attrName>style.visibility</p:attrName>
                                        </p:attrNameLst>
                                      </p:cBhvr>
                                      <p:to>
                                        <p:strVal val="visible"/>
                                      </p:to>
                                    </p:set>
                                    <p:animEffect transition="in" filter="fade">
                                      <p:cBhvr>
                                        <p:cTn id="64" dur="500"/>
                                        <p:tgtEl>
                                          <p:spTgt spid="36010"/>
                                        </p:tgtEl>
                                      </p:cBhvr>
                                    </p:animEffect>
                                    <p:anim calcmode="lin" valueType="num">
                                      <p:cBhvr>
                                        <p:cTn id="65" dur="500" fill="hold"/>
                                        <p:tgtEl>
                                          <p:spTgt spid="36010"/>
                                        </p:tgtEl>
                                        <p:attrNameLst>
                                          <p:attrName>ppt_x</p:attrName>
                                        </p:attrNameLst>
                                      </p:cBhvr>
                                      <p:tavLst>
                                        <p:tav tm="0">
                                          <p:val>
                                            <p:strVal val="#ppt_x"/>
                                          </p:val>
                                        </p:tav>
                                        <p:tav tm="100000">
                                          <p:val>
                                            <p:strVal val="#ppt_x"/>
                                          </p:val>
                                        </p:tav>
                                      </p:tavLst>
                                    </p:anim>
                                    <p:anim calcmode="lin" valueType="num">
                                      <p:cBhvr>
                                        <p:cTn id="66" dur="500" fill="hold"/>
                                        <p:tgtEl>
                                          <p:spTgt spid="36010"/>
                                        </p:tgtEl>
                                        <p:attrNameLst>
                                          <p:attrName>ppt_y</p:attrName>
                                        </p:attrNameLst>
                                      </p:cBhvr>
                                      <p:tavLst>
                                        <p:tav tm="0">
                                          <p:val>
                                            <p:strVal val="#ppt_y-.1"/>
                                          </p:val>
                                        </p:tav>
                                        <p:tav tm="100000">
                                          <p:val>
                                            <p:strVal val="#ppt_y"/>
                                          </p:val>
                                        </p:tav>
                                      </p:tavLst>
                                    </p:anim>
                                  </p:childTnLst>
                                </p:cTn>
                              </p:par>
                            </p:childTnLst>
                          </p:cTn>
                        </p:par>
                        <p:par>
                          <p:cTn id="67" fill="hold">
                            <p:stCondLst>
                              <p:cond delay="900"/>
                            </p:stCondLst>
                            <p:childTnLst>
                              <p:par>
                                <p:cTn id="68" presetID="22" presetClass="entr" presetSubtype="8" fill="hold" grpId="0" nodeType="afterEffect">
                                  <p:stCondLst>
                                    <p:cond delay="0"/>
                                  </p:stCondLst>
                                  <p:childTnLst>
                                    <p:set>
                                      <p:cBhvr>
                                        <p:cTn id="69" dur="1" fill="hold">
                                          <p:stCondLst>
                                            <p:cond delay="0"/>
                                          </p:stCondLst>
                                        </p:cTn>
                                        <p:tgtEl>
                                          <p:spTgt spid="37940"/>
                                        </p:tgtEl>
                                        <p:attrNameLst>
                                          <p:attrName>style.visibility</p:attrName>
                                        </p:attrNameLst>
                                      </p:cBhvr>
                                      <p:to>
                                        <p:strVal val="visible"/>
                                      </p:to>
                                    </p:set>
                                    <p:animEffect transition="in" filter="wipe(left)">
                                      <p:cBhvr>
                                        <p:cTn id="70" dur="500"/>
                                        <p:tgtEl>
                                          <p:spTgt spid="3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08" grpId="0"/>
      <p:bldP spid="37937" grpId="0"/>
      <p:bldP spid="37938" grpId="0"/>
      <p:bldP spid="379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0487" name="Title 221"/>
          <p:cNvSpPr>
            <a:spLocks noGrp="1"/>
          </p:cNvSpPr>
          <p:nvPr>
            <p:ph type="title"/>
          </p:nvPr>
        </p:nvSpPr>
        <p:spPr/>
        <p:txBody>
          <a:bodyPr/>
          <a:lstStyle/>
          <a:p>
            <a:r>
              <a:rPr lang="en-US" smtClean="0"/>
              <a:t>Innovative Assessments</a:t>
            </a:r>
          </a:p>
        </p:txBody>
      </p:sp>
      <p:sp>
        <p:nvSpPr>
          <p:cNvPr id="2048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Assessment Framework</a:t>
            </a:r>
          </a:p>
        </p:txBody>
      </p:sp>
      <p:sp>
        <p:nvSpPr>
          <p:cNvPr id="46" name="AutoShape 152"/>
          <p:cNvSpPr>
            <a:spLocks noChangeArrowheads="1"/>
          </p:cNvSpPr>
          <p:nvPr/>
        </p:nvSpPr>
        <p:spPr bwMode="auto">
          <a:xfrm>
            <a:off x="465138" y="3646488"/>
            <a:ext cx="6318250" cy="279400"/>
          </a:xfrm>
          <a:prstGeom prst="roundRect">
            <a:avLst>
              <a:gd name="adj" fmla="val 5958"/>
            </a:avLst>
          </a:prstGeom>
          <a:gradFill rotWithShape="1">
            <a:gsLst>
              <a:gs pos="0">
                <a:srgbClr val="000000">
                  <a:alpha val="50000"/>
                </a:srgbClr>
              </a:gs>
              <a:gs pos="100000">
                <a:srgbClr val="FFFFFF">
                  <a:alpha val="0"/>
                </a:srgbClr>
              </a:gs>
            </a:gsLst>
            <a:path path="shape">
              <a:fillToRect l="50000" t="50000" r="50000" b="50000"/>
            </a:path>
          </a:gradFill>
          <a:ln w="12700">
            <a:noFill/>
            <a:round/>
            <a:headEnd/>
            <a:tailEnd/>
          </a:ln>
        </p:spPr>
        <p:txBody>
          <a:bodyPr wrap="none"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47" name="AutoShape 152"/>
          <p:cNvSpPr>
            <a:spLocks noChangeArrowheads="1"/>
          </p:cNvSpPr>
          <p:nvPr/>
        </p:nvSpPr>
        <p:spPr bwMode="auto">
          <a:xfrm>
            <a:off x="465138" y="6186488"/>
            <a:ext cx="6318250" cy="279400"/>
          </a:xfrm>
          <a:prstGeom prst="roundRect">
            <a:avLst>
              <a:gd name="adj" fmla="val 5958"/>
            </a:avLst>
          </a:prstGeom>
          <a:gradFill rotWithShape="1">
            <a:gsLst>
              <a:gs pos="0">
                <a:srgbClr val="000000">
                  <a:alpha val="50000"/>
                </a:srgbClr>
              </a:gs>
              <a:gs pos="100000">
                <a:srgbClr val="FFFFFF">
                  <a:alpha val="0"/>
                </a:srgbClr>
              </a:gs>
            </a:gsLst>
            <a:path path="shape">
              <a:fillToRect l="50000" t="50000" r="50000" b="50000"/>
            </a:path>
          </a:gradFill>
          <a:ln w="12700">
            <a:noFill/>
            <a:round/>
            <a:headEnd/>
            <a:tailEnd/>
          </a:ln>
        </p:spPr>
        <p:txBody>
          <a:bodyPr wrap="none"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48" name="AutoShape 152"/>
          <p:cNvSpPr>
            <a:spLocks noChangeArrowheads="1"/>
          </p:cNvSpPr>
          <p:nvPr/>
        </p:nvSpPr>
        <p:spPr bwMode="auto">
          <a:xfrm>
            <a:off x="6446838" y="6186488"/>
            <a:ext cx="2725737" cy="273050"/>
          </a:xfrm>
          <a:prstGeom prst="roundRect">
            <a:avLst>
              <a:gd name="adj" fmla="val 5958"/>
            </a:avLst>
          </a:prstGeom>
          <a:gradFill rotWithShape="1">
            <a:gsLst>
              <a:gs pos="0">
                <a:srgbClr val="000000">
                  <a:alpha val="50000"/>
                </a:srgbClr>
              </a:gs>
              <a:gs pos="100000">
                <a:srgbClr val="FFFFFF">
                  <a:alpha val="0"/>
                </a:srgbClr>
              </a:gs>
            </a:gsLst>
            <a:path path="shape">
              <a:fillToRect l="50000" t="50000" r="50000" b="50000"/>
            </a:path>
          </a:gradFill>
          <a:ln w="12700">
            <a:noFill/>
            <a:round/>
            <a:headEnd/>
            <a:tailEnd/>
          </a:ln>
        </p:spPr>
        <p:txBody>
          <a:bodyPr wrap="none"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49" name="Rectangle 9"/>
          <p:cNvSpPr>
            <a:spLocks noChangeArrowheads="1"/>
          </p:cNvSpPr>
          <p:nvPr/>
        </p:nvSpPr>
        <p:spPr bwMode="auto">
          <a:xfrm>
            <a:off x="6743700" y="3949700"/>
            <a:ext cx="2222500" cy="2413000"/>
          </a:xfrm>
          <a:prstGeom prst="rect">
            <a:avLst/>
          </a:prstGeom>
          <a:gradFill flip="none" rotWithShape="1">
            <a:gsLst>
              <a:gs pos="0">
                <a:schemeClr val="accent3">
                  <a:lumMod val="50000"/>
                </a:schemeClr>
              </a:gs>
              <a:gs pos="0">
                <a:schemeClr val="accent3">
                  <a:lumMod val="65000"/>
                </a:schemeClr>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50" name="Rectangle 9"/>
          <p:cNvSpPr>
            <a:spLocks noChangeArrowheads="1"/>
          </p:cNvSpPr>
          <p:nvPr/>
        </p:nvSpPr>
        <p:spPr bwMode="auto">
          <a:xfrm>
            <a:off x="393700" y="3949700"/>
            <a:ext cx="6146800" cy="2413000"/>
          </a:xfrm>
          <a:prstGeom prst="rect">
            <a:avLst/>
          </a:prstGeom>
          <a:gradFill flip="none" rotWithShape="1">
            <a:gsLst>
              <a:gs pos="0">
                <a:schemeClr val="accent3">
                  <a:lumMod val="50000"/>
                </a:schemeClr>
              </a:gs>
              <a:gs pos="0">
                <a:schemeClr val="accent3">
                  <a:lumMod val="65000"/>
                </a:schemeClr>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51" name="Title 2"/>
          <p:cNvSpPr>
            <a:spLocks/>
          </p:cNvSpPr>
          <p:nvPr/>
        </p:nvSpPr>
        <p:spPr bwMode="auto">
          <a:xfrm rot="-5400000">
            <a:off x="-493712" y="4989512"/>
            <a:ext cx="2324100" cy="371475"/>
          </a:xfrm>
          <a:prstGeom prst="rect">
            <a:avLst/>
          </a:prstGeom>
          <a:noFill/>
          <a:ln w="9525">
            <a:noFill/>
            <a:miter lim="800000"/>
            <a:headEnd/>
            <a:tailEnd/>
          </a:ln>
        </p:spPr>
        <p:txBody>
          <a:bodyPr lIns="82124" tIns="41061" rIns="82124" bIns="41061" anchor="ctr"/>
          <a:lstStyle/>
          <a:p>
            <a:pPr algn="ctr" defTabSz="814388" eaLnBrk="0" hangingPunct="0">
              <a:lnSpc>
                <a:spcPct val="90000"/>
              </a:lnSpc>
            </a:pPr>
            <a:r>
              <a:rPr lang="en-US" sz="1600" b="1" smtClean="0">
                <a:solidFill>
                  <a:srgbClr val="0183B7"/>
                </a:solidFill>
                <a:latin typeface="Arial" charset="0"/>
                <a:ea typeface="ＭＳ Ｐゴシック" pitchFamily="34" charset="-128"/>
                <a:cs typeface="Arial" charset="0"/>
              </a:rPr>
              <a:t>Instructor  Initiated</a:t>
            </a:r>
          </a:p>
        </p:txBody>
      </p:sp>
      <p:sp>
        <p:nvSpPr>
          <p:cNvPr id="52" name="Rectangle 9"/>
          <p:cNvSpPr>
            <a:spLocks noChangeArrowheads="1"/>
          </p:cNvSpPr>
          <p:nvPr/>
        </p:nvSpPr>
        <p:spPr bwMode="auto">
          <a:xfrm>
            <a:off x="393700" y="1765300"/>
            <a:ext cx="6146800" cy="2044700"/>
          </a:xfrm>
          <a:prstGeom prst="rect">
            <a:avLst/>
          </a:prstGeom>
          <a:gradFill flip="none" rotWithShape="1">
            <a:gsLst>
              <a:gs pos="0">
                <a:srgbClr val="9EC5E6"/>
              </a:gs>
              <a:gs pos="0">
                <a:srgbClr val="9EC5E6"/>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53" name="Rectangle 4"/>
          <p:cNvSpPr>
            <a:spLocks noChangeArrowheads="1"/>
          </p:cNvSpPr>
          <p:nvPr/>
        </p:nvSpPr>
        <p:spPr bwMode="auto">
          <a:xfrm>
            <a:off x="6875463" y="4054475"/>
            <a:ext cx="1981200" cy="2206625"/>
          </a:xfrm>
          <a:prstGeom prst="rect">
            <a:avLst/>
          </a:prstGeom>
          <a:solidFill>
            <a:schemeClr val="accent3">
              <a:lumMod val="50000"/>
            </a:schemeClr>
          </a:solidFill>
          <a:ln w="9525">
            <a:noFill/>
            <a:miter lim="800000"/>
            <a:headEnd/>
            <a:tailEnd/>
          </a:ln>
        </p:spPr>
        <p:txBody>
          <a:bodyPr wrap="none" lIns="82124" tIns="41061" rIns="82124" bIns="41061" anchor="ctr"/>
          <a:lstStyle/>
          <a:p>
            <a:pPr algn="ctr" defTabSz="814388" eaLnBrk="0" hangingPunct="0">
              <a:lnSpc>
                <a:spcPct val="90000"/>
              </a:lnSpc>
              <a:spcBef>
                <a:spcPct val="50000"/>
              </a:spcBef>
              <a:defRPr/>
            </a:pPr>
            <a:endParaRPr lang="en-US" sz="1600" dirty="0">
              <a:solidFill>
                <a:srgbClr val="000000"/>
              </a:solidFill>
              <a:latin typeface="Arial" charset="0"/>
              <a:ea typeface="ＭＳ Ｐゴシック" pitchFamily="34" charset="-128"/>
              <a:cs typeface="Arial" charset="0"/>
            </a:endParaRPr>
          </a:p>
        </p:txBody>
      </p:sp>
      <p:sp>
        <p:nvSpPr>
          <p:cNvPr id="54" name="Rectangle 7"/>
          <p:cNvSpPr>
            <a:spLocks noChangeArrowheads="1"/>
          </p:cNvSpPr>
          <p:nvPr/>
        </p:nvSpPr>
        <p:spPr bwMode="auto">
          <a:xfrm>
            <a:off x="931863" y="4054475"/>
            <a:ext cx="5486400" cy="2206625"/>
          </a:xfrm>
          <a:prstGeom prst="rect">
            <a:avLst/>
          </a:prstGeom>
          <a:solidFill>
            <a:schemeClr val="accent3">
              <a:lumMod val="50000"/>
            </a:schemeClr>
          </a:solidFill>
          <a:ln w="9525">
            <a:noFill/>
            <a:miter lim="800000"/>
            <a:headEnd/>
            <a:tailEnd/>
          </a:ln>
        </p:spPr>
        <p:txBody>
          <a:bodyPr wrap="none" lIns="82124" tIns="41061" rIns="82124" bIns="41061" anchor="ctr"/>
          <a:lstStyle/>
          <a:p>
            <a:pPr algn="ctr" defTabSz="814388" eaLnBrk="0" hangingPunct="0">
              <a:lnSpc>
                <a:spcPct val="90000"/>
              </a:lnSpc>
              <a:spcBef>
                <a:spcPct val="50000"/>
              </a:spcBef>
              <a:defRPr/>
            </a:pPr>
            <a:endParaRPr lang="en-US" sz="1600" dirty="0">
              <a:solidFill>
                <a:srgbClr val="000000"/>
              </a:solidFill>
              <a:latin typeface="Arial" charset="0"/>
              <a:ea typeface="ＭＳ Ｐゴシック" pitchFamily="34" charset="-128"/>
              <a:cs typeface="Arial" charset="0"/>
            </a:endParaRPr>
          </a:p>
          <a:p>
            <a:pPr algn="ctr" defTabSz="814388" eaLnBrk="0" hangingPunct="0">
              <a:lnSpc>
                <a:spcPct val="90000"/>
              </a:lnSpc>
              <a:spcBef>
                <a:spcPct val="50000"/>
              </a:spcBef>
              <a:defRPr/>
            </a:pPr>
            <a:endParaRPr lang="en-US" sz="1600" dirty="0">
              <a:solidFill>
                <a:srgbClr val="000000"/>
              </a:solidFill>
              <a:latin typeface="Arial" charset="0"/>
              <a:ea typeface="ＭＳ Ｐゴシック" pitchFamily="34" charset="-128"/>
              <a:cs typeface="Arial" charset="0"/>
            </a:endParaRPr>
          </a:p>
        </p:txBody>
      </p:sp>
      <p:sp>
        <p:nvSpPr>
          <p:cNvPr id="55" name="Text Box 9"/>
          <p:cNvSpPr txBox="1">
            <a:spLocks noChangeArrowheads="1"/>
          </p:cNvSpPr>
          <p:nvPr/>
        </p:nvSpPr>
        <p:spPr bwMode="auto">
          <a:xfrm>
            <a:off x="7096125" y="4100513"/>
            <a:ext cx="1524000" cy="581025"/>
          </a:xfrm>
          <a:prstGeom prst="rect">
            <a:avLst/>
          </a:prstGeom>
          <a:noFill/>
          <a:ln w="9525">
            <a:noFill/>
            <a:miter lim="800000"/>
            <a:headEnd/>
            <a:tailEnd/>
          </a:ln>
        </p:spPr>
        <p:txBody>
          <a:bodyPr anchor="ct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Summative Assessment</a:t>
            </a:r>
          </a:p>
        </p:txBody>
      </p:sp>
      <p:sp>
        <p:nvSpPr>
          <p:cNvPr id="56" name="Text Box 12"/>
          <p:cNvSpPr txBox="1">
            <a:spLocks noChangeArrowheads="1"/>
          </p:cNvSpPr>
          <p:nvPr/>
        </p:nvSpPr>
        <p:spPr bwMode="auto">
          <a:xfrm>
            <a:off x="7010400" y="5029200"/>
            <a:ext cx="1905000" cy="949325"/>
          </a:xfrm>
          <a:prstGeom prst="rect">
            <a:avLst/>
          </a:prstGeom>
          <a:noFill/>
          <a:ln w="9525">
            <a:noFill/>
            <a:miter lim="800000"/>
            <a:headEnd/>
            <a:tailEnd/>
          </a:ln>
        </p:spPr>
        <p:txBody>
          <a:bodyP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Hands-on Skills Based Assessments, Final Exams, Midterms,</a:t>
            </a:r>
            <a:br>
              <a:rPr lang="en-US" sz="1400" smtClean="0">
                <a:solidFill>
                  <a:srgbClr val="FFFFFF"/>
                </a:solidFill>
                <a:latin typeface="Arial" charset="0"/>
                <a:ea typeface="ＭＳ Ｐゴシック" pitchFamily="34" charset="-128"/>
                <a:cs typeface="Arial" charset="0"/>
              </a:rPr>
            </a:br>
            <a:r>
              <a:rPr lang="en-US" sz="1400" smtClean="0">
                <a:solidFill>
                  <a:srgbClr val="FFFFFF"/>
                </a:solidFill>
                <a:latin typeface="Arial" charset="0"/>
                <a:ea typeface="ＭＳ Ｐゴシック" pitchFamily="34" charset="-128"/>
                <a:cs typeface="Arial" charset="0"/>
              </a:rPr>
              <a:t>Packet Tracer</a:t>
            </a:r>
          </a:p>
        </p:txBody>
      </p:sp>
      <p:sp>
        <p:nvSpPr>
          <p:cNvPr id="57" name="Rectangle 15"/>
          <p:cNvSpPr>
            <a:spLocks noChangeArrowheads="1"/>
          </p:cNvSpPr>
          <p:nvPr/>
        </p:nvSpPr>
        <p:spPr bwMode="auto">
          <a:xfrm>
            <a:off x="931863" y="1911350"/>
            <a:ext cx="5486400" cy="1746250"/>
          </a:xfrm>
          <a:prstGeom prst="rect">
            <a:avLst/>
          </a:prstGeom>
          <a:solidFill>
            <a:schemeClr val="accent1">
              <a:lumMod val="75000"/>
            </a:schemeClr>
          </a:solidFill>
          <a:ln w="25400">
            <a:noFill/>
            <a:miter lim="800000"/>
            <a:headEnd/>
            <a:tailEnd/>
          </a:ln>
        </p:spPr>
        <p:txBody>
          <a:bodyPr wrap="none" anchor="ctr"/>
          <a:lstStyle/>
          <a:p>
            <a:pPr algn="ctr" eaLnBrk="0" hangingPunct="0">
              <a:lnSpc>
                <a:spcPct val="90000"/>
              </a:lnSpc>
              <a:defRPr/>
            </a:pPr>
            <a:endParaRPr lang="en-US" dirty="0">
              <a:solidFill>
                <a:srgbClr val="000000"/>
              </a:solidFill>
              <a:latin typeface="Arial" charset="0"/>
              <a:ea typeface="ＭＳ Ｐゴシック" pitchFamily="34" charset="-128"/>
              <a:cs typeface="Arial" charset="0"/>
            </a:endParaRPr>
          </a:p>
        </p:txBody>
      </p:sp>
      <p:sp>
        <p:nvSpPr>
          <p:cNvPr id="58" name="Text Box 16"/>
          <p:cNvSpPr txBox="1">
            <a:spLocks noChangeArrowheads="1"/>
          </p:cNvSpPr>
          <p:nvPr/>
        </p:nvSpPr>
        <p:spPr bwMode="auto">
          <a:xfrm>
            <a:off x="1141413" y="1938338"/>
            <a:ext cx="1717675" cy="1069975"/>
          </a:xfrm>
          <a:prstGeom prst="rect">
            <a:avLst/>
          </a:prstGeom>
          <a:noFill/>
          <a:ln w="12700">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Measure Understanding </a:t>
            </a:r>
          </a:p>
        </p:txBody>
      </p:sp>
      <p:sp>
        <p:nvSpPr>
          <p:cNvPr id="59" name="Text Box 18"/>
          <p:cNvSpPr txBox="1">
            <a:spLocks noChangeArrowheads="1"/>
          </p:cNvSpPr>
          <p:nvPr/>
        </p:nvSpPr>
        <p:spPr bwMode="auto">
          <a:xfrm>
            <a:off x="1001713" y="3124200"/>
            <a:ext cx="1997075" cy="517525"/>
          </a:xfrm>
          <a:prstGeom prst="rect">
            <a:avLst/>
          </a:prstGeom>
          <a:noFill/>
          <a:ln w="9525">
            <a:noFill/>
            <a:miter lim="800000"/>
            <a:headEnd/>
            <a:tailEnd/>
          </a:ln>
        </p:spPr>
        <p:txBody>
          <a:bodyP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Quizzes, Testlets, </a:t>
            </a:r>
            <a:br>
              <a:rPr lang="en-US" sz="1400" smtClean="0">
                <a:solidFill>
                  <a:srgbClr val="FFFFFF"/>
                </a:solidFill>
                <a:latin typeface="Arial" charset="0"/>
                <a:ea typeface="ＭＳ Ｐゴシック" pitchFamily="34" charset="-128"/>
                <a:cs typeface="Arial" charset="0"/>
              </a:rPr>
            </a:br>
            <a:r>
              <a:rPr lang="en-US" sz="1400" smtClean="0">
                <a:solidFill>
                  <a:srgbClr val="FFFFFF"/>
                </a:solidFill>
                <a:latin typeface="Arial" charset="0"/>
                <a:ea typeface="ＭＳ Ｐゴシック" pitchFamily="34" charset="-128"/>
                <a:cs typeface="Arial" charset="0"/>
              </a:rPr>
              <a:t>Drag ‘n Drop </a:t>
            </a:r>
          </a:p>
        </p:txBody>
      </p:sp>
      <p:grpSp>
        <p:nvGrpSpPr>
          <p:cNvPr id="60" name="Group 71"/>
          <p:cNvGrpSpPr>
            <a:grpSpLocks/>
          </p:cNvGrpSpPr>
          <p:nvPr/>
        </p:nvGrpSpPr>
        <p:grpSpPr bwMode="auto">
          <a:xfrm>
            <a:off x="2030413" y="1911350"/>
            <a:ext cx="2532061" cy="1746250"/>
            <a:chOff x="1263" y="820"/>
            <a:chExt cx="1573" cy="1416"/>
          </a:xfrm>
        </p:grpSpPr>
        <p:sp>
          <p:nvSpPr>
            <p:cNvPr id="61" name="AutoShape 47"/>
            <p:cNvSpPr>
              <a:spLocks noChangeArrowheads="1"/>
            </p:cNvSpPr>
            <p:nvPr/>
          </p:nvSpPr>
          <p:spPr bwMode="auto">
            <a:xfrm>
              <a:off x="1263" y="820"/>
              <a:ext cx="1573" cy="1416"/>
            </a:xfrm>
            <a:prstGeom prst="rightArrow">
              <a:avLst>
                <a:gd name="adj1" fmla="val 100000"/>
                <a:gd name="adj2" fmla="val 25422"/>
              </a:avLst>
            </a:prstGeom>
            <a:gradFill rotWithShape="1">
              <a:gsLst>
                <a:gs pos="0">
                  <a:srgbClr val="767676">
                    <a:alpha val="0"/>
                  </a:srgbClr>
                </a:gs>
                <a:gs pos="100000">
                  <a:schemeClr val="tx2">
                    <a:alpha val="29999"/>
                  </a:schemeClr>
                </a:gs>
              </a:gsLst>
              <a:lin ang="0" scaled="1"/>
            </a:gradFill>
            <a:ln w="9525">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62" name="Text Box 20"/>
            <p:cNvSpPr txBox="1">
              <a:spLocks noChangeArrowheads="1"/>
            </p:cNvSpPr>
            <p:nvPr/>
          </p:nvSpPr>
          <p:spPr bwMode="auto">
            <a:xfrm>
              <a:off x="1776" y="1417"/>
              <a:ext cx="960" cy="173"/>
            </a:xfrm>
            <a:prstGeom prst="rect">
              <a:avLst/>
            </a:prstGeom>
            <a:noFill/>
            <a:ln w="9525">
              <a:noFill/>
              <a:miter lim="800000"/>
              <a:headEnd/>
              <a:tailEnd/>
            </a:ln>
          </p:spPr>
          <p:txBody>
            <a:bodyPr/>
            <a:lstStyle/>
            <a:p>
              <a:pPr algn="ctr" eaLnBrk="0" hangingPunct="0">
                <a:lnSpc>
                  <a:spcPct val="90000"/>
                </a:lnSpc>
                <a:spcBef>
                  <a:spcPct val="50000"/>
                </a:spcBef>
              </a:pPr>
              <a:r>
                <a:rPr lang="en-US" sz="1200" b="1" smtClean="0">
                  <a:solidFill>
                    <a:srgbClr val="FFFFFF"/>
                  </a:solidFill>
                  <a:latin typeface="Arial" charset="0"/>
                  <a:ea typeface="ＭＳ Ｐゴシック" pitchFamily="34" charset="-128"/>
                  <a:cs typeface="Arial" charset="0"/>
                </a:rPr>
                <a:t>Knowledge Flow</a:t>
              </a:r>
            </a:p>
          </p:txBody>
        </p:sp>
      </p:grpSp>
      <p:sp>
        <p:nvSpPr>
          <p:cNvPr id="63" name="Title 2"/>
          <p:cNvSpPr>
            <a:spLocks/>
          </p:cNvSpPr>
          <p:nvPr/>
        </p:nvSpPr>
        <p:spPr bwMode="auto">
          <a:xfrm rot="-5400000">
            <a:off x="-284162" y="2595562"/>
            <a:ext cx="1905000" cy="371475"/>
          </a:xfrm>
          <a:prstGeom prst="rect">
            <a:avLst/>
          </a:prstGeom>
          <a:noFill/>
          <a:ln w="9525">
            <a:noFill/>
            <a:miter lim="800000"/>
            <a:headEnd/>
            <a:tailEnd/>
          </a:ln>
        </p:spPr>
        <p:txBody>
          <a:bodyPr lIns="82124" tIns="41061" rIns="82124" bIns="41061" anchor="ctr"/>
          <a:lstStyle/>
          <a:p>
            <a:pPr algn="ctr" defTabSz="814388" eaLnBrk="0" hangingPunct="0">
              <a:lnSpc>
                <a:spcPct val="90000"/>
              </a:lnSpc>
            </a:pPr>
            <a:r>
              <a:rPr lang="en-US" sz="1600" b="1" smtClean="0">
                <a:solidFill>
                  <a:srgbClr val="0183B7"/>
                </a:solidFill>
                <a:latin typeface="Arial" charset="0"/>
                <a:ea typeface="ＭＳ Ｐゴシック" pitchFamily="34" charset="-128"/>
                <a:cs typeface="Arial" charset="0"/>
              </a:rPr>
              <a:t>Student  Initiated</a:t>
            </a:r>
          </a:p>
        </p:txBody>
      </p:sp>
      <p:sp>
        <p:nvSpPr>
          <p:cNvPr id="64" name="AutoShape 46"/>
          <p:cNvSpPr>
            <a:spLocks noChangeArrowheads="1"/>
          </p:cNvSpPr>
          <p:nvPr/>
        </p:nvSpPr>
        <p:spPr bwMode="auto">
          <a:xfrm rot="5400000">
            <a:off x="6598444" y="2086769"/>
            <a:ext cx="1455738" cy="1549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767676">
                  <a:alpha val="0"/>
                </a:srgbClr>
              </a:gs>
              <a:gs pos="100000">
                <a:schemeClr val="tx2"/>
              </a:gs>
            </a:gsLst>
            <a:lin ang="0" scaled="1"/>
          </a:gradFill>
          <a:ln w="9525">
            <a:noFill/>
            <a:miter lim="800000"/>
            <a:headEnd/>
            <a:tailEnd/>
          </a:ln>
        </p:spPr>
        <p:txBody>
          <a:bodyPr rot="10800000" vert="eaVert" lIns="82124" tIns="41061" rIns="82124" bIns="41061" anchor="ctr"/>
          <a:lstStyle/>
          <a:p>
            <a:endParaRPr lang="en-US" smtClean="0">
              <a:solidFill>
                <a:srgbClr val="000000"/>
              </a:solidFill>
              <a:latin typeface="Arial" charset="0"/>
              <a:cs typeface="Arial" charset="0"/>
            </a:endParaRPr>
          </a:p>
        </p:txBody>
      </p:sp>
      <p:grpSp>
        <p:nvGrpSpPr>
          <p:cNvPr id="65" name="Group 72"/>
          <p:cNvGrpSpPr>
            <a:grpSpLocks/>
          </p:cNvGrpSpPr>
          <p:nvPr/>
        </p:nvGrpSpPr>
        <p:grpSpPr bwMode="auto">
          <a:xfrm>
            <a:off x="1839913" y="4038600"/>
            <a:ext cx="2497137" cy="2209800"/>
            <a:chOff x="1263" y="2070"/>
            <a:chExt cx="1573" cy="1565"/>
          </a:xfrm>
        </p:grpSpPr>
        <p:sp>
          <p:nvSpPr>
            <p:cNvPr id="66" name="AutoShape 53"/>
            <p:cNvSpPr>
              <a:spLocks noChangeArrowheads="1"/>
            </p:cNvSpPr>
            <p:nvPr/>
          </p:nvSpPr>
          <p:spPr bwMode="auto">
            <a:xfrm>
              <a:off x="1263" y="2070"/>
              <a:ext cx="1573" cy="1565"/>
            </a:xfrm>
            <a:prstGeom prst="rightArrow">
              <a:avLst>
                <a:gd name="adj1" fmla="val 100000"/>
                <a:gd name="adj2" fmla="val 23998"/>
              </a:avLst>
            </a:prstGeom>
            <a:gradFill rotWithShape="1">
              <a:gsLst>
                <a:gs pos="0">
                  <a:srgbClr val="767676">
                    <a:alpha val="0"/>
                  </a:srgbClr>
                </a:gs>
                <a:gs pos="100000">
                  <a:schemeClr val="tx1">
                    <a:lumMod val="65000"/>
                    <a:lumOff val="35000"/>
                  </a:schemeClr>
                </a:gs>
              </a:gsLst>
              <a:lin ang="0" scaled="1"/>
            </a:gradFill>
            <a:ln w="9525">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latin typeface="Arial" charset="0"/>
                <a:ea typeface="ＭＳ Ｐゴシック" pitchFamily="34" charset="-128"/>
                <a:cs typeface="Arial" charset="0"/>
              </a:endParaRPr>
            </a:p>
          </p:txBody>
        </p:sp>
        <p:sp>
          <p:nvSpPr>
            <p:cNvPr id="67" name="Text Box 54"/>
            <p:cNvSpPr txBox="1">
              <a:spLocks noChangeArrowheads="1"/>
            </p:cNvSpPr>
            <p:nvPr/>
          </p:nvSpPr>
          <p:spPr bwMode="auto">
            <a:xfrm>
              <a:off x="1876" y="2732"/>
              <a:ext cx="960" cy="173"/>
            </a:xfrm>
            <a:prstGeom prst="rect">
              <a:avLst/>
            </a:prstGeom>
            <a:noFill/>
            <a:ln w="9525">
              <a:noFill/>
              <a:miter lim="800000"/>
              <a:headEnd/>
              <a:tailEnd/>
            </a:ln>
          </p:spPr>
          <p:txBody>
            <a:bodyPr/>
            <a:lstStyle/>
            <a:p>
              <a:pPr algn="ctr" eaLnBrk="0" hangingPunct="0">
                <a:lnSpc>
                  <a:spcPct val="90000"/>
                </a:lnSpc>
                <a:spcBef>
                  <a:spcPct val="50000"/>
                </a:spcBef>
              </a:pPr>
              <a:r>
                <a:rPr lang="en-US" sz="1200" b="1" dirty="0" smtClean="0">
                  <a:solidFill>
                    <a:srgbClr val="FFFFFF"/>
                  </a:solidFill>
                  <a:latin typeface="Arial" charset="0"/>
                  <a:ea typeface="ＭＳ Ｐゴシック" pitchFamily="34" charset="-128"/>
                  <a:cs typeface="Arial" charset="0"/>
                </a:rPr>
                <a:t>Knowledge Flow</a:t>
              </a:r>
            </a:p>
          </p:txBody>
        </p:sp>
      </p:grpSp>
      <p:sp>
        <p:nvSpPr>
          <p:cNvPr id="68" name="Text Box 10"/>
          <p:cNvSpPr txBox="1">
            <a:spLocks noChangeArrowheads="1"/>
          </p:cNvSpPr>
          <p:nvPr/>
        </p:nvSpPr>
        <p:spPr bwMode="auto">
          <a:xfrm>
            <a:off x="900113" y="5334000"/>
            <a:ext cx="2200275" cy="508000"/>
          </a:xfrm>
          <a:prstGeom prst="rect">
            <a:avLst/>
          </a:prstGeom>
          <a:noFill/>
          <a:ln w="9525">
            <a:noFill/>
            <a:miter lim="800000"/>
            <a:headEnd/>
            <a:tailEnd/>
          </a:ln>
        </p:spPr>
        <p:txBody>
          <a:bodyPr lIns="82124" tIns="41061" rIns="82124" bIns="41061" anchor="ct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Chapter Exams,  </a:t>
            </a:r>
            <a:br>
              <a:rPr lang="en-US" sz="1400" smtClean="0">
                <a:solidFill>
                  <a:srgbClr val="FFFFFF"/>
                </a:solidFill>
                <a:latin typeface="Arial" charset="0"/>
                <a:ea typeface="ＭＳ Ｐゴシック" pitchFamily="34" charset="-128"/>
                <a:cs typeface="Arial" charset="0"/>
              </a:rPr>
            </a:br>
            <a:r>
              <a:rPr lang="en-US" sz="1400" smtClean="0">
                <a:solidFill>
                  <a:srgbClr val="FFFFFF"/>
                </a:solidFill>
                <a:latin typeface="Arial" charset="0"/>
                <a:ea typeface="ＭＳ Ｐゴシック" pitchFamily="34" charset="-128"/>
                <a:cs typeface="Arial" charset="0"/>
              </a:rPr>
              <a:t>Practice Finals </a:t>
            </a:r>
          </a:p>
        </p:txBody>
      </p:sp>
      <p:sp>
        <p:nvSpPr>
          <p:cNvPr id="69" name="Text Box 11"/>
          <p:cNvSpPr txBox="1">
            <a:spLocks noChangeArrowheads="1"/>
          </p:cNvSpPr>
          <p:nvPr/>
        </p:nvSpPr>
        <p:spPr bwMode="auto">
          <a:xfrm>
            <a:off x="4191000" y="5299075"/>
            <a:ext cx="2286000" cy="720725"/>
          </a:xfrm>
          <a:prstGeom prst="rect">
            <a:avLst/>
          </a:prstGeom>
          <a:noFill/>
          <a:ln w="9525">
            <a:noFill/>
            <a:miter lim="800000"/>
            <a:headEnd/>
            <a:tailEnd/>
          </a:ln>
        </p:spPr>
        <p:txBody>
          <a:bodyPr lIns="82124" tIns="41061" rIns="82124" bIns="41061" anchor="ct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Flash Rich Media, Packet Tracer, Simulations,       Packet Tracer Skills  Assessments</a:t>
            </a:r>
          </a:p>
        </p:txBody>
      </p:sp>
      <p:sp>
        <p:nvSpPr>
          <p:cNvPr id="70" name="Text Box 17"/>
          <p:cNvSpPr txBox="1">
            <a:spLocks noChangeArrowheads="1"/>
          </p:cNvSpPr>
          <p:nvPr/>
        </p:nvSpPr>
        <p:spPr bwMode="auto">
          <a:xfrm>
            <a:off x="4405313" y="1938338"/>
            <a:ext cx="1717675" cy="1069975"/>
          </a:xfrm>
          <a:prstGeom prst="rect">
            <a:avLst/>
          </a:prstGeom>
          <a:noFill/>
          <a:ln w="9525">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Performance-Based</a:t>
            </a:r>
          </a:p>
        </p:txBody>
      </p:sp>
      <p:sp>
        <p:nvSpPr>
          <p:cNvPr id="71" name="Text Box 19"/>
          <p:cNvSpPr txBox="1">
            <a:spLocks noChangeArrowheads="1"/>
          </p:cNvSpPr>
          <p:nvPr/>
        </p:nvSpPr>
        <p:spPr bwMode="auto">
          <a:xfrm>
            <a:off x="4387850" y="3124200"/>
            <a:ext cx="1752600" cy="517525"/>
          </a:xfrm>
          <a:prstGeom prst="rect">
            <a:avLst/>
          </a:prstGeom>
          <a:noFill/>
          <a:ln w="9525">
            <a:noFill/>
            <a:miter lim="800000"/>
            <a:headEnd/>
            <a:tailEnd/>
          </a:ln>
        </p:spPr>
        <p:txBody>
          <a:bodyP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Packet Tracer, Labs, Simulations</a:t>
            </a:r>
          </a:p>
        </p:txBody>
      </p:sp>
      <p:sp>
        <p:nvSpPr>
          <p:cNvPr id="72" name="Text Box 55"/>
          <p:cNvSpPr txBox="1">
            <a:spLocks noChangeArrowheads="1"/>
          </p:cNvSpPr>
          <p:nvPr/>
        </p:nvSpPr>
        <p:spPr bwMode="auto">
          <a:xfrm>
            <a:off x="1141413" y="4100513"/>
            <a:ext cx="1717675" cy="1069975"/>
          </a:xfrm>
          <a:prstGeom prst="rect">
            <a:avLst/>
          </a:prstGeom>
          <a:noFill/>
          <a:ln w="12700">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Measure Understanding </a:t>
            </a:r>
          </a:p>
        </p:txBody>
      </p:sp>
      <p:sp>
        <p:nvSpPr>
          <p:cNvPr id="73" name="Text Box 56"/>
          <p:cNvSpPr txBox="1">
            <a:spLocks noChangeArrowheads="1"/>
          </p:cNvSpPr>
          <p:nvPr/>
        </p:nvSpPr>
        <p:spPr bwMode="auto">
          <a:xfrm>
            <a:off x="4405313" y="4100513"/>
            <a:ext cx="1717675" cy="1069975"/>
          </a:xfrm>
          <a:prstGeom prst="rect">
            <a:avLst/>
          </a:prstGeom>
          <a:noFill/>
          <a:ln w="9525">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Performance-Based</a:t>
            </a:r>
          </a:p>
        </p:txBody>
      </p:sp>
      <p:sp>
        <p:nvSpPr>
          <p:cNvPr id="74" name="AutoShape 57"/>
          <p:cNvSpPr>
            <a:spLocks noChangeArrowheads="1"/>
          </p:cNvSpPr>
          <p:nvPr/>
        </p:nvSpPr>
        <p:spPr bwMode="auto">
          <a:xfrm>
            <a:off x="5948363" y="4692650"/>
            <a:ext cx="1147762" cy="719138"/>
          </a:xfrm>
          <a:prstGeom prst="rightArrow">
            <a:avLst>
              <a:gd name="adj1" fmla="val 50000"/>
              <a:gd name="adj2" fmla="val 39901"/>
            </a:avLst>
          </a:prstGeom>
          <a:gradFill rotWithShape="1">
            <a:gsLst>
              <a:gs pos="0">
                <a:schemeClr val="accent4">
                  <a:lumMod val="65000"/>
                  <a:lumOff val="35000"/>
                  <a:alpha val="0"/>
                </a:schemeClr>
              </a:gs>
              <a:gs pos="100000">
                <a:schemeClr val="accent4">
                  <a:lumMod val="75000"/>
                  <a:lumOff val="25000"/>
                </a:schemeClr>
              </a:gs>
            </a:gsLst>
            <a:lin ang="0" scaled="1"/>
          </a:gradFill>
          <a:ln w="9525">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latin typeface="Arial" charset="0"/>
              <a:ea typeface="ＭＳ Ｐゴシック" pitchFamily="34" charset="-128"/>
              <a:cs typeface="Arial" charset="0"/>
            </a:endParaRPr>
          </a:p>
        </p:txBody>
      </p:sp>
      <p:sp>
        <p:nvSpPr>
          <p:cNvPr id="76" name="Text Box 30"/>
          <p:cNvSpPr txBox="1">
            <a:spLocks noChangeArrowheads="1"/>
          </p:cNvSpPr>
          <p:nvPr/>
        </p:nvSpPr>
        <p:spPr bwMode="auto">
          <a:xfrm>
            <a:off x="2371725" y="5848350"/>
            <a:ext cx="2554288" cy="357188"/>
          </a:xfrm>
          <a:prstGeom prst="rect">
            <a:avLst/>
          </a:prstGeom>
          <a:noFill/>
          <a:ln w="9525">
            <a:noFill/>
            <a:miter lim="800000"/>
            <a:headEnd/>
            <a:tailEnd/>
          </a:ln>
        </p:spPr>
        <p:txBody>
          <a:bodyPr lIns="82124" tIns="41061" rIns="82124" bIns="41061" anchor="b"/>
          <a:lstStyle/>
          <a:p>
            <a:pPr algn="ctr" defTabSz="814388"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Cert Practice Exams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150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150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150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3"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2151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151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21513" name="Rectangle 19"/>
          <p:cNvSpPr>
            <a:spLocks noGrp="1" noChangeArrowheads="1"/>
          </p:cNvSpPr>
          <p:nvPr>
            <p:ph type="title" idx="4294967295"/>
          </p:nvPr>
        </p:nvSpPr>
        <p:spPr/>
        <p:txBody>
          <a:bodyPr/>
          <a:lstStyle/>
          <a:p>
            <a:r>
              <a:rPr lang="en-US" smtClean="0"/>
              <a:t>Assessments in CCNA Curricula</a:t>
            </a:r>
          </a:p>
        </p:txBody>
      </p:sp>
      <p:sp>
        <p:nvSpPr>
          <p:cNvPr id="21514" name="Rectangle 20"/>
          <p:cNvSpPr>
            <a:spLocks noGrp="1" noChangeArrowheads="1"/>
          </p:cNvSpPr>
          <p:nvPr>
            <p:ph type="body" idx="4294967295"/>
          </p:nvPr>
        </p:nvSpPr>
        <p:spPr>
          <a:xfrm>
            <a:off x="655638" y="1739900"/>
            <a:ext cx="7813675" cy="3571875"/>
          </a:xfrm>
        </p:spPr>
        <p:txBody>
          <a:bodyPr/>
          <a:lstStyle/>
          <a:p>
            <a:r>
              <a:rPr lang="en-US" dirty="0" smtClean="0"/>
              <a:t>Student-initiated interactive quizzes are embedded in all courses</a:t>
            </a:r>
          </a:p>
          <a:p>
            <a:r>
              <a:rPr lang="en-US" dirty="0" smtClean="0"/>
              <a:t>Online chapter, practice final, and final exams are scored immediately and provide personalized feedback</a:t>
            </a:r>
          </a:p>
          <a:p>
            <a:r>
              <a:rPr lang="en-US" dirty="0" smtClean="0"/>
              <a:t>Cisco certification practice exams help students prepare </a:t>
            </a:r>
            <a:br>
              <a:rPr lang="en-US" dirty="0" smtClean="0"/>
            </a:br>
            <a:r>
              <a:rPr lang="en-US" dirty="0" smtClean="0"/>
              <a:t>with rich media tasks similar to those found on the actual certification exams </a:t>
            </a:r>
          </a:p>
          <a:p>
            <a:r>
              <a:rPr lang="en-US" dirty="0" smtClean="0"/>
              <a:t>Students must successfully complete skills-based assessments that test their skills on real equipment </a:t>
            </a:r>
          </a:p>
          <a:p>
            <a:r>
              <a:rPr lang="en-US" dirty="0" smtClean="0"/>
              <a:t>Packet Tracer Practice Skills Based Assessments support student success by helping to prepare students for the critical hands-on skills exam</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97" descr="HAJ25839.png"/>
          <p:cNvPicPr>
            <a:picLocks noChangeAspect="1"/>
          </p:cNvPicPr>
          <p:nvPr/>
        </p:nvPicPr>
        <p:blipFill>
          <a:blip r:embed="rId3" cstate="screen"/>
          <a:srcRect r="17" b="343"/>
          <a:stretch>
            <a:fillRect/>
          </a:stretch>
        </p:blipFill>
        <p:spPr bwMode="auto">
          <a:xfrm>
            <a:off x="5973763" y="6310313"/>
            <a:ext cx="2784475" cy="557212"/>
          </a:xfrm>
          <a:prstGeom prst="rect">
            <a:avLst/>
          </a:prstGeom>
          <a:noFill/>
          <a:ln w="9525">
            <a:noFill/>
            <a:miter lim="800000"/>
            <a:headEnd/>
            <a:tailEnd/>
          </a:ln>
        </p:spPr>
      </p:pic>
      <p:sp>
        <p:nvSpPr>
          <p:cNvPr id="22531" name="Rectangle 21"/>
          <p:cNvSpPr>
            <a:spLocks noGrp="1" noChangeArrowheads="1"/>
          </p:cNvSpPr>
          <p:nvPr>
            <p:ph type="title" idx="4294967295"/>
          </p:nvPr>
        </p:nvSpPr>
        <p:spPr>
          <a:xfrm>
            <a:off x="655638" y="417513"/>
            <a:ext cx="8234362" cy="838200"/>
          </a:xfrm>
        </p:spPr>
        <p:txBody>
          <a:bodyPr/>
          <a:lstStyle/>
          <a:p>
            <a:r>
              <a:rPr lang="en-US" sz="3100" smtClean="0"/>
              <a:t>CCNA Curricula Selection Considerations</a:t>
            </a:r>
          </a:p>
        </p:txBody>
      </p:sp>
      <p:sp>
        <p:nvSpPr>
          <p:cNvPr id="2253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253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253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253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2253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2538" name="Rectangle 190"/>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22539"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22540" name="Rectangle 196"/>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22541" name="Picture 191" descr="HAJ25839.png"/>
          <p:cNvPicPr>
            <a:picLocks noChangeAspect="1"/>
          </p:cNvPicPr>
          <p:nvPr/>
        </p:nvPicPr>
        <p:blipFill>
          <a:blip r:embed="rId4" cstate="screen"/>
          <a:srcRect r="17" b="-34"/>
          <a:stretch>
            <a:fillRect/>
          </a:stretch>
        </p:blipFill>
        <p:spPr bwMode="auto">
          <a:xfrm>
            <a:off x="5973763" y="1627188"/>
            <a:ext cx="2784475" cy="4410075"/>
          </a:xfrm>
          <a:prstGeom prst="rect">
            <a:avLst/>
          </a:prstGeom>
          <a:noFill/>
          <a:ln w="9525">
            <a:noFill/>
            <a:miter lim="800000"/>
            <a:headEnd/>
            <a:tailEnd/>
          </a:ln>
        </p:spPr>
      </p:pic>
      <p:sp>
        <p:nvSpPr>
          <p:cNvPr id="22542" name="Rectangle 22"/>
          <p:cNvSpPr>
            <a:spLocks noGrp="1" noChangeArrowheads="1"/>
          </p:cNvSpPr>
          <p:nvPr>
            <p:ph type="body" sz="half" idx="4294967295"/>
          </p:nvPr>
        </p:nvSpPr>
        <p:spPr>
          <a:xfrm>
            <a:off x="655638" y="1739900"/>
            <a:ext cx="4999037" cy="3571875"/>
          </a:xfrm>
        </p:spPr>
        <p:txBody>
          <a:bodyPr/>
          <a:lstStyle/>
          <a:p>
            <a:r>
              <a:rPr lang="en-US" sz="2400" smtClean="0"/>
              <a:t>Student academic experience  </a:t>
            </a:r>
          </a:p>
          <a:p>
            <a:r>
              <a:rPr lang="en-US" sz="2400" smtClean="0"/>
              <a:t>Student abilities</a:t>
            </a:r>
          </a:p>
          <a:p>
            <a:r>
              <a:rPr lang="en-US" sz="2400" smtClean="0"/>
              <a:t>Student learning styles</a:t>
            </a:r>
          </a:p>
          <a:p>
            <a:r>
              <a:rPr lang="en-US" sz="2400" smtClean="0"/>
              <a:t>Student goals</a:t>
            </a:r>
          </a:p>
          <a:p>
            <a:r>
              <a:rPr lang="en-US" sz="2400" smtClean="0"/>
              <a:t>Instructional approach</a:t>
            </a:r>
          </a:p>
          <a:p>
            <a:r>
              <a:rPr lang="en-US" sz="2400" smtClean="0"/>
              <a:t>Teaching style</a:t>
            </a:r>
          </a:p>
          <a:p>
            <a:endParaRPr lang="en-US" sz="240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3555"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3556"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355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pSp>
        <p:nvGrpSpPr>
          <p:cNvPr id="23558" name="Group 16"/>
          <p:cNvGrpSpPr>
            <a:grpSpLocks/>
          </p:cNvGrpSpPr>
          <p:nvPr/>
        </p:nvGrpSpPr>
        <p:grpSpPr bwMode="auto">
          <a:xfrm>
            <a:off x="906463" y="1624013"/>
            <a:ext cx="3197225" cy="1311275"/>
            <a:chOff x="134" y="745"/>
            <a:chExt cx="2014" cy="826"/>
          </a:xfrm>
        </p:grpSpPr>
        <p:sp>
          <p:nvSpPr>
            <p:cNvPr id="23579"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8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3559"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60"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3561"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3562" name="Rectangle 32"/>
          <p:cNvSpPr>
            <a:spLocks noGrp="1" noChangeArrowheads="1"/>
          </p:cNvSpPr>
          <p:nvPr>
            <p:ph type="title" idx="4294967295"/>
          </p:nvPr>
        </p:nvSpPr>
        <p:spPr/>
        <p:txBody>
          <a:bodyPr/>
          <a:lstStyle/>
          <a:p>
            <a:r>
              <a:rPr lang="en-US" smtClean="0"/>
              <a:t>Different Methodologies</a:t>
            </a:r>
          </a:p>
        </p:txBody>
      </p:sp>
      <p:sp>
        <p:nvSpPr>
          <p:cNvPr id="23563"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3564" name="AutoShape 211"/>
          <p:cNvSpPr>
            <a:spLocks noChangeArrowheads="1"/>
          </p:cNvSpPr>
          <p:nvPr/>
        </p:nvSpPr>
        <p:spPr bwMode="auto">
          <a:xfrm>
            <a:off x="788988" y="2122488"/>
            <a:ext cx="3514725"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3565"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Teaches networking based</a:t>
            </a:r>
            <a:br>
              <a:rPr lang="en-US" sz="1600">
                <a:solidFill>
                  <a:schemeClr val="bg1"/>
                </a:solidFill>
              </a:rPr>
            </a:br>
            <a:r>
              <a:rPr lang="en-US" sz="1600">
                <a:solidFill>
                  <a:schemeClr val="bg1"/>
                </a:solidFill>
              </a:rPr>
              <a:t>on application, in context of network environments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From small office and home office (SOHO) networking to more complex enterprise and theoretical networking models later in the curriculum</a:t>
            </a:r>
          </a:p>
        </p:txBody>
      </p:sp>
      <p:sp>
        <p:nvSpPr>
          <p:cNvPr id="23566" name="Rectangle 261"/>
          <p:cNvSpPr>
            <a:spLocks noChangeArrowheads="1"/>
          </p:cNvSpPr>
          <p:nvPr/>
        </p:nvSpPr>
        <p:spPr bwMode="auto">
          <a:xfrm>
            <a:off x="790575" y="45831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nvGrpSpPr>
          <p:cNvPr id="23567" name="Group 16"/>
          <p:cNvGrpSpPr>
            <a:grpSpLocks/>
          </p:cNvGrpSpPr>
          <p:nvPr/>
        </p:nvGrpSpPr>
        <p:grpSpPr bwMode="auto">
          <a:xfrm>
            <a:off x="5035550" y="1624013"/>
            <a:ext cx="3197225" cy="1311275"/>
            <a:chOff x="134" y="745"/>
            <a:chExt cx="2014" cy="826"/>
          </a:xfrm>
        </p:grpSpPr>
        <p:sp>
          <p:nvSpPr>
            <p:cNvPr id="23577"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7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3568"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69"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3570"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3571"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3572" name="AutoShape 211"/>
          <p:cNvSpPr>
            <a:spLocks noChangeArrowheads="1"/>
          </p:cNvSpPr>
          <p:nvPr/>
        </p:nvSpPr>
        <p:spPr bwMode="auto">
          <a:xfrm>
            <a:off x="4873625"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3573" name="Text Box 19"/>
          <p:cNvSpPr txBox="1">
            <a:spLocks noChangeArrowheads="1"/>
          </p:cNvSpPr>
          <p:nvPr/>
        </p:nvSpPr>
        <p:spPr bwMode="auto">
          <a:xfrm>
            <a:off x="50514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Teaches networking based on technology, using a top-down, theoretical approach</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From network applications to the network protocols and services provided to those applications by the lower layers of the network </a:t>
            </a:r>
          </a:p>
        </p:txBody>
      </p:sp>
      <p:sp>
        <p:nvSpPr>
          <p:cNvPr id="23574" name="Rectangle 276"/>
          <p:cNvSpPr>
            <a:spLocks noChangeArrowheads="1"/>
          </p:cNvSpPr>
          <p:nvPr/>
        </p:nvSpPr>
        <p:spPr bwMode="auto">
          <a:xfrm>
            <a:off x="4886325" y="45831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23575" name="Picture 34"/>
          <p:cNvPicPr>
            <a:picLocks noChangeAspect="1" noChangeArrowheads="1"/>
          </p:cNvPicPr>
          <p:nvPr/>
        </p:nvPicPr>
        <p:blipFill>
          <a:blip r:embed="rId3" cstate="screen"/>
          <a:srcRect/>
          <a:stretch>
            <a:fillRect/>
          </a:stretch>
        </p:blipFill>
        <p:spPr bwMode="auto">
          <a:xfrm>
            <a:off x="4881563" y="4627563"/>
            <a:ext cx="3498850" cy="1549400"/>
          </a:xfrm>
          <a:prstGeom prst="rect">
            <a:avLst/>
          </a:prstGeom>
          <a:noFill/>
          <a:ln w="9525">
            <a:noFill/>
            <a:miter lim="800000"/>
            <a:headEnd/>
            <a:tailEnd/>
          </a:ln>
        </p:spPr>
      </p:pic>
      <p:pic>
        <p:nvPicPr>
          <p:cNvPr id="23576" name="Picture 36"/>
          <p:cNvPicPr>
            <a:picLocks noChangeAspect="1" noChangeArrowheads="1"/>
          </p:cNvPicPr>
          <p:nvPr/>
        </p:nvPicPr>
        <p:blipFill>
          <a:blip r:embed="rId4" cstate="screen"/>
          <a:srcRect/>
          <a:stretch>
            <a:fillRect/>
          </a:stretch>
        </p:blipFill>
        <p:spPr bwMode="auto">
          <a:xfrm>
            <a:off x="787400" y="4633913"/>
            <a:ext cx="3517900" cy="1536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4579"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4580"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458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4582"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4583"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4584" name="Rectangle 28"/>
          <p:cNvSpPr>
            <a:spLocks noGrp="1" noChangeArrowheads="1"/>
          </p:cNvSpPr>
          <p:nvPr>
            <p:ph type="title" idx="4294967295"/>
          </p:nvPr>
        </p:nvSpPr>
        <p:spPr/>
        <p:txBody>
          <a:bodyPr/>
          <a:lstStyle/>
          <a:p>
            <a:r>
              <a:rPr lang="en-US" smtClean="0"/>
              <a:t>Curricula Overview</a:t>
            </a:r>
          </a:p>
        </p:txBody>
      </p:sp>
      <p:grpSp>
        <p:nvGrpSpPr>
          <p:cNvPr id="24585" name="Group 16"/>
          <p:cNvGrpSpPr>
            <a:grpSpLocks/>
          </p:cNvGrpSpPr>
          <p:nvPr/>
        </p:nvGrpSpPr>
        <p:grpSpPr bwMode="auto">
          <a:xfrm>
            <a:off x="906463" y="1624013"/>
            <a:ext cx="3197225" cy="1311275"/>
            <a:chOff x="134" y="745"/>
            <a:chExt cx="2014" cy="826"/>
          </a:xfrm>
        </p:grpSpPr>
        <p:sp>
          <p:nvSpPr>
            <p:cNvPr id="24599"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60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4586"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587"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4588"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4589"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4590"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General networking theory</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Hands-on, career-oriented approach to learning networking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Emphasizes practical experience and career opportunities and encourages additional IT education</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Designed to make IT relevant and applicable to a student’s daily life</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Prepares students for entry-level IT careers as early as the first two courses </a:t>
            </a:r>
          </a:p>
        </p:txBody>
      </p:sp>
      <p:grpSp>
        <p:nvGrpSpPr>
          <p:cNvPr id="24591" name="Group 16"/>
          <p:cNvGrpSpPr>
            <a:grpSpLocks/>
          </p:cNvGrpSpPr>
          <p:nvPr/>
        </p:nvGrpSpPr>
        <p:grpSpPr bwMode="auto">
          <a:xfrm>
            <a:off x="5035550" y="1624013"/>
            <a:ext cx="3197225" cy="1311275"/>
            <a:chOff x="134" y="745"/>
            <a:chExt cx="2014" cy="826"/>
          </a:xfrm>
        </p:grpSpPr>
        <p:sp>
          <p:nvSpPr>
            <p:cNvPr id="24597"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59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4592"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593"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4594"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4595"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4596" name="Text Box 19"/>
          <p:cNvSpPr txBox="1">
            <a:spLocks noChangeArrowheads="1"/>
          </p:cNvSpPr>
          <p:nvPr/>
        </p:nvSpPr>
        <p:spPr bwMode="auto">
          <a:xfrm>
            <a:off x="50514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Covers protocols and theory</a:t>
            </a:r>
            <a:br>
              <a:rPr lang="en-US" sz="1600" dirty="0">
                <a:solidFill>
                  <a:schemeClr val="bg1"/>
                </a:solidFill>
              </a:rPr>
            </a:br>
            <a:r>
              <a:rPr lang="en-US" sz="1600" dirty="0">
                <a:solidFill>
                  <a:schemeClr val="bg1"/>
                </a:solidFill>
              </a:rPr>
              <a:t>in depth</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Uses language that allows for integration with engineering concepts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Provides skills needed to succeed in networking-related degree programs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Prepares students for entry-level IT careers after the completion</a:t>
            </a:r>
            <a:br>
              <a:rPr lang="en-US" sz="1600" dirty="0">
                <a:solidFill>
                  <a:schemeClr val="bg1"/>
                </a:solidFill>
              </a:rPr>
            </a:br>
            <a:r>
              <a:rPr lang="en-US" sz="1600" dirty="0">
                <a:solidFill>
                  <a:schemeClr val="bg1"/>
                </a:solidFill>
              </a:rPr>
              <a:t>of the four-course curriculum</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endParaRPr lang="en-US" sz="16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3"/>
          <p:cNvSpPr>
            <a:spLocks noGrp="1" noChangeArrowheads="1"/>
          </p:cNvSpPr>
          <p:nvPr>
            <p:ph type="ctrTitle"/>
          </p:nvPr>
        </p:nvSpPr>
        <p:spPr/>
        <p:txBody>
          <a:bodyPr/>
          <a:lstStyle/>
          <a:p>
            <a:pPr eaLnBrk="1" hangingPunct="1"/>
            <a:r>
              <a:rPr lang="en-US" smtClean="0"/>
              <a:t>CCNA Curricula Overview</a:t>
            </a:r>
            <a:endParaRPr lang="en-US" smtClean="0">
              <a:solidFill>
                <a:schemeClr val="folHlink"/>
              </a:solidFill>
            </a:endParaRPr>
          </a:p>
        </p:txBody>
      </p:sp>
      <p:sp>
        <p:nvSpPr>
          <p:cNvPr id="7171" name="Rectangle 34"/>
          <p:cNvSpPr>
            <a:spLocks noGrp="1" noChangeArrowheads="1"/>
          </p:cNvSpPr>
          <p:nvPr>
            <p:ph type="subTitle" idx="1"/>
          </p:nvPr>
        </p:nvSpPr>
        <p:spPr/>
        <p:txBody>
          <a:bodyPr/>
          <a:lstStyle/>
          <a:p>
            <a:pPr eaLnBrk="1" hangingPunct="1"/>
            <a:r>
              <a:rPr lang="en-US" dirty="0" smtClean="0"/>
              <a:t>June 2011</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8"/>
          <p:cNvSpPr>
            <a:spLocks noGrp="1" noChangeArrowheads="1"/>
          </p:cNvSpPr>
          <p:nvPr>
            <p:ph type="title" idx="4294967295"/>
          </p:nvPr>
        </p:nvSpPr>
        <p:spPr/>
        <p:txBody>
          <a:bodyPr/>
          <a:lstStyle/>
          <a:p>
            <a:r>
              <a:rPr lang="en-US" smtClean="0"/>
              <a:t>Curricula Overview</a:t>
            </a:r>
          </a:p>
        </p:txBody>
      </p:sp>
      <p:sp>
        <p:nvSpPr>
          <p:cNvPr id="25603" name="Rectangle 7"/>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5604"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560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5606"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5607"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5608"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5609" name="Group 16"/>
          <p:cNvGrpSpPr>
            <a:grpSpLocks/>
          </p:cNvGrpSpPr>
          <p:nvPr/>
        </p:nvGrpSpPr>
        <p:grpSpPr bwMode="auto">
          <a:xfrm>
            <a:off x="906463" y="1624013"/>
            <a:ext cx="3197225" cy="1311275"/>
            <a:chOff x="134" y="745"/>
            <a:chExt cx="2014" cy="826"/>
          </a:xfrm>
        </p:grpSpPr>
        <p:sp>
          <p:nvSpPr>
            <p:cNvPr id="25623"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24"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5610"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11"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5612"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5613"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5614"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Many interactive activities break up reading of the content and reinforce understanding of networking concepts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Explains networking concepts using simple, straightforward language that works well for learners at all levels, including introductory level and less experienced learners </a:t>
            </a:r>
          </a:p>
        </p:txBody>
      </p:sp>
      <p:grpSp>
        <p:nvGrpSpPr>
          <p:cNvPr id="25615" name="Group 16"/>
          <p:cNvGrpSpPr>
            <a:grpSpLocks/>
          </p:cNvGrpSpPr>
          <p:nvPr/>
        </p:nvGrpSpPr>
        <p:grpSpPr bwMode="auto">
          <a:xfrm>
            <a:off x="5035550" y="1624013"/>
            <a:ext cx="3197225" cy="1311275"/>
            <a:chOff x="134" y="745"/>
            <a:chExt cx="2014" cy="826"/>
          </a:xfrm>
        </p:grpSpPr>
        <p:sp>
          <p:nvSpPr>
            <p:cNvPr id="25621"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22"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5616"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17"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5618"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5619"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5620" name="Text Box 19"/>
          <p:cNvSpPr txBox="1">
            <a:spLocks noChangeArrowheads="1"/>
          </p:cNvSpPr>
          <p:nvPr/>
        </p:nvSpPr>
        <p:spPr bwMode="auto">
          <a:xfrm>
            <a:off x="5051425" y="2179638"/>
            <a:ext cx="3340100"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Fewer interactive activities and more content promoting a deeper, theoretical understanding of networking concepts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curriculum discusses networking concepts in greater depth, providing more details and theory for experienced learners with advanced problem-solving and analytical skills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6627"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662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6629"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6630"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6631"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6632" name="Group 16"/>
          <p:cNvGrpSpPr>
            <a:grpSpLocks/>
          </p:cNvGrpSpPr>
          <p:nvPr/>
        </p:nvGrpSpPr>
        <p:grpSpPr bwMode="auto">
          <a:xfrm>
            <a:off x="906463" y="1624013"/>
            <a:ext cx="3197225" cy="1311275"/>
            <a:chOff x="134" y="745"/>
            <a:chExt cx="2014" cy="826"/>
          </a:xfrm>
        </p:grpSpPr>
        <p:sp>
          <p:nvSpPr>
            <p:cNvPr id="26647"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4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6633"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34"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6635"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6636"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6637"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Starts with structured, easy-to-follow labs with detailed instructions to help students develop and practice their understanding</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Progresses to more challenging tasks that build critical thinking and problem solving skills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 A large number of labs included to encourage additional hands-on practice</a:t>
            </a:r>
          </a:p>
        </p:txBody>
      </p:sp>
      <p:grpSp>
        <p:nvGrpSpPr>
          <p:cNvPr id="26638" name="Group 16"/>
          <p:cNvGrpSpPr>
            <a:grpSpLocks/>
          </p:cNvGrpSpPr>
          <p:nvPr/>
        </p:nvGrpSpPr>
        <p:grpSpPr bwMode="auto">
          <a:xfrm>
            <a:off x="5035550" y="1624013"/>
            <a:ext cx="3197225" cy="1311275"/>
            <a:chOff x="134" y="745"/>
            <a:chExt cx="2014" cy="826"/>
          </a:xfrm>
        </p:grpSpPr>
        <p:sp>
          <p:nvSpPr>
            <p:cNvPr id="26645"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4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6639"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40"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6641"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6642"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6643" name="Text Box 19"/>
          <p:cNvSpPr txBox="1">
            <a:spLocks noChangeArrowheads="1"/>
          </p:cNvSpPr>
          <p:nvPr/>
        </p:nvSpPr>
        <p:spPr bwMode="auto">
          <a:xfrm>
            <a:off x="5051425" y="2179638"/>
            <a:ext cx="3340100"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Starts with structured, easy-to-follow labs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Progresses to more advanced</a:t>
            </a:r>
            <a:br>
              <a:rPr lang="en-US" sz="1600">
                <a:solidFill>
                  <a:schemeClr val="bg1"/>
                </a:solidFill>
              </a:rPr>
            </a:br>
            <a:r>
              <a:rPr lang="en-US" sz="1600">
                <a:solidFill>
                  <a:schemeClr val="bg1"/>
                </a:solidFill>
              </a:rPr>
              <a:t>labs that build critical thinking</a:t>
            </a:r>
            <a:br>
              <a:rPr lang="en-US" sz="1600">
                <a:solidFill>
                  <a:schemeClr val="bg1"/>
                </a:solidFill>
              </a:rPr>
            </a:br>
            <a:r>
              <a:rPr lang="en-US" sz="1600">
                <a:solidFill>
                  <a:schemeClr val="bg1"/>
                </a:solidFill>
              </a:rPr>
              <a:t>and problem solving skills</a:t>
            </a:r>
            <a:br>
              <a:rPr lang="en-US" sz="1600">
                <a:solidFill>
                  <a:schemeClr val="bg1"/>
                </a:solidFill>
              </a:rPr>
            </a:br>
            <a:r>
              <a:rPr lang="en-US" sz="1600">
                <a:solidFill>
                  <a:schemeClr val="bg1"/>
                </a:solidFill>
              </a:rPr>
              <a:t>and encourage exploration</a:t>
            </a:r>
            <a:br>
              <a:rPr lang="en-US" sz="1600">
                <a:solidFill>
                  <a:schemeClr val="bg1"/>
                </a:solidFill>
              </a:rPr>
            </a:br>
            <a:r>
              <a:rPr lang="en-US" sz="1600">
                <a:solidFill>
                  <a:schemeClr val="bg1"/>
                </a:solidFill>
              </a:rPr>
              <a:t>and research</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Students may need to rely on additional resources to derive</a:t>
            </a:r>
            <a:br>
              <a:rPr lang="en-US" sz="1600">
                <a:solidFill>
                  <a:schemeClr val="bg1"/>
                </a:solidFill>
              </a:rPr>
            </a:br>
            <a:r>
              <a:rPr lang="en-US" sz="1600">
                <a:solidFill>
                  <a:schemeClr val="bg1"/>
                </a:solidFill>
              </a:rPr>
              <a:t>final solutions for the more complex labs</a:t>
            </a:r>
          </a:p>
        </p:txBody>
      </p:sp>
      <p:sp>
        <p:nvSpPr>
          <p:cNvPr id="26644" name="Rectangle 28"/>
          <p:cNvSpPr>
            <a:spLocks noGrp="1" noChangeArrowheads="1"/>
          </p:cNvSpPr>
          <p:nvPr>
            <p:ph type="title" idx="4294967295"/>
          </p:nvPr>
        </p:nvSpPr>
        <p:spPr/>
        <p:txBody>
          <a:bodyPr/>
          <a:lstStyle/>
          <a:p>
            <a:r>
              <a:rPr lang="en-US" smtClean="0"/>
              <a:t>Hands-On Labs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7651"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7652"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7653"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7654"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7655"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7656" name="Group 16"/>
          <p:cNvGrpSpPr>
            <a:grpSpLocks/>
          </p:cNvGrpSpPr>
          <p:nvPr/>
        </p:nvGrpSpPr>
        <p:grpSpPr bwMode="auto">
          <a:xfrm>
            <a:off x="906463" y="1624013"/>
            <a:ext cx="3197225" cy="1311275"/>
            <a:chOff x="134" y="745"/>
            <a:chExt cx="2014" cy="826"/>
          </a:xfrm>
        </p:grpSpPr>
        <p:sp>
          <p:nvSpPr>
            <p:cNvPr id="27671"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72"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7657"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58"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7659"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7660"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7661" name="Text Box 19"/>
          <p:cNvSpPr txBox="1">
            <a:spLocks noChangeArrowheads="1"/>
          </p:cNvSpPr>
          <p:nvPr/>
        </p:nvSpPr>
        <p:spPr bwMode="auto">
          <a:xfrm>
            <a:off x="949325" y="2179638"/>
            <a:ext cx="3167063"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Can be delivered as an independent curriculum or integrated into a broader course of study, such as technology or continuing education programs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Appropriate for students at many education levels and types of institutions including high schools, secondary schools, universities, colleges, career and technical schools, community organizations, and other non-traditional learning environments </a:t>
            </a:r>
          </a:p>
        </p:txBody>
      </p:sp>
      <p:grpSp>
        <p:nvGrpSpPr>
          <p:cNvPr id="27662" name="Group 16"/>
          <p:cNvGrpSpPr>
            <a:grpSpLocks/>
          </p:cNvGrpSpPr>
          <p:nvPr/>
        </p:nvGrpSpPr>
        <p:grpSpPr bwMode="auto">
          <a:xfrm>
            <a:off x="5035550" y="1624013"/>
            <a:ext cx="3197225" cy="1311275"/>
            <a:chOff x="134" y="745"/>
            <a:chExt cx="2014" cy="826"/>
          </a:xfrm>
        </p:grpSpPr>
        <p:sp>
          <p:nvSpPr>
            <p:cNvPr id="27669"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7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7663"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64"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7665"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7666"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7667" name="Text Box 19"/>
          <p:cNvSpPr txBox="1">
            <a:spLocks noChangeArrowheads="1"/>
          </p:cNvSpPr>
          <p:nvPr/>
        </p:nvSpPr>
        <p:spPr bwMode="auto">
          <a:xfrm>
            <a:off x="5051425" y="2179638"/>
            <a:ext cx="3181350"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Can be delivered as an independent curriculum or integrated into a broader course</a:t>
            </a:r>
            <a:br>
              <a:rPr lang="en-US" sz="1600" dirty="0">
                <a:solidFill>
                  <a:schemeClr val="bg1"/>
                </a:solidFill>
              </a:rPr>
            </a:br>
            <a:r>
              <a:rPr lang="en-US" sz="1600" dirty="0">
                <a:solidFill>
                  <a:schemeClr val="bg1"/>
                </a:solidFill>
              </a:rPr>
              <a:t>of study, such as degree programs in IT, engineering, math, or science or continuing education programs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While primarily designed for postsecondary institutions, </a:t>
            </a:r>
            <a:br>
              <a:rPr lang="en-US" sz="1600" dirty="0">
                <a:solidFill>
                  <a:schemeClr val="bg1"/>
                </a:solidFill>
              </a:rPr>
            </a:br>
            <a:r>
              <a:rPr lang="en-US" sz="1600" dirty="0">
                <a:solidFill>
                  <a:schemeClr val="bg1"/>
                </a:solidFill>
              </a:rPr>
              <a:t>this curriculum is appropriate </a:t>
            </a:r>
            <a:br>
              <a:rPr lang="en-US" sz="1600" dirty="0">
                <a:solidFill>
                  <a:schemeClr val="bg1"/>
                </a:solidFill>
              </a:rPr>
            </a:br>
            <a:r>
              <a:rPr lang="en-US" sz="1600" dirty="0">
                <a:solidFill>
                  <a:schemeClr val="bg1"/>
                </a:solidFill>
              </a:rPr>
              <a:t>for students at many education levels if they have the required skills, and if the instructional approach complements their learning style and educational goals</a:t>
            </a:r>
          </a:p>
        </p:txBody>
      </p:sp>
      <p:sp>
        <p:nvSpPr>
          <p:cNvPr id="27668" name="Rectangle 29"/>
          <p:cNvSpPr>
            <a:spLocks noGrp="1" noChangeArrowheads="1"/>
          </p:cNvSpPr>
          <p:nvPr>
            <p:ph type="title" idx="4294967295"/>
          </p:nvPr>
        </p:nvSpPr>
        <p:spPr/>
        <p:txBody>
          <a:bodyPr/>
          <a:lstStyle/>
          <a:p>
            <a:r>
              <a:rPr lang="en-US" smtClean="0"/>
              <a:t>Learning Environment</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8675"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8676"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867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8678"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8679"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8680" name="Group 16"/>
          <p:cNvGrpSpPr>
            <a:grpSpLocks/>
          </p:cNvGrpSpPr>
          <p:nvPr/>
        </p:nvGrpSpPr>
        <p:grpSpPr bwMode="auto">
          <a:xfrm>
            <a:off x="906463" y="1624013"/>
            <a:ext cx="3197225" cy="1311275"/>
            <a:chOff x="134" y="745"/>
            <a:chExt cx="2014" cy="826"/>
          </a:xfrm>
        </p:grpSpPr>
        <p:sp>
          <p:nvSpPr>
            <p:cNvPr id="28695"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9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8681"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82"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8683"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8684"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8685" name="Text Box 19"/>
          <p:cNvSpPr txBox="1">
            <a:spLocks noChangeArrowheads="1"/>
          </p:cNvSpPr>
          <p:nvPr/>
        </p:nvSpPr>
        <p:spPr bwMode="auto">
          <a:xfrm>
            <a:off x="949325" y="2179638"/>
            <a:ext cx="3167063"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Designed for students with basic PC skills and foundational math and problem solving skills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Students are not expected to have knowledge of binary math and algorithms detailed explanations and tools such as a binary calculator are provided</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Offers an engaging learning experience for more visual</a:t>
            </a:r>
            <a:br>
              <a:rPr lang="en-US" sz="1600">
                <a:solidFill>
                  <a:schemeClr val="bg1"/>
                </a:solidFill>
              </a:rPr>
            </a:br>
            <a:r>
              <a:rPr lang="en-US" sz="1600">
                <a:solidFill>
                  <a:schemeClr val="bg1"/>
                </a:solidFill>
              </a:rPr>
              <a:t>and kinetic learners</a:t>
            </a:r>
          </a:p>
        </p:txBody>
      </p:sp>
      <p:grpSp>
        <p:nvGrpSpPr>
          <p:cNvPr id="28686" name="Group 16"/>
          <p:cNvGrpSpPr>
            <a:grpSpLocks/>
          </p:cNvGrpSpPr>
          <p:nvPr/>
        </p:nvGrpSpPr>
        <p:grpSpPr bwMode="auto">
          <a:xfrm>
            <a:off x="5035550" y="1624013"/>
            <a:ext cx="3197225" cy="1311275"/>
            <a:chOff x="134" y="745"/>
            <a:chExt cx="2014" cy="826"/>
          </a:xfrm>
        </p:grpSpPr>
        <p:sp>
          <p:nvSpPr>
            <p:cNvPr id="28693"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94"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8687"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88"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8689"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8690"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8691" name="Text Box 19"/>
          <p:cNvSpPr txBox="1">
            <a:spLocks noChangeArrowheads="1"/>
          </p:cNvSpPr>
          <p:nvPr/>
        </p:nvSpPr>
        <p:spPr bwMode="auto">
          <a:xfrm>
            <a:off x="5051425" y="2179638"/>
            <a:ext cx="3181350"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Designed for students with advanced problem solving and analytical skills, such as students pursuing degrees in engineering, information technology, math,</a:t>
            </a:r>
            <a:br>
              <a:rPr lang="en-US" sz="1600">
                <a:solidFill>
                  <a:schemeClr val="bg1"/>
                </a:solidFill>
              </a:rPr>
            </a:br>
            <a:r>
              <a:rPr lang="en-US" sz="1600">
                <a:solidFill>
                  <a:schemeClr val="bg1"/>
                </a:solidFill>
              </a:rPr>
              <a:t>or science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Students are expected to know binary math and understand</a:t>
            </a:r>
            <a:br>
              <a:rPr lang="en-US" sz="1600">
                <a:solidFill>
                  <a:schemeClr val="bg1"/>
                </a:solidFill>
              </a:rPr>
            </a:br>
            <a:r>
              <a:rPr lang="en-US" sz="1600">
                <a:solidFill>
                  <a:schemeClr val="bg1"/>
                </a:solidFill>
              </a:rPr>
              <a:t>the concept of algorithms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Offers a comprehensive and theoretical learning experience for analytical students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endParaRPr lang="en-US" sz="1600">
              <a:solidFill>
                <a:schemeClr val="bg1"/>
              </a:solidFill>
            </a:endParaRPr>
          </a:p>
        </p:txBody>
      </p:sp>
      <p:sp>
        <p:nvSpPr>
          <p:cNvPr id="28692" name="Rectangle 28"/>
          <p:cNvSpPr>
            <a:spLocks noGrp="1" noChangeArrowheads="1"/>
          </p:cNvSpPr>
          <p:nvPr>
            <p:ph type="title" idx="4294967295"/>
          </p:nvPr>
        </p:nvSpPr>
        <p:spPr/>
        <p:txBody>
          <a:bodyPr/>
          <a:lstStyle/>
          <a:p>
            <a:r>
              <a:rPr lang="en-US" smtClean="0"/>
              <a:t>Student Abilities and Learning Styles</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9699"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9700"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9701"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9702"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9703"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9704" name="Group 16"/>
          <p:cNvGrpSpPr>
            <a:grpSpLocks/>
          </p:cNvGrpSpPr>
          <p:nvPr/>
        </p:nvGrpSpPr>
        <p:grpSpPr bwMode="auto">
          <a:xfrm>
            <a:off x="906463" y="1624013"/>
            <a:ext cx="3197225" cy="1311275"/>
            <a:chOff x="134" y="745"/>
            <a:chExt cx="2014" cy="826"/>
          </a:xfrm>
        </p:grpSpPr>
        <p:sp>
          <p:nvSpPr>
            <p:cNvPr id="29719"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2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9705"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06"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9707"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9708"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9709" name="Text Box 19"/>
          <p:cNvSpPr txBox="1">
            <a:spLocks noChangeArrowheads="1"/>
          </p:cNvSpPr>
          <p:nvPr/>
        </p:nvSpPr>
        <p:spPr bwMode="auto">
          <a:xfrm>
            <a:off x="949325" y="2179638"/>
            <a:ext cx="3167063"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Offers a pathway for students who plan to pursue additional IT education or begin their careers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Prepares students for entry-level IT careers as early as the first two courses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first two courses help students prepare for the CCENT certification exam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entire four course series helps students prepare for the CCNA certification exam</a:t>
            </a:r>
          </a:p>
        </p:txBody>
      </p:sp>
      <p:grpSp>
        <p:nvGrpSpPr>
          <p:cNvPr id="29710" name="Group 16"/>
          <p:cNvGrpSpPr>
            <a:grpSpLocks/>
          </p:cNvGrpSpPr>
          <p:nvPr/>
        </p:nvGrpSpPr>
        <p:grpSpPr bwMode="auto">
          <a:xfrm>
            <a:off x="5035550" y="1624013"/>
            <a:ext cx="3197225" cy="1311275"/>
            <a:chOff x="134" y="745"/>
            <a:chExt cx="2014" cy="826"/>
          </a:xfrm>
        </p:grpSpPr>
        <p:sp>
          <p:nvSpPr>
            <p:cNvPr id="29717"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1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9711"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12"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9713"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9714"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9715" name="Text Box 19"/>
          <p:cNvSpPr txBox="1">
            <a:spLocks noChangeArrowheads="1"/>
          </p:cNvSpPr>
          <p:nvPr/>
        </p:nvSpPr>
        <p:spPr bwMode="auto">
          <a:xfrm>
            <a:off x="5051425" y="2179638"/>
            <a:ext cx="3181350"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Helps students advance their technical knowledge and skills for academic success and</a:t>
            </a:r>
            <a:br>
              <a:rPr lang="en-US" sz="1600">
                <a:solidFill>
                  <a:schemeClr val="bg1"/>
                </a:solidFill>
              </a:rPr>
            </a:br>
            <a:r>
              <a:rPr lang="en-US" sz="1600">
                <a:solidFill>
                  <a:schemeClr val="bg1"/>
                </a:solidFill>
              </a:rPr>
              <a:t>career readiness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Prepares students for entry-level IT careers after the completion</a:t>
            </a:r>
            <a:br>
              <a:rPr lang="en-US" sz="1600">
                <a:solidFill>
                  <a:schemeClr val="bg1"/>
                </a:solidFill>
              </a:rPr>
            </a:br>
            <a:r>
              <a:rPr lang="en-US" sz="1600">
                <a:solidFill>
                  <a:schemeClr val="bg1"/>
                </a:solidFill>
              </a:rPr>
              <a:t>of the four-course curriculum</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entire four course series helps students prepare for the CCNA certification exam</a:t>
            </a:r>
          </a:p>
        </p:txBody>
      </p:sp>
      <p:sp>
        <p:nvSpPr>
          <p:cNvPr id="29716" name="Rectangle 28"/>
          <p:cNvSpPr>
            <a:spLocks noGrp="1" noChangeArrowheads="1"/>
          </p:cNvSpPr>
          <p:nvPr>
            <p:ph type="title" idx="4294967295"/>
          </p:nvPr>
        </p:nvSpPr>
        <p:spPr/>
        <p:txBody>
          <a:bodyPr/>
          <a:lstStyle/>
          <a:p>
            <a:r>
              <a:rPr lang="en-US" smtClean="0"/>
              <a:t>Student Goals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2"/>
          <p:cNvSpPr>
            <a:spLocks noChangeArrowheads="1"/>
          </p:cNvSpPr>
          <p:nvPr/>
        </p:nvSpPr>
        <p:spPr bwMode="auto">
          <a:xfrm>
            <a:off x="427038" y="5446713"/>
            <a:ext cx="269240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0723" name="Rectangle 343"/>
          <p:cNvSpPr>
            <a:spLocks noChangeArrowheads="1"/>
          </p:cNvSpPr>
          <p:nvPr/>
        </p:nvSpPr>
        <p:spPr bwMode="auto">
          <a:xfrm>
            <a:off x="3216275" y="5446713"/>
            <a:ext cx="269240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0724" name="Rectangle 344"/>
          <p:cNvSpPr>
            <a:spLocks noChangeArrowheads="1"/>
          </p:cNvSpPr>
          <p:nvPr/>
        </p:nvSpPr>
        <p:spPr bwMode="auto">
          <a:xfrm>
            <a:off x="5981700" y="5705475"/>
            <a:ext cx="269240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0725" name="Rectangle 6"/>
          <p:cNvSpPr>
            <a:spLocks noChangeArrowheads="1"/>
          </p:cNvSpPr>
          <p:nvPr/>
        </p:nvSpPr>
        <p:spPr bwMode="auto">
          <a:xfrm rot="-5400000">
            <a:off x="3302000" y="1016000"/>
            <a:ext cx="25400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30726"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30727" name="Rectangle 92"/>
          <p:cNvSpPr>
            <a:spLocks noGrp="1" noChangeArrowheads="1"/>
          </p:cNvSpPr>
          <p:nvPr>
            <p:ph type="title" idx="4294967295"/>
          </p:nvPr>
        </p:nvSpPr>
        <p:spPr/>
        <p:txBody>
          <a:bodyPr/>
          <a:lstStyle/>
          <a:p>
            <a:r>
              <a:rPr lang="en-US" smtClean="0"/>
              <a:t>Paths to CCNA Certification </a:t>
            </a:r>
          </a:p>
        </p:txBody>
      </p:sp>
      <p:sp>
        <p:nvSpPr>
          <p:cNvPr id="30728" name="Rectangle 8"/>
          <p:cNvSpPr>
            <a:spLocks noChangeArrowheads="1"/>
          </p:cNvSpPr>
          <p:nvPr/>
        </p:nvSpPr>
        <p:spPr bwMode="auto">
          <a:xfrm>
            <a:off x="555625" y="6438900"/>
            <a:ext cx="8013700" cy="284163"/>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0729" name="Group 68"/>
          <p:cNvGrpSpPr>
            <a:grpSpLocks/>
          </p:cNvGrpSpPr>
          <p:nvPr/>
        </p:nvGrpSpPr>
        <p:grpSpPr bwMode="auto">
          <a:xfrm>
            <a:off x="414338" y="5899150"/>
            <a:ext cx="8286750" cy="668338"/>
            <a:chOff x="657225" y="6040438"/>
            <a:chExt cx="7821613" cy="493712"/>
          </a:xfrm>
        </p:grpSpPr>
        <p:sp>
          <p:nvSpPr>
            <p:cNvPr id="30815" name="Rectangle 443"/>
            <p:cNvSpPr>
              <a:spLocks noChangeArrowheads="1"/>
            </p:cNvSpPr>
            <p:nvPr/>
          </p:nvSpPr>
          <p:spPr bwMode="auto">
            <a:xfrm>
              <a:off x="657225" y="6040438"/>
              <a:ext cx="7821613"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30816" name="Rectangle 781"/>
            <p:cNvSpPr>
              <a:spLocks noChangeArrowheads="1"/>
            </p:cNvSpPr>
            <p:nvPr/>
          </p:nvSpPr>
          <p:spPr bwMode="auto">
            <a:xfrm>
              <a:off x="685800" y="6065838"/>
              <a:ext cx="7762875"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sp>
        <p:nvSpPr>
          <p:cNvPr id="30730" name="Rectangle 364"/>
          <p:cNvSpPr>
            <a:spLocks noChangeArrowheads="1"/>
          </p:cNvSpPr>
          <p:nvPr/>
        </p:nvSpPr>
        <p:spPr bwMode="auto">
          <a:xfrm>
            <a:off x="3440113" y="6049963"/>
            <a:ext cx="2236787" cy="557212"/>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800">
                <a:solidFill>
                  <a:schemeClr val="bg1"/>
                </a:solidFill>
              </a:rPr>
              <a:t>CCNA Certification</a:t>
            </a:r>
          </a:p>
        </p:txBody>
      </p:sp>
      <p:sp>
        <p:nvSpPr>
          <p:cNvPr id="30731" name="AutoShape 13"/>
          <p:cNvSpPr>
            <a:spLocks noChangeArrowheads="1"/>
          </p:cNvSpPr>
          <p:nvPr/>
        </p:nvSpPr>
        <p:spPr bwMode="auto">
          <a:xfrm rot="5400000">
            <a:off x="6950075" y="5254626"/>
            <a:ext cx="746125" cy="971550"/>
          </a:xfrm>
          <a:prstGeom prst="homePlate">
            <a:avLst>
              <a:gd name="adj" fmla="val 25000"/>
            </a:avLst>
          </a:prstGeom>
          <a:solidFill>
            <a:schemeClr val="tx1">
              <a:alpha val="50195"/>
            </a:schemeClr>
          </a:solidFill>
          <a:ln w="9525">
            <a:noFill/>
            <a:miter lim="800000"/>
            <a:headEnd/>
            <a:tailEnd/>
          </a:ln>
        </p:spPr>
        <p:txBody>
          <a:bodyPr wrap="none" anchor="ctr"/>
          <a:lstStyle/>
          <a:p>
            <a:endParaRPr lang="en-US"/>
          </a:p>
        </p:txBody>
      </p:sp>
      <p:sp>
        <p:nvSpPr>
          <p:cNvPr id="221198" name="AutoShape 14"/>
          <p:cNvSpPr>
            <a:spLocks noChangeArrowheads="1"/>
          </p:cNvSpPr>
          <p:nvPr/>
        </p:nvSpPr>
        <p:spPr bwMode="auto">
          <a:xfrm rot="5400000">
            <a:off x="6950075" y="5181601"/>
            <a:ext cx="746125" cy="971550"/>
          </a:xfrm>
          <a:prstGeom prst="homePlate">
            <a:avLst>
              <a:gd name="adj" fmla="val 25000"/>
            </a:avLst>
          </a:prstGeom>
          <a:gradFill rotWithShape="1">
            <a:gsLst>
              <a:gs pos="0">
                <a:schemeClr val="bg1">
                  <a:gamma/>
                  <a:shade val="46275"/>
                  <a:invGamma/>
                </a:schemeClr>
              </a:gs>
              <a:gs pos="100000">
                <a:schemeClr val="bg1"/>
              </a:gs>
            </a:gsLst>
            <a:lin ang="0" scaled="1"/>
          </a:gradFill>
          <a:ln w="9525" algn="ctr">
            <a:noFill/>
            <a:miter lim="800000"/>
            <a:headEnd/>
            <a:tailEnd/>
          </a:ln>
          <a:effectLst/>
        </p:spPr>
        <p:txBody>
          <a:bodyPr wrap="none" anchor="ctr"/>
          <a:lstStyle/>
          <a:p>
            <a:pPr>
              <a:defRPr/>
            </a:pPr>
            <a:endParaRPr lang="en-US"/>
          </a:p>
        </p:txBody>
      </p:sp>
      <p:sp>
        <p:nvSpPr>
          <p:cNvPr id="30733" name="AutoShape 15"/>
          <p:cNvSpPr>
            <a:spLocks noChangeArrowheads="1"/>
          </p:cNvSpPr>
          <p:nvPr/>
        </p:nvSpPr>
        <p:spPr bwMode="auto">
          <a:xfrm rot="5400000">
            <a:off x="4189412" y="5254626"/>
            <a:ext cx="746125" cy="971550"/>
          </a:xfrm>
          <a:prstGeom prst="homePlate">
            <a:avLst>
              <a:gd name="adj" fmla="val 25000"/>
            </a:avLst>
          </a:prstGeom>
          <a:solidFill>
            <a:schemeClr val="tx1">
              <a:alpha val="50195"/>
            </a:schemeClr>
          </a:solidFill>
          <a:ln w="9525">
            <a:noFill/>
            <a:miter lim="800000"/>
            <a:headEnd/>
            <a:tailEnd/>
          </a:ln>
        </p:spPr>
        <p:txBody>
          <a:bodyPr wrap="none" anchor="ctr"/>
          <a:lstStyle/>
          <a:p>
            <a:endParaRPr lang="en-US"/>
          </a:p>
        </p:txBody>
      </p:sp>
      <p:sp>
        <p:nvSpPr>
          <p:cNvPr id="221200" name="AutoShape 16"/>
          <p:cNvSpPr>
            <a:spLocks noChangeArrowheads="1"/>
          </p:cNvSpPr>
          <p:nvPr/>
        </p:nvSpPr>
        <p:spPr bwMode="auto">
          <a:xfrm rot="5400000">
            <a:off x="4189412" y="5181601"/>
            <a:ext cx="746125" cy="971550"/>
          </a:xfrm>
          <a:prstGeom prst="homePlate">
            <a:avLst>
              <a:gd name="adj" fmla="val 25000"/>
            </a:avLst>
          </a:prstGeom>
          <a:gradFill rotWithShape="1">
            <a:gsLst>
              <a:gs pos="0">
                <a:schemeClr val="bg1">
                  <a:gamma/>
                  <a:shade val="46275"/>
                  <a:invGamma/>
                </a:schemeClr>
              </a:gs>
              <a:gs pos="100000">
                <a:schemeClr val="bg1"/>
              </a:gs>
            </a:gsLst>
            <a:lin ang="0" scaled="1"/>
          </a:gradFill>
          <a:ln w="9525" algn="ctr">
            <a:noFill/>
            <a:miter lim="800000"/>
            <a:headEnd/>
            <a:tailEnd/>
          </a:ln>
          <a:effectLst/>
        </p:spPr>
        <p:txBody>
          <a:bodyPr wrap="none" anchor="ctr"/>
          <a:lstStyle/>
          <a:p>
            <a:pPr>
              <a:defRPr/>
            </a:pPr>
            <a:endParaRPr lang="en-US"/>
          </a:p>
        </p:txBody>
      </p:sp>
      <p:sp>
        <p:nvSpPr>
          <p:cNvPr id="30735" name="AutoShape 17"/>
          <p:cNvSpPr>
            <a:spLocks noChangeArrowheads="1"/>
          </p:cNvSpPr>
          <p:nvPr/>
        </p:nvSpPr>
        <p:spPr bwMode="auto">
          <a:xfrm rot="5400000">
            <a:off x="1400175" y="5254626"/>
            <a:ext cx="746125" cy="971550"/>
          </a:xfrm>
          <a:prstGeom prst="homePlate">
            <a:avLst>
              <a:gd name="adj" fmla="val 25000"/>
            </a:avLst>
          </a:prstGeom>
          <a:solidFill>
            <a:schemeClr val="tx1">
              <a:alpha val="50195"/>
            </a:schemeClr>
          </a:solidFill>
          <a:ln w="9525">
            <a:noFill/>
            <a:miter lim="800000"/>
            <a:headEnd/>
            <a:tailEnd/>
          </a:ln>
        </p:spPr>
        <p:txBody>
          <a:bodyPr wrap="none" anchor="ctr"/>
          <a:lstStyle/>
          <a:p>
            <a:endParaRPr lang="en-US"/>
          </a:p>
        </p:txBody>
      </p:sp>
      <p:sp>
        <p:nvSpPr>
          <p:cNvPr id="221202" name="AutoShape 18"/>
          <p:cNvSpPr>
            <a:spLocks noChangeArrowheads="1"/>
          </p:cNvSpPr>
          <p:nvPr/>
        </p:nvSpPr>
        <p:spPr bwMode="auto">
          <a:xfrm rot="5400000">
            <a:off x="1400175" y="5181601"/>
            <a:ext cx="746125" cy="971550"/>
          </a:xfrm>
          <a:prstGeom prst="homePlate">
            <a:avLst>
              <a:gd name="adj" fmla="val 25000"/>
            </a:avLst>
          </a:prstGeom>
          <a:gradFill rotWithShape="1">
            <a:gsLst>
              <a:gs pos="0">
                <a:schemeClr val="bg1">
                  <a:gamma/>
                  <a:shade val="46275"/>
                  <a:invGamma/>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221203" name="AutoShape 19"/>
          <p:cNvSpPr>
            <a:spLocks noChangeArrowheads="1"/>
          </p:cNvSpPr>
          <p:nvPr/>
        </p:nvSpPr>
        <p:spPr bwMode="auto">
          <a:xfrm rot="5400000">
            <a:off x="1400175" y="5191125"/>
            <a:ext cx="746125" cy="841375"/>
          </a:xfrm>
          <a:prstGeom prst="homePlate">
            <a:avLst>
              <a:gd name="adj" fmla="val 25000"/>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221204" name="AutoShape 20"/>
          <p:cNvSpPr>
            <a:spLocks noChangeArrowheads="1"/>
          </p:cNvSpPr>
          <p:nvPr/>
        </p:nvSpPr>
        <p:spPr bwMode="auto">
          <a:xfrm rot="5400000">
            <a:off x="4181475" y="5191125"/>
            <a:ext cx="746125" cy="841375"/>
          </a:xfrm>
          <a:prstGeom prst="homePlate">
            <a:avLst>
              <a:gd name="adj" fmla="val 25000"/>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221205" name="AutoShape 21"/>
          <p:cNvSpPr>
            <a:spLocks noChangeArrowheads="1"/>
          </p:cNvSpPr>
          <p:nvPr/>
        </p:nvSpPr>
        <p:spPr bwMode="auto">
          <a:xfrm rot="5400000">
            <a:off x="6934200" y="5191125"/>
            <a:ext cx="746125" cy="841375"/>
          </a:xfrm>
          <a:prstGeom prst="homePlate">
            <a:avLst>
              <a:gd name="adj" fmla="val 25000"/>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30740" name="Rectangle 39"/>
          <p:cNvSpPr>
            <a:spLocks noChangeArrowheads="1"/>
          </p:cNvSpPr>
          <p:nvPr/>
        </p:nvSpPr>
        <p:spPr bwMode="auto">
          <a:xfrm flipV="1">
            <a:off x="5980113" y="1266825"/>
            <a:ext cx="2692400" cy="463550"/>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30741" name="Rectangle 8"/>
          <p:cNvSpPr>
            <a:spLocks noChangeArrowheads="1"/>
          </p:cNvSpPr>
          <p:nvPr/>
        </p:nvSpPr>
        <p:spPr bwMode="auto">
          <a:xfrm>
            <a:off x="5921375" y="5516563"/>
            <a:ext cx="28305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0742" name="AutoShape 211"/>
          <p:cNvSpPr>
            <a:spLocks noChangeArrowheads="1"/>
          </p:cNvSpPr>
          <p:nvPr/>
        </p:nvSpPr>
        <p:spPr bwMode="auto">
          <a:xfrm>
            <a:off x="6000750" y="1295400"/>
            <a:ext cx="2632075" cy="392113"/>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0743" name="Rectangle 37"/>
          <p:cNvSpPr>
            <a:spLocks noChangeArrowheads="1"/>
          </p:cNvSpPr>
          <p:nvPr/>
        </p:nvSpPr>
        <p:spPr bwMode="auto">
          <a:xfrm>
            <a:off x="5980113" y="1738313"/>
            <a:ext cx="2692400" cy="1214437"/>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30744" name="Rectangle 20"/>
          <p:cNvSpPr>
            <a:spLocks noChangeArrowheads="1"/>
          </p:cNvSpPr>
          <p:nvPr/>
        </p:nvSpPr>
        <p:spPr bwMode="auto">
          <a:xfrm>
            <a:off x="6369050" y="1376363"/>
            <a:ext cx="1911350" cy="277812"/>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Discovery</a:t>
            </a:r>
          </a:p>
        </p:txBody>
      </p:sp>
      <p:sp>
        <p:nvSpPr>
          <p:cNvPr id="30745" name="Rectangle 37"/>
          <p:cNvSpPr>
            <a:spLocks noChangeArrowheads="1"/>
          </p:cNvSpPr>
          <p:nvPr/>
        </p:nvSpPr>
        <p:spPr bwMode="auto">
          <a:xfrm>
            <a:off x="5978525" y="3889375"/>
            <a:ext cx="2692400" cy="1604963"/>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30746" name="Group 372"/>
          <p:cNvGrpSpPr>
            <a:grpSpLocks/>
          </p:cNvGrpSpPr>
          <p:nvPr/>
        </p:nvGrpSpPr>
        <p:grpSpPr bwMode="auto">
          <a:xfrm>
            <a:off x="5916613" y="2838450"/>
            <a:ext cx="2832100" cy="549275"/>
            <a:chOff x="363888" y="3621981"/>
            <a:chExt cx="2819400" cy="549274"/>
          </a:xfrm>
        </p:grpSpPr>
        <p:grpSp>
          <p:nvGrpSpPr>
            <p:cNvPr id="30809" name="Group 373"/>
            <p:cNvGrpSpPr>
              <a:grpSpLocks/>
            </p:cNvGrpSpPr>
            <p:nvPr/>
          </p:nvGrpSpPr>
          <p:grpSpPr bwMode="auto">
            <a:xfrm>
              <a:off x="363888" y="3621981"/>
              <a:ext cx="2819400" cy="549274"/>
              <a:chOff x="-3122262" y="3587433"/>
              <a:chExt cx="2819400" cy="549274"/>
            </a:xfrm>
          </p:grpSpPr>
          <p:sp>
            <p:nvSpPr>
              <p:cNvPr id="30811" name="AutoShape 19"/>
              <p:cNvSpPr>
                <a:spLocks noChangeArrowheads="1"/>
              </p:cNvSpPr>
              <p:nvPr/>
            </p:nvSpPr>
            <p:spPr bwMode="auto">
              <a:xfrm>
                <a:off x="-3122262" y="3587433"/>
                <a:ext cx="281940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grpSp>
            <p:nvGrpSpPr>
              <p:cNvPr id="30812" name="Group 376"/>
              <p:cNvGrpSpPr>
                <a:grpSpLocks/>
              </p:cNvGrpSpPr>
              <p:nvPr/>
            </p:nvGrpSpPr>
            <p:grpSpPr bwMode="auto">
              <a:xfrm>
                <a:off x="-3055415" y="3669483"/>
                <a:ext cx="2676921" cy="467224"/>
                <a:chOff x="588852" y="6040438"/>
                <a:chExt cx="7932328" cy="493712"/>
              </a:xfrm>
            </p:grpSpPr>
            <p:sp>
              <p:nvSpPr>
                <p:cNvPr id="30813" name="Rectangle 443"/>
                <p:cNvSpPr>
                  <a:spLocks noChangeArrowheads="1"/>
                </p:cNvSpPr>
                <p:nvPr/>
              </p:nvSpPr>
              <p:spPr bwMode="auto">
                <a:xfrm>
                  <a:off x="588852" y="6040438"/>
                  <a:ext cx="7932328"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30814" name="Rectangle 781"/>
                <p:cNvSpPr>
                  <a:spLocks noChangeArrowheads="1"/>
                </p:cNvSpPr>
                <p:nvPr/>
              </p:nvSpPr>
              <p:spPr bwMode="auto">
                <a:xfrm>
                  <a:off x="691836" y="6070871"/>
                  <a:ext cx="7727628"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grpSp>
        <p:sp>
          <p:nvSpPr>
            <p:cNvPr id="30810" name="Rectangle 374"/>
            <p:cNvSpPr>
              <a:spLocks noChangeArrowheads="1"/>
            </p:cNvSpPr>
            <p:nvPr/>
          </p:nvSpPr>
          <p:spPr bwMode="auto">
            <a:xfrm>
              <a:off x="510714" y="3742680"/>
              <a:ext cx="2525745" cy="372120"/>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b="1">
                  <a:solidFill>
                    <a:schemeClr val="bg1"/>
                  </a:solidFill>
                </a:rPr>
                <a:t>CCENT Certification </a:t>
              </a:r>
              <a:r>
                <a:rPr lang="en-US" sz="1200">
                  <a:solidFill>
                    <a:schemeClr val="bg1"/>
                  </a:solidFill>
                </a:rPr>
                <a:t>(optional)</a:t>
              </a:r>
            </a:p>
          </p:txBody>
        </p:sp>
      </p:grpSp>
      <p:grpSp>
        <p:nvGrpSpPr>
          <p:cNvPr id="30747" name="Group 35"/>
          <p:cNvGrpSpPr>
            <a:grpSpLocks/>
          </p:cNvGrpSpPr>
          <p:nvPr/>
        </p:nvGrpSpPr>
        <p:grpSpPr bwMode="auto">
          <a:xfrm>
            <a:off x="5978525" y="3413125"/>
            <a:ext cx="2692400" cy="463550"/>
            <a:chOff x="2026" y="798"/>
            <a:chExt cx="1696" cy="292"/>
          </a:xfrm>
        </p:grpSpPr>
        <p:sp>
          <p:nvSpPr>
            <p:cNvPr id="30806" name="Rectangle 39"/>
            <p:cNvSpPr>
              <a:spLocks noChangeArrowheads="1"/>
            </p:cNvSpPr>
            <p:nvPr/>
          </p:nvSpPr>
          <p:spPr bwMode="auto">
            <a:xfrm flipV="1">
              <a:off x="2026" y="798"/>
              <a:ext cx="1696" cy="292"/>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30807" name="AutoShape 211"/>
            <p:cNvSpPr>
              <a:spLocks noChangeArrowheads="1"/>
            </p:cNvSpPr>
            <p:nvPr/>
          </p:nvSpPr>
          <p:spPr bwMode="auto">
            <a:xfrm>
              <a:off x="2042" y="816"/>
              <a:ext cx="1658" cy="247"/>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0808" name="Rectangle 20"/>
            <p:cNvSpPr>
              <a:spLocks noChangeArrowheads="1"/>
            </p:cNvSpPr>
            <p:nvPr/>
          </p:nvSpPr>
          <p:spPr bwMode="auto">
            <a:xfrm>
              <a:off x="2272" y="867"/>
              <a:ext cx="1204" cy="175"/>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Exploration</a:t>
              </a:r>
            </a:p>
          </p:txBody>
        </p:sp>
      </p:grpSp>
      <p:grpSp>
        <p:nvGrpSpPr>
          <p:cNvPr id="30748" name="Group 39"/>
          <p:cNvGrpSpPr>
            <a:grpSpLocks/>
          </p:cNvGrpSpPr>
          <p:nvPr/>
        </p:nvGrpSpPr>
        <p:grpSpPr bwMode="auto">
          <a:xfrm>
            <a:off x="5981700" y="1776413"/>
            <a:ext cx="2690813" cy="546100"/>
            <a:chOff x="270" y="1143"/>
            <a:chExt cx="1695" cy="472"/>
          </a:xfrm>
        </p:grpSpPr>
        <p:sp>
          <p:nvSpPr>
            <p:cNvPr id="30804" name="Rectangle 302"/>
            <p:cNvSpPr>
              <a:spLocks noChangeArrowheads="1"/>
            </p:cNvSpPr>
            <p:nvPr/>
          </p:nvSpPr>
          <p:spPr bwMode="auto">
            <a:xfrm>
              <a:off x="270" y="1143"/>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805" name="Rectangle 350"/>
            <p:cNvSpPr>
              <a:spLocks noChangeArrowheads="1"/>
            </p:cNvSpPr>
            <p:nvPr/>
          </p:nvSpPr>
          <p:spPr bwMode="auto">
            <a:xfrm>
              <a:off x="412" y="1203"/>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Networking for Home and Small Businesses </a:t>
              </a:r>
            </a:p>
          </p:txBody>
        </p:sp>
      </p:grpSp>
      <p:grpSp>
        <p:nvGrpSpPr>
          <p:cNvPr id="30749" name="Group 42"/>
          <p:cNvGrpSpPr>
            <a:grpSpLocks/>
          </p:cNvGrpSpPr>
          <p:nvPr/>
        </p:nvGrpSpPr>
        <p:grpSpPr bwMode="auto">
          <a:xfrm>
            <a:off x="5981700" y="2341563"/>
            <a:ext cx="2690813" cy="546100"/>
            <a:chOff x="270" y="1735"/>
            <a:chExt cx="1695" cy="472"/>
          </a:xfrm>
        </p:grpSpPr>
        <p:sp>
          <p:nvSpPr>
            <p:cNvPr id="30802" name="Rectangle 304"/>
            <p:cNvSpPr>
              <a:spLocks noChangeArrowheads="1"/>
            </p:cNvSpPr>
            <p:nvPr/>
          </p:nvSpPr>
          <p:spPr bwMode="auto">
            <a:xfrm>
              <a:off x="270" y="1735"/>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803" name="Rectangle 351"/>
            <p:cNvSpPr>
              <a:spLocks noChangeArrowheads="1"/>
            </p:cNvSpPr>
            <p:nvPr/>
          </p:nvSpPr>
          <p:spPr bwMode="auto">
            <a:xfrm>
              <a:off x="325" y="1795"/>
              <a:ext cx="1584"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Working at a Small-to-Medium Business or ISP</a:t>
              </a:r>
            </a:p>
          </p:txBody>
        </p:sp>
      </p:grpSp>
      <p:grpSp>
        <p:nvGrpSpPr>
          <p:cNvPr id="30750" name="Group 45"/>
          <p:cNvGrpSpPr>
            <a:grpSpLocks/>
          </p:cNvGrpSpPr>
          <p:nvPr/>
        </p:nvGrpSpPr>
        <p:grpSpPr bwMode="auto">
          <a:xfrm>
            <a:off x="5978525" y="3917950"/>
            <a:ext cx="2690813" cy="546100"/>
            <a:chOff x="270" y="2417"/>
            <a:chExt cx="1695" cy="472"/>
          </a:xfrm>
        </p:grpSpPr>
        <p:sp>
          <p:nvSpPr>
            <p:cNvPr id="30800" name="Rectangle 305"/>
            <p:cNvSpPr>
              <a:spLocks noChangeArrowheads="1"/>
            </p:cNvSpPr>
            <p:nvPr/>
          </p:nvSpPr>
          <p:spPr bwMode="auto">
            <a:xfrm>
              <a:off x="270" y="2417"/>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801" name="Rectangle 353"/>
            <p:cNvSpPr>
              <a:spLocks noChangeArrowheads="1"/>
            </p:cNvSpPr>
            <p:nvPr/>
          </p:nvSpPr>
          <p:spPr bwMode="auto">
            <a:xfrm>
              <a:off x="412" y="2477"/>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Routing Protocols </a:t>
              </a:r>
            </a:p>
            <a:p>
              <a:pPr algn="ctr" eaLnBrk="0" hangingPunct="0">
                <a:lnSpc>
                  <a:spcPct val="95000"/>
                </a:lnSpc>
                <a:spcBef>
                  <a:spcPts val="300"/>
                </a:spcBef>
              </a:pPr>
              <a:r>
                <a:rPr lang="en-US" sz="1400">
                  <a:solidFill>
                    <a:schemeClr val="bg1"/>
                  </a:solidFill>
                </a:rPr>
                <a:t>and Concepts</a:t>
              </a:r>
            </a:p>
          </p:txBody>
        </p:sp>
      </p:grpSp>
      <p:grpSp>
        <p:nvGrpSpPr>
          <p:cNvPr id="30751" name="Group 48"/>
          <p:cNvGrpSpPr>
            <a:grpSpLocks/>
          </p:cNvGrpSpPr>
          <p:nvPr/>
        </p:nvGrpSpPr>
        <p:grpSpPr bwMode="auto">
          <a:xfrm>
            <a:off x="5978525" y="4498975"/>
            <a:ext cx="2690813" cy="546100"/>
            <a:chOff x="270" y="2919"/>
            <a:chExt cx="1695" cy="472"/>
          </a:xfrm>
        </p:grpSpPr>
        <p:sp>
          <p:nvSpPr>
            <p:cNvPr id="30798" name="Rectangle 306"/>
            <p:cNvSpPr>
              <a:spLocks noChangeArrowheads="1"/>
            </p:cNvSpPr>
            <p:nvPr/>
          </p:nvSpPr>
          <p:spPr bwMode="auto">
            <a:xfrm>
              <a:off x="270" y="2919"/>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9"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LAN Switching </a:t>
              </a:r>
              <a:br>
                <a:rPr lang="en-US" sz="1400">
                  <a:solidFill>
                    <a:schemeClr val="bg1"/>
                  </a:solidFill>
                </a:rPr>
              </a:br>
              <a:r>
                <a:rPr lang="en-US" sz="1400">
                  <a:solidFill>
                    <a:schemeClr val="bg1"/>
                  </a:solidFill>
                </a:rPr>
                <a:t>and Wireless</a:t>
              </a:r>
            </a:p>
          </p:txBody>
        </p:sp>
      </p:grpSp>
      <p:grpSp>
        <p:nvGrpSpPr>
          <p:cNvPr id="30752" name="Group 51"/>
          <p:cNvGrpSpPr>
            <a:grpSpLocks/>
          </p:cNvGrpSpPr>
          <p:nvPr/>
        </p:nvGrpSpPr>
        <p:grpSpPr bwMode="auto">
          <a:xfrm>
            <a:off x="5978525" y="5089525"/>
            <a:ext cx="2690813" cy="546100"/>
            <a:chOff x="270" y="2919"/>
            <a:chExt cx="1695" cy="472"/>
          </a:xfrm>
        </p:grpSpPr>
        <p:sp>
          <p:nvSpPr>
            <p:cNvPr id="30796" name="Rectangle 306"/>
            <p:cNvSpPr>
              <a:spLocks noChangeArrowheads="1"/>
            </p:cNvSpPr>
            <p:nvPr/>
          </p:nvSpPr>
          <p:spPr bwMode="auto">
            <a:xfrm>
              <a:off x="270" y="2919"/>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7"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Accessing the WAN</a:t>
              </a:r>
            </a:p>
          </p:txBody>
        </p:sp>
      </p:grpSp>
      <p:sp>
        <p:nvSpPr>
          <p:cNvPr id="30753" name="Rectangle 8"/>
          <p:cNvSpPr>
            <a:spLocks noChangeArrowheads="1"/>
          </p:cNvSpPr>
          <p:nvPr/>
        </p:nvSpPr>
        <p:spPr bwMode="auto">
          <a:xfrm>
            <a:off x="3146425" y="5273675"/>
            <a:ext cx="2832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0754" name="Rectangle 37"/>
          <p:cNvSpPr>
            <a:spLocks noChangeArrowheads="1"/>
          </p:cNvSpPr>
          <p:nvPr/>
        </p:nvSpPr>
        <p:spPr bwMode="auto">
          <a:xfrm>
            <a:off x="3216275" y="1738313"/>
            <a:ext cx="2692400" cy="364490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30755" name="Group 56"/>
          <p:cNvGrpSpPr>
            <a:grpSpLocks/>
          </p:cNvGrpSpPr>
          <p:nvPr/>
        </p:nvGrpSpPr>
        <p:grpSpPr bwMode="auto">
          <a:xfrm>
            <a:off x="3216275" y="1266825"/>
            <a:ext cx="2692400" cy="463550"/>
            <a:chOff x="2026" y="798"/>
            <a:chExt cx="1696" cy="292"/>
          </a:xfrm>
        </p:grpSpPr>
        <p:sp>
          <p:nvSpPr>
            <p:cNvPr id="30793" name="Rectangle 39"/>
            <p:cNvSpPr>
              <a:spLocks noChangeArrowheads="1"/>
            </p:cNvSpPr>
            <p:nvPr/>
          </p:nvSpPr>
          <p:spPr bwMode="auto">
            <a:xfrm flipV="1">
              <a:off x="2026" y="798"/>
              <a:ext cx="1696" cy="292"/>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30794" name="AutoShape 211"/>
            <p:cNvSpPr>
              <a:spLocks noChangeArrowheads="1"/>
            </p:cNvSpPr>
            <p:nvPr/>
          </p:nvSpPr>
          <p:spPr bwMode="auto">
            <a:xfrm>
              <a:off x="2042" y="816"/>
              <a:ext cx="1658" cy="247"/>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0795" name="Rectangle 20"/>
            <p:cNvSpPr>
              <a:spLocks noChangeArrowheads="1"/>
            </p:cNvSpPr>
            <p:nvPr/>
          </p:nvSpPr>
          <p:spPr bwMode="auto">
            <a:xfrm>
              <a:off x="2272" y="867"/>
              <a:ext cx="1204" cy="175"/>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Exploration</a:t>
              </a:r>
            </a:p>
          </p:txBody>
        </p:sp>
      </p:grpSp>
      <p:grpSp>
        <p:nvGrpSpPr>
          <p:cNvPr id="30756" name="Group 60"/>
          <p:cNvGrpSpPr>
            <a:grpSpLocks/>
          </p:cNvGrpSpPr>
          <p:nvPr/>
        </p:nvGrpSpPr>
        <p:grpSpPr bwMode="auto">
          <a:xfrm>
            <a:off x="3217863" y="1776413"/>
            <a:ext cx="2690812" cy="546100"/>
            <a:chOff x="270" y="1143"/>
            <a:chExt cx="1695" cy="472"/>
          </a:xfrm>
        </p:grpSpPr>
        <p:sp>
          <p:nvSpPr>
            <p:cNvPr id="30791" name="Rectangle 302"/>
            <p:cNvSpPr>
              <a:spLocks noChangeArrowheads="1"/>
            </p:cNvSpPr>
            <p:nvPr/>
          </p:nvSpPr>
          <p:spPr bwMode="auto">
            <a:xfrm>
              <a:off x="270" y="1143"/>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2" name="Rectangle 350"/>
            <p:cNvSpPr>
              <a:spLocks noChangeArrowheads="1"/>
            </p:cNvSpPr>
            <p:nvPr/>
          </p:nvSpPr>
          <p:spPr bwMode="auto">
            <a:xfrm>
              <a:off x="412" y="1203"/>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Networking</a:t>
              </a:r>
              <a:br>
                <a:rPr lang="en-US" sz="1400">
                  <a:solidFill>
                    <a:schemeClr val="bg1"/>
                  </a:solidFill>
                </a:rPr>
              </a:br>
              <a:r>
                <a:rPr lang="en-US" sz="1400">
                  <a:solidFill>
                    <a:schemeClr val="bg1"/>
                  </a:solidFill>
                </a:rPr>
                <a:t>Fundamentals</a:t>
              </a:r>
            </a:p>
          </p:txBody>
        </p:sp>
      </p:grpSp>
      <p:grpSp>
        <p:nvGrpSpPr>
          <p:cNvPr id="30757" name="Group 63"/>
          <p:cNvGrpSpPr>
            <a:grpSpLocks/>
          </p:cNvGrpSpPr>
          <p:nvPr/>
        </p:nvGrpSpPr>
        <p:grpSpPr bwMode="auto">
          <a:xfrm>
            <a:off x="3217863" y="2341563"/>
            <a:ext cx="2690812" cy="546100"/>
            <a:chOff x="270" y="1735"/>
            <a:chExt cx="1695" cy="472"/>
          </a:xfrm>
        </p:grpSpPr>
        <p:sp>
          <p:nvSpPr>
            <p:cNvPr id="30789" name="Rectangle 304"/>
            <p:cNvSpPr>
              <a:spLocks noChangeArrowheads="1"/>
            </p:cNvSpPr>
            <p:nvPr/>
          </p:nvSpPr>
          <p:spPr bwMode="auto">
            <a:xfrm>
              <a:off x="270" y="1735"/>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0" name="Rectangle 351"/>
            <p:cNvSpPr>
              <a:spLocks noChangeArrowheads="1"/>
            </p:cNvSpPr>
            <p:nvPr/>
          </p:nvSpPr>
          <p:spPr bwMode="auto">
            <a:xfrm>
              <a:off x="325" y="1795"/>
              <a:ext cx="1584"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Routing Protocols</a:t>
              </a:r>
              <a:br>
                <a:rPr lang="en-US" sz="1400">
                  <a:solidFill>
                    <a:schemeClr val="bg1"/>
                  </a:solidFill>
                </a:rPr>
              </a:br>
              <a:r>
                <a:rPr lang="en-US" sz="1400">
                  <a:solidFill>
                    <a:schemeClr val="bg1"/>
                  </a:solidFill>
                </a:rPr>
                <a:t>and Concepts</a:t>
              </a:r>
            </a:p>
          </p:txBody>
        </p:sp>
      </p:grpSp>
      <p:grpSp>
        <p:nvGrpSpPr>
          <p:cNvPr id="30758" name="Group 66"/>
          <p:cNvGrpSpPr>
            <a:grpSpLocks/>
          </p:cNvGrpSpPr>
          <p:nvPr/>
        </p:nvGrpSpPr>
        <p:grpSpPr bwMode="auto">
          <a:xfrm>
            <a:off x="3217863" y="2916238"/>
            <a:ext cx="2690812" cy="546100"/>
            <a:chOff x="270" y="2417"/>
            <a:chExt cx="1695" cy="472"/>
          </a:xfrm>
        </p:grpSpPr>
        <p:sp>
          <p:nvSpPr>
            <p:cNvPr id="30787" name="Rectangle 305"/>
            <p:cNvSpPr>
              <a:spLocks noChangeArrowheads="1"/>
            </p:cNvSpPr>
            <p:nvPr/>
          </p:nvSpPr>
          <p:spPr bwMode="auto">
            <a:xfrm>
              <a:off x="270" y="2417"/>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88" name="Rectangle 353"/>
            <p:cNvSpPr>
              <a:spLocks noChangeArrowheads="1"/>
            </p:cNvSpPr>
            <p:nvPr/>
          </p:nvSpPr>
          <p:spPr bwMode="auto">
            <a:xfrm>
              <a:off x="412" y="2477"/>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LAN Switching</a:t>
              </a:r>
              <a:br>
                <a:rPr lang="en-US" sz="1400">
                  <a:solidFill>
                    <a:schemeClr val="bg1"/>
                  </a:solidFill>
                </a:rPr>
              </a:br>
              <a:r>
                <a:rPr lang="en-US" sz="1400">
                  <a:solidFill>
                    <a:schemeClr val="bg1"/>
                  </a:solidFill>
                </a:rPr>
                <a:t>and Wireless</a:t>
              </a:r>
            </a:p>
          </p:txBody>
        </p:sp>
      </p:grpSp>
      <p:grpSp>
        <p:nvGrpSpPr>
          <p:cNvPr id="30759" name="Group 69"/>
          <p:cNvGrpSpPr>
            <a:grpSpLocks/>
          </p:cNvGrpSpPr>
          <p:nvPr/>
        </p:nvGrpSpPr>
        <p:grpSpPr bwMode="auto">
          <a:xfrm>
            <a:off x="3217863" y="3487738"/>
            <a:ext cx="2690812" cy="546100"/>
            <a:chOff x="270" y="2919"/>
            <a:chExt cx="1695" cy="472"/>
          </a:xfrm>
        </p:grpSpPr>
        <p:sp>
          <p:nvSpPr>
            <p:cNvPr id="30785" name="Rectangle 306"/>
            <p:cNvSpPr>
              <a:spLocks noChangeArrowheads="1"/>
            </p:cNvSpPr>
            <p:nvPr/>
          </p:nvSpPr>
          <p:spPr bwMode="auto">
            <a:xfrm>
              <a:off x="270" y="2919"/>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86"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Accessing the WAN</a:t>
              </a:r>
            </a:p>
          </p:txBody>
        </p:sp>
      </p:grpSp>
      <p:sp>
        <p:nvSpPr>
          <p:cNvPr id="30760" name="Rectangle 8"/>
          <p:cNvSpPr>
            <a:spLocks noChangeArrowheads="1"/>
          </p:cNvSpPr>
          <p:nvPr/>
        </p:nvSpPr>
        <p:spPr bwMode="auto">
          <a:xfrm>
            <a:off x="346075" y="5273675"/>
            <a:ext cx="2832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0761" name="Group 73"/>
          <p:cNvGrpSpPr>
            <a:grpSpLocks/>
          </p:cNvGrpSpPr>
          <p:nvPr/>
        </p:nvGrpSpPr>
        <p:grpSpPr bwMode="auto">
          <a:xfrm>
            <a:off x="427038" y="1266825"/>
            <a:ext cx="2692400" cy="4116388"/>
            <a:chOff x="269" y="798"/>
            <a:chExt cx="1696" cy="2593"/>
          </a:xfrm>
        </p:grpSpPr>
        <p:sp>
          <p:nvSpPr>
            <p:cNvPr id="30782" name="Rectangle 37"/>
            <p:cNvSpPr>
              <a:spLocks noChangeArrowheads="1"/>
            </p:cNvSpPr>
            <p:nvPr/>
          </p:nvSpPr>
          <p:spPr bwMode="auto">
            <a:xfrm>
              <a:off x="269" y="1095"/>
              <a:ext cx="1696" cy="2296"/>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30783" name="Rectangle 39"/>
            <p:cNvSpPr>
              <a:spLocks noChangeArrowheads="1"/>
            </p:cNvSpPr>
            <p:nvPr/>
          </p:nvSpPr>
          <p:spPr bwMode="auto">
            <a:xfrm flipV="1">
              <a:off x="269" y="798"/>
              <a:ext cx="1696" cy="292"/>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30784" name="AutoShape 211"/>
            <p:cNvSpPr>
              <a:spLocks noChangeArrowheads="1"/>
            </p:cNvSpPr>
            <p:nvPr/>
          </p:nvSpPr>
          <p:spPr bwMode="auto">
            <a:xfrm>
              <a:off x="285" y="816"/>
              <a:ext cx="1658" cy="247"/>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0762" name="Rectangle 20"/>
          <p:cNvSpPr>
            <a:spLocks noChangeArrowheads="1"/>
          </p:cNvSpPr>
          <p:nvPr/>
        </p:nvSpPr>
        <p:spPr bwMode="auto">
          <a:xfrm>
            <a:off x="815975" y="1376363"/>
            <a:ext cx="1911350" cy="277812"/>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Discovery</a:t>
            </a:r>
          </a:p>
        </p:txBody>
      </p:sp>
      <p:grpSp>
        <p:nvGrpSpPr>
          <p:cNvPr id="30763" name="Group 78"/>
          <p:cNvGrpSpPr>
            <a:grpSpLocks/>
          </p:cNvGrpSpPr>
          <p:nvPr/>
        </p:nvGrpSpPr>
        <p:grpSpPr bwMode="auto">
          <a:xfrm>
            <a:off x="428625" y="1776413"/>
            <a:ext cx="2690813" cy="546100"/>
            <a:chOff x="270" y="1143"/>
            <a:chExt cx="1695" cy="472"/>
          </a:xfrm>
        </p:grpSpPr>
        <p:sp>
          <p:nvSpPr>
            <p:cNvPr id="30780" name="Rectangle 302"/>
            <p:cNvSpPr>
              <a:spLocks noChangeArrowheads="1"/>
            </p:cNvSpPr>
            <p:nvPr/>
          </p:nvSpPr>
          <p:spPr bwMode="auto">
            <a:xfrm>
              <a:off x="270" y="1143"/>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81" name="Rectangle 350"/>
            <p:cNvSpPr>
              <a:spLocks noChangeArrowheads="1"/>
            </p:cNvSpPr>
            <p:nvPr/>
          </p:nvSpPr>
          <p:spPr bwMode="auto">
            <a:xfrm>
              <a:off x="412" y="1203"/>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Networking for Home and</a:t>
              </a:r>
              <a:br>
                <a:rPr lang="en-US" sz="1400">
                  <a:solidFill>
                    <a:schemeClr val="bg1"/>
                  </a:solidFill>
                </a:rPr>
              </a:br>
              <a:r>
                <a:rPr lang="en-US" sz="1400">
                  <a:solidFill>
                    <a:schemeClr val="bg1"/>
                  </a:solidFill>
                </a:rPr>
                <a:t>Small Businesses</a:t>
              </a:r>
            </a:p>
          </p:txBody>
        </p:sp>
      </p:grpSp>
      <p:grpSp>
        <p:nvGrpSpPr>
          <p:cNvPr id="30764" name="Group 81"/>
          <p:cNvGrpSpPr>
            <a:grpSpLocks/>
          </p:cNvGrpSpPr>
          <p:nvPr/>
        </p:nvGrpSpPr>
        <p:grpSpPr bwMode="auto">
          <a:xfrm>
            <a:off x="428625" y="2341563"/>
            <a:ext cx="2690813" cy="546100"/>
            <a:chOff x="270" y="1735"/>
            <a:chExt cx="1695" cy="472"/>
          </a:xfrm>
        </p:grpSpPr>
        <p:sp>
          <p:nvSpPr>
            <p:cNvPr id="30778" name="Rectangle 304"/>
            <p:cNvSpPr>
              <a:spLocks noChangeArrowheads="1"/>
            </p:cNvSpPr>
            <p:nvPr/>
          </p:nvSpPr>
          <p:spPr bwMode="auto">
            <a:xfrm>
              <a:off x="270" y="1735"/>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79" name="Rectangle 351"/>
            <p:cNvSpPr>
              <a:spLocks noChangeArrowheads="1"/>
            </p:cNvSpPr>
            <p:nvPr/>
          </p:nvSpPr>
          <p:spPr bwMode="auto">
            <a:xfrm>
              <a:off x="325" y="1795"/>
              <a:ext cx="1584"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Working at a Small-to-Medium Business or ISP</a:t>
              </a:r>
            </a:p>
          </p:txBody>
        </p:sp>
      </p:grpSp>
      <p:grpSp>
        <p:nvGrpSpPr>
          <p:cNvPr id="30765" name="Group 84"/>
          <p:cNvGrpSpPr>
            <a:grpSpLocks/>
          </p:cNvGrpSpPr>
          <p:nvPr/>
        </p:nvGrpSpPr>
        <p:grpSpPr bwMode="auto">
          <a:xfrm>
            <a:off x="428625" y="3438525"/>
            <a:ext cx="2690813" cy="546100"/>
            <a:chOff x="270" y="2417"/>
            <a:chExt cx="1695" cy="472"/>
          </a:xfrm>
        </p:grpSpPr>
        <p:sp>
          <p:nvSpPr>
            <p:cNvPr id="30776" name="Rectangle 305"/>
            <p:cNvSpPr>
              <a:spLocks noChangeArrowheads="1"/>
            </p:cNvSpPr>
            <p:nvPr/>
          </p:nvSpPr>
          <p:spPr bwMode="auto">
            <a:xfrm>
              <a:off x="270" y="2417"/>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77" name="Rectangle 353"/>
            <p:cNvSpPr>
              <a:spLocks noChangeArrowheads="1"/>
            </p:cNvSpPr>
            <p:nvPr/>
          </p:nvSpPr>
          <p:spPr bwMode="auto">
            <a:xfrm>
              <a:off x="412" y="2477"/>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Introducing Routing and Switching in the Enterprise</a:t>
              </a:r>
            </a:p>
          </p:txBody>
        </p:sp>
      </p:grpSp>
      <p:grpSp>
        <p:nvGrpSpPr>
          <p:cNvPr id="30766" name="Group 87"/>
          <p:cNvGrpSpPr>
            <a:grpSpLocks/>
          </p:cNvGrpSpPr>
          <p:nvPr/>
        </p:nvGrpSpPr>
        <p:grpSpPr bwMode="auto">
          <a:xfrm>
            <a:off x="428625" y="4005263"/>
            <a:ext cx="2690813" cy="546100"/>
            <a:chOff x="270" y="2919"/>
            <a:chExt cx="1695" cy="472"/>
          </a:xfrm>
        </p:grpSpPr>
        <p:sp>
          <p:nvSpPr>
            <p:cNvPr id="30774" name="Rectangle 306"/>
            <p:cNvSpPr>
              <a:spLocks noChangeArrowheads="1"/>
            </p:cNvSpPr>
            <p:nvPr/>
          </p:nvSpPr>
          <p:spPr bwMode="auto">
            <a:xfrm>
              <a:off x="270" y="2919"/>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75"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Designing and Supporting Computer Networks</a:t>
              </a:r>
            </a:p>
          </p:txBody>
        </p:sp>
      </p:grpSp>
      <p:grpSp>
        <p:nvGrpSpPr>
          <p:cNvPr id="30767" name="Group 371"/>
          <p:cNvGrpSpPr>
            <a:grpSpLocks/>
          </p:cNvGrpSpPr>
          <p:nvPr/>
        </p:nvGrpSpPr>
        <p:grpSpPr bwMode="auto">
          <a:xfrm>
            <a:off x="363538" y="2841625"/>
            <a:ext cx="2825750" cy="549275"/>
            <a:chOff x="363888" y="3621981"/>
            <a:chExt cx="2819400" cy="549274"/>
          </a:xfrm>
        </p:grpSpPr>
        <p:grpSp>
          <p:nvGrpSpPr>
            <p:cNvPr id="30768" name="Group 369"/>
            <p:cNvGrpSpPr>
              <a:grpSpLocks/>
            </p:cNvGrpSpPr>
            <p:nvPr/>
          </p:nvGrpSpPr>
          <p:grpSpPr bwMode="auto">
            <a:xfrm>
              <a:off x="363888" y="3621981"/>
              <a:ext cx="2819400" cy="549274"/>
              <a:chOff x="-3122262" y="3587433"/>
              <a:chExt cx="2819400" cy="549274"/>
            </a:xfrm>
          </p:grpSpPr>
          <p:sp>
            <p:nvSpPr>
              <p:cNvPr id="30770" name="AutoShape 19"/>
              <p:cNvSpPr>
                <a:spLocks noChangeArrowheads="1"/>
              </p:cNvSpPr>
              <p:nvPr/>
            </p:nvSpPr>
            <p:spPr bwMode="auto">
              <a:xfrm>
                <a:off x="-3122262" y="3587433"/>
                <a:ext cx="281940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grpSp>
            <p:nvGrpSpPr>
              <p:cNvPr id="30771" name="Group 365"/>
              <p:cNvGrpSpPr>
                <a:grpSpLocks/>
              </p:cNvGrpSpPr>
              <p:nvPr/>
            </p:nvGrpSpPr>
            <p:grpSpPr bwMode="auto">
              <a:xfrm>
                <a:off x="-3057174" y="3669483"/>
                <a:ext cx="2681288" cy="467224"/>
                <a:chOff x="583639" y="6040438"/>
                <a:chExt cx="7945268" cy="493712"/>
              </a:xfrm>
            </p:grpSpPr>
            <p:sp>
              <p:nvSpPr>
                <p:cNvPr id="30772" name="Rectangle 443"/>
                <p:cNvSpPr>
                  <a:spLocks noChangeArrowheads="1"/>
                </p:cNvSpPr>
                <p:nvPr/>
              </p:nvSpPr>
              <p:spPr bwMode="auto">
                <a:xfrm>
                  <a:off x="583639" y="6040438"/>
                  <a:ext cx="7945268"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30773" name="Rectangle 781"/>
                <p:cNvSpPr>
                  <a:spLocks noChangeArrowheads="1"/>
                </p:cNvSpPr>
                <p:nvPr/>
              </p:nvSpPr>
              <p:spPr bwMode="auto">
                <a:xfrm>
                  <a:off x="686028" y="6070871"/>
                  <a:ext cx="7740233"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grpSp>
        <p:sp>
          <p:nvSpPr>
            <p:cNvPr id="30769" name="Rectangle 370"/>
            <p:cNvSpPr>
              <a:spLocks noChangeArrowheads="1"/>
            </p:cNvSpPr>
            <p:nvPr/>
          </p:nvSpPr>
          <p:spPr bwMode="auto">
            <a:xfrm>
              <a:off x="508517" y="3742680"/>
              <a:ext cx="2529866" cy="372120"/>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b="1">
                  <a:solidFill>
                    <a:schemeClr val="bg1"/>
                  </a:solidFill>
                </a:rPr>
                <a:t>CCENT Certification </a:t>
              </a:r>
              <a:r>
                <a:rPr lang="en-US" sz="1200">
                  <a:solidFill>
                    <a:schemeClr val="bg1"/>
                  </a:solidFill>
                </a:rPr>
                <a:t>(optional)</a:t>
              </a:r>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1747" name="Rectangle 36"/>
          <p:cNvSpPr>
            <a:spLocks noGrp="1" noChangeArrowheads="1"/>
          </p:cNvSpPr>
          <p:nvPr>
            <p:ph type="title" idx="4294967295"/>
          </p:nvPr>
        </p:nvSpPr>
        <p:spPr/>
        <p:txBody>
          <a:bodyPr/>
          <a:lstStyle/>
          <a:p>
            <a:r>
              <a:rPr lang="en-US" smtClean="0"/>
              <a:t>CCNA Curricula Articulation </a:t>
            </a:r>
          </a:p>
        </p:txBody>
      </p:sp>
      <p:sp>
        <p:nvSpPr>
          <p:cNvPr id="3174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Course Credit</a:t>
            </a:r>
          </a:p>
        </p:txBody>
      </p:sp>
      <p:sp>
        <p:nvSpPr>
          <p:cNvPr id="31749" name="Content Placeholder 190"/>
          <p:cNvSpPr txBox="1">
            <a:spLocks/>
          </p:cNvSpPr>
          <p:nvPr/>
        </p:nvSpPr>
        <p:spPr bwMode="auto">
          <a:xfrm>
            <a:off x="655638" y="1736725"/>
            <a:ext cx="7831137" cy="919163"/>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buFont typeface="Wingdings" pitchFamily="2" charset="2"/>
              <a:buChar char="§"/>
            </a:pPr>
            <a:r>
              <a:rPr lang="en-US" sz="1800"/>
              <a:t>Generally developed at the institutional level based on existing programs and pathways</a:t>
            </a:r>
          </a:p>
        </p:txBody>
      </p:sp>
      <p:grpSp>
        <p:nvGrpSpPr>
          <p:cNvPr id="31750" name="Group 221"/>
          <p:cNvGrpSpPr>
            <a:grpSpLocks/>
          </p:cNvGrpSpPr>
          <p:nvPr/>
        </p:nvGrpSpPr>
        <p:grpSpPr bwMode="auto">
          <a:xfrm>
            <a:off x="5376863" y="2687638"/>
            <a:ext cx="3443287" cy="2185987"/>
            <a:chOff x="453345" y="2585244"/>
            <a:chExt cx="3676650" cy="2186570"/>
          </a:xfrm>
        </p:grpSpPr>
        <p:sp>
          <p:nvSpPr>
            <p:cNvPr id="31767"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1768" name="Group 16"/>
            <p:cNvGrpSpPr>
              <a:grpSpLocks/>
            </p:cNvGrpSpPr>
            <p:nvPr/>
          </p:nvGrpSpPr>
          <p:grpSpPr bwMode="auto">
            <a:xfrm>
              <a:off x="693056" y="2585244"/>
              <a:ext cx="3197225" cy="1311275"/>
              <a:chOff x="134" y="745"/>
              <a:chExt cx="2014" cy="826"/>
            </a:xfrm>
          </p:grpSpPr>
          <p:sp>
            <p:nvSpPr>
              <p:cNvPr id="31775"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7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1769"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70" name="Rectangle 20"/>
            <p:cNvSpPr>
              <a:spLocks noChangeArrowheads="1"/>
            </p:cNvSpPr>
            <p:nvPr/>
          </p:nvSpPr>
          <p:spPr bwMode="auto">
            <a:xfrm>
              <a:off x="1327411"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grpSp>
          <p:nvGrpSpPr>
            <p:cNvPr id="31771" name="Group 226"/>
            <p:cNvGrpSpPr>
              <a:grpSpLocks/>
            </p:cNvGrpSpPr>
            <p:nvPr/>
          </p:nvGrpSpPr>
          <p:grpSpPr bwMode="auto">
            <a:xfrm>
              <a:off x="494618" y="3041491"/>
              <a:ext cx="3594100" cy="1624965"/>
              <a:chOff x="744539" y="2080260"/>
              <a:chExt cx="3594100" cy="4147502"/>
            </a:xfrm>
          </p:grpSpPr>
          <p:sp>
            <p:nvSpPr>
              <p:cNvPr id="31773" name="Rectangle 39"/>
              <p:cNvSpPr>
                <a:spLocks noChangeArrowheads="1"/>
              </p:cNvSpPr>
              <p:nvPr/>
            </p:nvSpPr>
            <p:spPr bwMode="auto">
              <a:xfrm flipV="1">
                <a:off x="744539" y="2080260"/>
                <a:ext cx="3594100" cy="4147502"/>
              </a:xfrm>
              <a:prstGeom prst="rect">
                <a:avLst/>
              </a:prstGeom>
              <a:gradFill rotWithShape="1">
                <a:gsLst>
                  <a:gs pos="0">
                    <a:srgbClr val="697E1C"/>
                  </a:gs>
                  <a:gs pos="100000">
                    <a:srgbClr val="89A424"/>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1774"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1772"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Network Fundamentals</a:t>
              </a:r>
            </a:p>
          </p:txBody>
        </p:sp>
      </p:grpSp>
      <p:sp>
        <p:nvSpPr>
          <p:cNvPr id="31751" name="Text Box 25"/>
          <p:cNvSpPr txBox="1">
            <a:spLocks noChangeArrowheads="1"/>
          </p:cNvSpPr>
          <p:nvPr/>
        </p:nvSpPr>
        <p:spPr bwMode="auto">
          <a:xfrm>
            <a:off x="4041775" y="3213100"/>
            <a:ext cx="979488" cy="412750"/>
          </a:xfrm>
          <a:prstGeom prst="rect">
            <a:avLst/>
          </a:prstGeom>
          <a:noFill/>
          <a:ln w="9525" algn="ctr">
            <a:noFill/>
            <a:miter lim="800000"/>
            <a:headEnd/>
            <a:tailEnd/>
          </a:ln>
        </p:spPr>
        <p:txBody>
          <a:bodyPr wrap="none" lIns="82124" tIns="41061" rIns="82124" bIns="41061">
            <a:spAutoFit/>
          </a:bodyPr>
          <a:lstStyle/>
          <a:p>
            <a:pPr defTabSz="814388" eaLnBrk="0" hangingPunct="0">
              <a:lnSpc>
                <a:spcPct val="90000"/>
              </a:lnSpc>
            </a:pPr>
            <a:r>
              <a:rPr lang="en-US" sz="1200" b="1"/>
              <a:t>Equivalent</a:t>
            </a:r>
            <a:br>
              <a:rPr lang="en-US" sz="1200" b="1"/>
            </a:br>
            <a:r>
              <a:rPr lang="en-US" sz="1200" b="1"/>
              <a:t>Knowledge</a:t>
            </a:r>
          </a:p>
        </p:txBody>
      </p:sp>
      <p:sp>
        <p:nvSpPr>
          <p:cNvPr id="31752" name="Text Box 25"/>
          <p:cNvSpPr txBox="1">
            <a:spLocks noChangeArrowheads="1"/>
          </p:cNvSpPr>
          <p:nvPr/>
        </p:nvSpPr>
        <p:spPr bwMode="auto">
          <a:xfrm>
            <a:off x="4064000" y="4279900"/>
            <a:ext cx="936625" cy="412750"/>
          </a:xfrm>
          <a:prstGeom prst="rect">
            <a:avLst/>
          </a:prstGeom>
          <a:noFill/>
          <a:ln w="9525" algn="ctr">
            <a:noFill/>
            <a:miter lim="800000"/>
            <a:headEnd/>
            <a:tailEnd/>
          </a:ln>
        </p:spPr>
        <p:txBody>
          <a:bodyPr wrap="none" lIns="82124" tIns="41061" rIns="82124" bIns="41061">
            <a:spAutoFit/>
          </a:bodyPr>
          <a:lstStyle/>
          <a:p>
            <a:pPr defTabSz="814388" eaLnBrk="0" hangingPunct="0">
              <a:lnSpc>
                <a:spcPct val="90000"/>
              </a:lnSpc>
            </a:pPr>
            <a:r>
              <a:rPr lang="en-US" sz="1200" b="1"/>
              <a:t>Equivalent</a:t>
            </a:r>
            <a:br>
              <a:rPr lang="en-US" sz="1200" b="1"/>
            </a:br>
            <a:r>
              <a:rPr lang="en-US" sz="1200" b="1"/>
              <a:t>Credit</a:t>
            </a:r>
          </a:p>
        </p:txBody>
      </p:sp>
      <p:sp>
        <p:nvSpPr>
          <p:cNvPr id="31753" name="Oval 228"/>
          <p:cNvSpPr>
            <a:spLocks noChangeArrowheads="1"/>
          </p:cNvSpPr>
          <p:nvPr/>
        </p:nvSpPr>
        <p:spPr bwMode="auto">
          <a:xfrm rot="-5400000">
            <a:off x="4848225" y="3802063"/>
            <a:ext cx="407987" cy="338138"/>
          </a:xfrm>
          <a:prstGeom prst="ellipse">
            <a:avLst/>
          </a:prstGeom>
          <a:gradFill rotWithShape="1">
            <a:gsLst>
              <a:gs pos="0">
                <a:schemeClr val="tx1">
                  <a:alpha val="39998"/>
                </a:schemeClr>
              </a:gs>
              <a:gs pos="100000">
                <a:schemeClr val="bg1">
                  <a:alpha val="0"/>
                </a:schemeClr>
              </a:gs>
            </a:gsLst>
            <a:path path="shape">
              <a:fillToRect l="50000" t="50000" r="50000" b="50000"/>
            </a:path>
          </a:gradFill>
          <a:ln w="9525" algn="ctr">
            <a:noFill/>
            <a:round/>
            <a:headEnd/>
            <a:tailEnd/>
          </a:ln>
        </p:spPr>
        <p:txBody>
          <a:bodyPr vert="eaVert" wrap="none" lIns="73025" tIns="36511" rIns="73025" bIns="36511" anchor="ctr"/>
          <a:lstStyle/>
          <a:p>
            <a:pPr algn="ctr" eaLnBrk="0" hangingPunct="0">
              <a:lnSpc>
                <a:spcPct val="90000"/>
              </a:lnSpc>
            </a:pPr>
            <a:endParaRPr lang="en-US"/>
          </a:p>
        </p:txBody>
      </p:sp>
      <p:sp>
        <p:nvSpPr>
          <p:cNvPr id="31754" name="AutoShape 350"/>
          <p:cNvSpPr>
            <a:spLocks noChangeArrowheads="1"/>
          </p:cNvSpPr>
          <p:nvPr/>
        </p:nvSpPr>
        <p:spPr bwMode="auto">
          <a:xfrm>
            <a:off x="3641725" y="3684588"/>
            <a:ext cx="1549400" cy="561975"/>
          </a:xfrm>
          <a:prstGeom prst="homePlate">
            <a:avLst>
              <a:gd name="adj" fmla="val 46359"/>
            </a:avLst>
          </a:prstGeom>
          <a:gradFill rotWithShape="1">
            <a:gsLst>
              <a:gs pos="0">
                <a:srgbClr val="F0C566"/>
              </a:gs>
              <a:gs pos="100000">
                <a:srgbClr val="D28700"/>
              </a:gs>
            </a:gsLst>
            <a:lin ang="108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31755" name="Group 220"/>
          <p:cNvGrpSpPr>
            <a:grpSpLocks/>
          </p:cNvGrpSpPr>
          <p:nvPr/>
        </p:nvGrpSpPr>
        <p:grpSpPr bwMode="auto">
          <a:xfrm>
            <a:off x="387350" y="2687638"/>
            <a:ext cx="3443288" cy="2185987"/>
            <a:chOff x="453345" y="2585244"/>
            <a:chExt cx="3676650" cy="2186570"/>
          </a:xfrm>
        </p:grpSpPr>
        <p:sp>
          <p:nvSpPr>
            <p:cNvPr id="31757"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1758" name="Group 16"/>
            <p:cNvGrpSpPr>
              <a:grpSpLocks/>
            </p:cNvGrpSpPr>
            <p:nvPr/>
          </p:nvGrpSpPr>
          <p:grpSpPr bwMode="auto">
            <a:xfrm>
              <a:off x="693056" y="2585244"/>
              <a:ext cx="3197225" cy="1311275"/>
              <a:chOff x="134" y="745"/>
              <a:chExt cx="2014" cy="826"/>
            </a:xfrm>
          </p:grpSpPr>
          <p:sp>
            <p:nvSpPr>
              <p:cNvPr id="31765"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6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1759"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60" name="Rectangle 20"/>
            <p:cNvSpPr>
              <a:spLocks noChangeArrowheads="1"/>
            </p:cNvSpPr>
            <p:nvPr/>
          </p:nvSpPr>
          <p:spPr bwMode="auto">
            <a:xfrm>
              <a:off x="1336936"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grpSp>
          <p:nvGrpSpPr>
            <p:cNvPr id="31761" name="Group 210"/>
            <p:cNvGrpSpPr>
              <a:grpSpLocks/>
            </p:cNvGrpSpPr>
            <p:nvPr/>
          </p:nvGrpSpPr>
          <p:grpSpPr bwMode="auto">
            <a:xfrm>
              <a:off x="494618" y="3041491"/>
              <a:ext cx="3594100" cy="1624965"/>
              <a:chOff x="744539" y="2080260"/>
              <a:chExt cx="3594100" cy="4147502"/>
            </a:xfrm>
          </p:grpSpPr>
          <p:sp>
            <p:nvSpPr>
              <p:cNvPr id="31763" name="Rectangle 39"/>
              <p:cNvSpPr>
                <a:spLocks noChangeArrowheads="1"/>
              </p:cNvSpPr>
              <p:nvPr/>
            </p:nvSpPr>
            <p:spPr bwMode="auto">
              <a:xfrm flipV="1">
                <a:off x="744539" y="2080260"/>
                <a:ext cx="3594100" cy="4147502"/>
              </a:xfrm>
              <a:prstGeom prst="rect">
                <a:avLst/>
              </a:prstGeom>
              <a:gradFill rotWithShape="1">
                <a:gsLst>
                  <a:gs pos="0">
                    <a:srgbClr val="015F85"/>
                  </a:gs>
                  <a:gs pos="100000">
                    <a:srgbClr val="0183B7"/>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1764"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1762"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Networking for Home and Small Businesses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Working for a Small-to-Medium Business or ISP</a:t>
              </a:r>
            </a:p>
          </p:txBody>
        </p:sp>
      </p:grpSp>
      <p:sp>
        <p:nvSpPr>
          <p:cNvPr id="31756" name="Content Placeholder 190"/>
          <p:cNvSpPr txBox="1">
            <a:spLocks/>
          </p:cNvSpPr>
          <p:nvPr/>
        </p:nvSpPr>
        <p:spPr bwMode="auto">
          <a:xfrm>
            <a:off x="655638" y="5268913"/>
            <a:ext cx="8183562" cy="919162"/>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buFont typeface="Wingdings" pitchFamily="2" charset="2"/>
              <a:buChar char="§"/>
            </a:pPr>
            <a:r>
              <a:rPr lang="en-US" sz="1800"/>
              <a:t>Students who complete all four CCNA Discovery or CCNA Exploration</a:t>
            </a:r>
            <a:br>
              <a:rPr lang="en-US" sz="1800"/>
            </a:br>
            <a:r>
              <a:rPr lang="en-US" sz="1800"/>
              <a:t>courses will be prepared to begin the CCNP curriculum</a:t>
            </a:r>
          </a:p>
          <a:p>
            <a:pPr marL="236538" indent="-236538" defTabSz="814388" eaLnBrk="0" hangingPunct="0">
              <a:lnSpc>
                <a:spcPct val="95000"/>
              </a:lnSpc>
              <a:spcBef>
                <a:spcPts val="1000"/>
              </a:spcBef>
              <a:buClr>
                <a:srgbClr val="708CA1"/>
              </a:buClr>
              <a:buFont typeface="Wingdings" pitchFamily="2" charset="2"/>
              <a:buChar char="§"/>
            </a:pPr>
            <a:r>
              <a:rPr lang="en-US" sz="1800"/>
              <a:t>An institution may choose to grant CCNA Exploration credit for</a:t>
            </a:r>
            <a:br>
              <a:rPr lang="en-US" sz="1800"/>
            </a:br>
            <a:r>
              <a:rPr lang="en-US" sz="1800"/>
              <a:t>students who complete the CCNA Discovery curriculum</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ss2"/>
          <p:cNvPicPr>
            <a:picLocks noChangeAspect="1" noChangeArrowheads="1"/>
          </p:cNvPicPr>
          <p:nvPr/>
        </p:nvPicPr>
        <p:blipFill>
          <a:blip r:embed="rId3" cstate="screen"/>
          <a:srcRect/>
          <a:stretch>
            <a:fillRect/>
          </a:stretch>
        </p:blipFill>
        <p:spPr bwMode="auto">
          <a:xfrm>
            <a:off x="0" y="1600200"/>
            <a:ext cx="9144000" cy="3178175"/>
          </a:xfrm>
          <a:prstGeom prst="rect">
            <a:avLst/>
          </a:prstGeom>
          <a:noFill/>
          <a:ln w="9525">
            <a:noFill/>
            <a:miter lim="800000"/>
            <a:headEnd/>
            <a:tailEnd/>
          </a:ln>
        </p:spPr>
      </p:pic>
      <p:sp>
        <p:nvSpPr>
          <p:cNvPr id="32771"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32772" name="Rectangle 15"/>
          <p:cNvSpPr>
            <a:spLocks noChangeArrowheads="1"/>
          </p:cNvSpPr>
          <p:nvPr/>
        </p:nvSpPr>
        <p:spPr bwMode="auto">
          <a:xfrm>
            <a:off x="639763" y="2765425"/>
            <a:ext cx="2835275"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Tools and Resources</a:t>
            </a:r>
            <a:endParaRPr lang="en-US" sz="300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7"/>
          <p:cNvSpPr>
            <a:spLocks noChangeArrowheads="1"/>
          </p:cNvSpPr>
          <p:nvPr/>
        </p:nvSpPr>
        <p:spPr bwMode="auto">
          <a:xfrm>
            <a:off x="0" y="4333875"/>
            <a:ext cx="9144000" cy="2524125"/>
          </a:xfrm>
          <a:prstGeom prst="rect">
            <a:avLst/>
          </a:prstGeom>
          <a:gradFill rotWithShape="1">
            <a:gsLst>
              <a:gs pos="0">
                <a:schemeClr val="bg2">
                  <a:alpha val="0"/>
                </a:schemeClr>
              </a:gs>
              <a:gs pos="100000">
                <a:srgbClr val="708CA1">
                  <a:alpha val="60001"/>
                </a:srgbClr>
              </a:gs>
            </a:gsLst>
            <a:lin ang="5400000" scaled="1"/>
          </a:gradFill>
          <a:ln w="9525">
            <a:noFill/>
            <a:miter lim="800000"/>
            <a:headEnd/>
            <a:tailEnd/>
          </a:ln>
        </p:spPr>
        <p:txBody>
          <a:bodyPr wrap="none" lIns="82124" tIns="41061" rIns="82124" bIns="41061" anchor="ctr"/>
          <a:lstStyle/>
          <a:p>
            <a:pPr algn="ctr"/>
            <a:endParaRPr lang="en-US"/>
          </a:p>
        </p:txBody>
      </p:sp>
      <p:sp>
        <p:nvSpPr>
          <p:cNvPr id="33795" name="Rectangle 7"/>
          <p:cNvSpPr>
            <a:spLocks noGrp="1" noChangeArrowheads="1"/>
          </p:cNvSpPr>
          <p:nvPr>
            <p:ph type="body" idx="4294967295"/>
          </p:nvPr>
        </p:nvSpPr>
        <p:spPr>
          <a:xfrm>
            <a:off x="655638" y="1430338"/>
            <a:ext cx="8145462" cy="3571875"/>
          </a:xfrm>
        </p:spPr>
        <p:txBody>
          <a:bodyPr/>
          <a:lstStyle/>
          <a:p>
            <a:r>
              <a:rPr lang="en-US" dirty="0" smtClean="0"/>
              <a:t>An interactive guide to our </a:t>
            </a:r>
            <a:r>
              <a:rPr lang="en-US" dirty="0" err="1" smtClean="0"/>
              <a:t>CCNA</a:t>
            </a:r>
            <a:r>
              <a:rPr lang="en-US" dirty="0" smtClean="0"/>
              <a:t> Curricula</a:t>
            </a:r>
          </a:p>
          <a:p>
            <a:r>
              <a:rPr lang="en-US" dirty="0" smtClean="0"/>
              <a:t>See </a:t>
            </a:r>
            <a:r>
              <a:rPr lang="en-US" sz="1600" dirty="0" smtClean="0">
                <a:hlinkClick r:id="rId3"/>
              </a:rPr>
              <a:t>http://www.cisco.com/web/learning/netacad/course_catalog/newCCNA.html</a:t>
            </a:r>
            <a:r>
              <a:rPr lang="en-US" sz="1600" dirty="0" smtClean="0"/>
              <a:t> </a:t>
            </a:r>
          </a:p>
          <a:p>
            <a:r>
              <a:rPr lang="en-US" dirty="0" smtClean="0"/>
              <a:t>Presents similarities and differences between </a:t>
            </a:r>
            <a:r>
              <a:rPr lang="en-US" dirty="0" err="1" smtClean="0"/>
              <a:t>CCNA</a:t>
            </a:r>
            <a:r>
              <a:rPr lang="en-US" dirty="0" smtClean="0"/>
              <a:t> Discovery and </a:t>
            </a:r>
            <a:r>
              <a:rPr lang="en-US" dirty="0" err="1" smtClean="0"/>
              <a:t>CCNA</a:t>
            </a:r>
            <a:r>
              <a:rPr lang="en-US" dirty="0" smtClean="0"/>
              <a:t> Exploration </a:t>
            </a:r>
          </a:p>
          <a:p>
            <a:r>
              <a:rPr lang="en-US" dirty="0" smtClean="0"/>
              <a:t>Make selections to generate a curriculum recommendation best suited for your needs</a:t>
            </a:r>
          </a:p>
          <a:p>
            <a:r>
              <a:rPr lang="en-US" dirty="0" smtClean="0"/>
              <a:t>Features real examples of activities, labs, and games from the actual curricula - experience the curricula instead of just reading about it</a:t>
            </a:r>
          </a:p>
          <a:p>
            <a:endParaRPr lang="en-US" dirty="0" smtClean="0"/>
          </a:p>
          <a:p>
            <a:endParaRPr lang="en-US" dirty="0" smtClean="0"/>
          </a:p>
          <a:p>
            <a:endParaRPr lang="en-US" dirty="0" smtClean="0"/>
          </a:p>
          <a:p>
            <a:endParaRPr lang="en-US" dirty="0" smtClean="0"/>
          </a:p>
        </p:txBody>
      </p:sp>
      <p:sp>
        <p:nvSpPr>
          <p:cNvPr id="33796" name="Rectangle 17"/>
          <p:cNvSpPr>
            <a:spLocks noGrp="1" noChangeArrowheads="1"/>
          </p:cNvSpPr>
          <p:nvPr>
            <p:ph type="title" idx="4294967295"/>
          </p:nvPr>
        </p:nvSpPr>
        <p:spPr/>
        <p:txBody>
          <a:bodyPr/>
          <a:lstStyle/>
          <a:p>
            <a:r>
              <a:rPr lang="en-US" smtClean="0"/>
              <a:t>CCNA Curricula Guide</a:t>
            </a:r>
          </a:p>
        </p:txBody>
      </p:sp>
      <p:pic>
        <p:nvPicPr>
          <p:cNvPr id="13" name="Picture 2"/>
          <p:cNvPicPr>
            <a:picLocks noChangeAspect="1" noChangeArrowheads="1"/>
          </p:cNvPicPr>
          <p:nvPr/>
        </p:nvPicPr>
        <p:blipFill>
          <a:blip r:embed="rId4" cstate="screen"/>
          <a:srcRect/>
          <a:stretch>
            <a:fillRect/>
          </a:stretch>
        </p:blipFill>
        <p:spPr bwMode="auto">
          <a:xfrm>
            <a:off x="3132138" y="4586288"/>
            <a:ext cx="2986087" cy="2016125"/>
          </a:xfrm>
          <a:prstGeom prst="rect">
            <a:avLst/>
          </a:prstGeom>
          <a:noFill/>
          <a:ln w="9525" cap="flat" cmpd="sng" algn="ctr">
            <a:solidFill>
              <a:schemeClr val="accent5"/>
            </a:solidFill>
            <a:prstDash val="solid"/>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2"/>
          <p:cNvSpPr>
            <a:spLocks noGrp="1" noChangeArrowheads="1"/>
          </p:cNvSpPr>
          <p:nvPr>
            <p:ph type="title" idx="4294967295"/>
          </p:nvPr>
        </p:nvSpPr>
        <p:spPr/>
        <p:txBody>
          <a:bodyPr/>
          <a:lstStyle/>
          <a:p>
            <a:r>
              <a:rPr lang="en-US" smtClean="0"/>
              <a:t>Resources on Academy Connection</a:t>
            </a:r>
          </a:p>
        </p:txBody>
      </p:sp>
      <p:sp>
        <p:nvSpPr>
          <p:cNvPr id="34819"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4820"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4821"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4822"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3"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34824"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4825"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grpSp>
        <p:nvGrpSpPr>
          <p:cNvPr id="34826" name="Group 30"/>
          <p:cNvGrpSpPr>
            <a:grpSpLocks/>
          </p:cNvGrpSpPr>
          <p:nvPr/>
        </p:nvGrpSpPr>
        <p:grpSpPr bwMode="auto">
          <a:xfrm>
            <a:off x="366713" y="5403850"/>
            <a:ext cx="8391525" cy="860425"/>
            <a:chOff x="381001" y="5553075"/>
            <a:chExt cx="8391525" cy="860425"/>
          </a:xfrm>
        </p:grpSpPr>
        <p:sp>
          <p:nvSpPr>
            <p:cNvPr id="34830" name="Rectangle 199"/>
            <p:cNvSpPr>
              <a:spLocks noChangeArrowheads="1"/>
            </p:cNvSpPr>
            <p:nvPr/>
          </p:nvSpPr>
          <p:spPr bwMode="auto">
            <a:xfrm flipH="1" flipV="1">
              <a:off x="381001" y="5553075"/>
              <a:ext cx="8391525" cy="860425"/>
            </a:xfrm>
            <a:prstGeom prst="rect">
              <a:avLst/>
            </a:prstGeom>
            <a:solidFill>
              <a:srgbClr val="737A7F"/>
            </a:solidFill>
            <a:ln w="38100" algn="ctr">
              <a:noFill/>
              <a:miter lim="800000"/>
              <a:headEnd/>
              <a:tailEnd/>
            </a:ln>
          </p:spPr>
          <p:txBody>
            <a:bodyPr lIns="82124" tIns="41061" rIns="82124" bIns="41061" anchor="ctr"/>
            <a:lstStyle/>
            <a:p>
              <a:pPr algn="ctr"/>
              <a:endParaRPr lang="en-US" sz="1800"/>
            </a:p>
          </p:txBody>
        </p:sp>
        <p:sp>
          <p:nvSpPr>
            <p:cNvPr id="34831" name="Rectangle 207"/>
            <p:cNvSpPr>
              <a:spLocks noChangeArrowheads="1"/>
            </p:cNvSpPr>
            <p:nvPr/>
          </p:nvSpPr>
          <p:spPr bwMode="auto">
            <a:xfrm flipH="1" flipV="1">
              <a:off x="381001" y="5629657"/>
              <a:ext cx="8391525" cy="709513"/>
            </a:xfrm>
            <a:prstGeom prst="rect">
              <a:avLst/>
            </a:prstGeom>
            <a:gradFill rotWithShape="1">
              <a:gsLst>
                <a:gs pos="0">
                  <a:schemeClr val="bg1">
                    <a:alpha val="0"/>
                  </a:schemeClr>
                </a:gs>
                <a:gs pos="100000">
                  <a:schemeClr val="tx1">
                    <a:alpha val="31000"/>
                  </a:schemeClr>
                </a:gs>
              </a:gsLst>
              <a:lin ang="0" scaled="1"/>
            </a:gradFill>
            <a:ln w="38100" algn="ctr">
              <a:noFill/>
              <a:miter lim="800000"/>
              <a:headEnd/>
              <a:tailEnd/>
            </a:ln>
          </p:spPr>
          <p:txBody>
            <a:bodyPr lIns="82124" tIns="41061" rIns="82124" bIns="41061" anchor="ctr"/>
            <a:lstStyle/>
            <a:p>
              <a:pPr algn="ctr"/>
              <a:endParaRPr lang="en-US" sz="1800"/>
            </a:p>
          </p:txBody>
        </p:sp>
      </p:grpSp>
      <p:sp>
        <p:nvSpPr>
          <p:cNvPr id="34827" name="Text Box 197"/>
          <p:cNvSpPr txBox="1">
            <a:spLocks noChangeArrowheads="1"/>
          </p:cNvSpPr>
          <p:nvPr/>
        </p:nvSpPr>
        <p:spPr bwMode="auto">
          <a:xfrm>
            <a:off x="1258888" y="5489575"/>
            <a:ext cx="6607175" cy="682625"/>
          </a:xfrm>
          <a:prstGeom prst="rect">
            <a:avLst/>
          </a:prstGeom>
          <a:noFill/>
          <a:ln w="9525">
            <a:noFill/>
            <a:miter lim="800000"/>
            <a:headEnd/>
            <a:tailEnd/>
          </a:ln>
        </p:spPr>
        <p:txBody>
          <a:bodyPr lIns="73025" tIns="36512" rIns="73025" bIns="36512">
            <a:spAutoFit/>
          </a:bodyPr>
          <a:lstStyle/>
          <a:p>
            <a:pPr algn="ctr"/>
            <a:r>
              <a:rPr lang="en-US" sz="2000">
                <a:solidFill>
                  <a:schemeClr val="bg1"/>
                </a:solidFill>
              </a:rPr>
              <a:t>And More…See </a:t>
            </a:r>
            <a:r>
              <a:rPr lang="en-US" sz="2000">
                <a:solidFill>
                  <a:schemeClr val="bg1"/>
                </a:solidFill>
                <a:hlinkClick r:id="rId3"/>
              </a:rPr>
              <a:t>Course Catalog </a:t>
            </a:r>
            <a:r>
              <a:rPr lang="en-US" sz="2000">
                <a:solidFill>
                  <a:schemeClr val="bg1"/>
                </a:solidFill>
              </a:rPr>
              <a:t>and </a:t>
            </a:r>
            <a:r>
              <a:rPr lang="en-US" sz="2000">
                <a:solidFill>
                  <a:schemeClr val="bg1"/>
                </a:solidFill>
                <a:hlinkClick r:id="rId4"/>
              </a:rPr>
              <a:t>Tools</a:t>
            </a:r>
            <a:r>
              <a:rPr lang="en-US" sz="2000">
                <a:solidFill>
                  <a:schemeClr val="bg1"/>
                </a:solidFill>
              </a:rPr>
              <a:t/>
            </a:r>
            <a:br>
              <a:rPr lang="en-US" sz="2000">
                <a:solidFill>
                  <a:schemeClr val="bg1"/>
                </a:solidFill>
              </a:rPr>
            </a:br>
            <a:r>
              <a:rPr lang="en-US" sz="2000">
                <a:solidFill>
                  <a:schemeClr val="bg1"/>
                </a:solidFill>
              </a:rPr>
              <a:t>Pages on Academy Connection</a:t>
            </a:r>
          </a:p>
        </p:txBody>
      </p:sp>
      <p:sp>
        <p:nvSpPr>
          <p:cNvPr id="34828" name="Rectangle 23"/>
          <p:cNvSpPr>
            <a:spLocks noGrp="1" noChangeArrowheads="1"/>
          </p:cNvSpPr>
          <p:nvPr>
            <p:ph type="body" sz="half" idx="4294967295"/>
          </p:nvPr>
        </p:nvSpPr>
        <p:spPr>
          <a:xfrm>
            <a:off x="655638" y="1739900"/>
            <a:ext cx="3894137" cy="3571875"/>
          </a:xfrm>
        </p:spPr>
        <p:txBody>
          <a:bodyPr/>
          <a:lstStyle/>
          <a:p>
            <a:pPr>
              <a:lnSpc>
                <a:spcPct val="90000"/>
              </a:lnSpc>
            </a:pPr>
            <a:r>
              <a:rPr lang="en-US" sz="1800" smtClean="0"/>
              <a:t>Datasheets </a:t>
            </a:r>
          </a:p>
          <a:p>
            <a:pPr>
              <a:lnSpc>
                <a:spcPct val="90000"/>
              </a:lnSpc>
            </a:pPr>
            <a:r>
              <a:rPr lang="en-US" sz="1800" smtClean="0"/>
              <a:t>Scope and sequence</a:t>
            </a:r>
            <a:br>
              <a:rPr lang="en-US" sz="1800" smtClean="0"/>
            </a:br>
            <a:r>
              <a:rPr lang="en-US" sz="1800" smtClean="0"/>
              <a:t>documents </a:t>
            </a:r>
          </a:p>
          <a:p>
            <a:pPr>
              <a:lnSpc>
                <a:spcPct val="90000"/>
              </a:lnSpc>
            </a:pPr>
            <a:r>
              <a:rPr lang="en-US" sz="1800" smtClean="0"/>
              <a:t>Detailed equipment list</a:t>
            </a:r>
          </a:p>
          <a:p>
            <a:pPr>
              <a:lnSpc>
                <a:spcPct val="90000"/>
              </a:lnSpc>
            </a:pPr>
            <a:r>
              <a:rPr lang="en-US" sz="1800" smtClean="0"/>
              <a:t>Product demos </a:t>
            </a:r>
          </a:p>
          <a:p>
            <a:pPr>
              <a:lnSpc>
                <a:spcPct val="90000"/>
              </a:lnSpc>
            </a:pPr>
            <a:r>
              <a:rPr lang="en-US" sz="1800" smtClean="0"/>
              <a:t>FAQs </a:t>
            </a:r>
          </a:p>
          <a:p>
            <a:pPr>
              <a:lnSpc>
                <a:spcPct val="90000"/>
              </a:lnSpc>
            </a:pPr>
            <a:r>
              <a:rPr lang="en-US" sz="1800" smtClean="0"/>
              <a:t>At-A-Glance</a:t>
            </a:r>
          </a:p>
          <a:p>
            <a:pPr>
              <a:lnSpc>
                <a:spcPct val="90000"/>
              </a:lnSpc>
            </a:pPr>
            <a:r>
              <a:rPr lang="en-US" sz="1800" smtClean="0"/>
              <a:t>CCNA overview</a:t>
            </a:r>
            <a:br>
              <a:rPr lang="en-US" sz="1800" smtClean="0"/>
            </a:br>
            <a:r>
              <a:rPr lang="en-US" sz="1800" smtClean="0"/>
              <a:t>presentation</a:t>
            </a:r>
          </a:p>
          <a:p>
            <a:pPr>
              <a:lnSpc>
                <a:spcPct val="90000"/>
              </a:lnSpc>
            </a:pPr>
            <a:r>
              <a:rPr lang="en-US" sz="1800" smtClean="0"/>
              <a:t>CCNA Topic Comparison</a:t>
            </a:r>
          </a:p>
        </p:txBody>
      </p:sp>
      <p:sp>
        <p:nvSpPr>
          <p:cNvPr id="34829" name="Rectangle 24"/>
          <p:cNvSpPr>
            <a:spLocks noGrp="1" noChangeArrowheads="1"/>
          </p:cNvSpPr>
          <p:nvPr>
            <p:ph type="body" sz="half" idx="4294967295"/>
          </p:nvPr>
        </p:nvSpPr>
        <p:spPr>
          <a:xfrm>
            <a:off x="4702175" y="1739900"/>
            <a:ext cx="3767138" cy="3571875"/>
          </a:xfrm>
        </p:spPr>
        <p:txBody>
          <a:bodyPr/>
          <a:lstStyle/>
          <a:p>
            <a:r>
              <a:rPr lang="en-US" sz="1800" dirty="0" smtClean="0"/>
              <a:t>Job framework information</a:t>
            </a:r>
          </a:p>
          <a:p>
            <a:r>
              <a:rPr lang="en-US" sz="1800" dirty="0" smtClean="0"/>
              <a:t>Website areas for:</a:t>
            </a:r>
          </a:p>
          <a:p>
            <a:pPr marL="457200" lvl="1" indent="0"/>
            <a:r>
              <a:rPr lang="en-US" sz="1400" dirty="0" err="1" smtClean="0"/>
              <a:t>CCNA</a:t>
            </a:r>
            <a:r>
              <a:rPr lang="en-US" sz="1400" dirty="0" smtClean="0"/>
              <a:t> Servers  </a:t>
            </a:r>
          </a:p>
          <a:p>
            <a:pPr marL="457200" lvl="1" indent="0"/>
            <a:r>
              <a:rPr lang="en-US" sz="1400" dirty="0" smtClean="0"/>
              <a:t>Packet Tracer</a:t>
            </a:r>
          </a:p>
          <a:p>
            <a:pPr marL="457200" lvl="1" indent="0"/>
            <a:r>
              <a:rPr lang="en-US" sz="1400" dirty="0" smtClean="0"/>
              <a:t>Translations  </a:t>
            </a:r>
          </a:p>
          <a:p>
            <a:pPr marL="457200" lvl="1" indent="0"/>
            <a:r>
              <a:rPr lang="en-US" sz="1400" dirty="0" smtClean="0"/>
              <a:t>Assessments</a:t>
            </a:r>
          </a:p>
          <a:p>
            <a:pPr marL="457200" lvl="1" indent="0"/>
            <a:r>
              <a:rPr lang="en-US" sz="1400" dirty="0" smtClean="0"/>
              <a:t>Certifications</a:t>
            </a:r>
          </a:p>
          <a:p>
            <a:r>
              <a:rPr lang="en-US" sz="1800" dirty="0" smtClean="0"/>
              <a:t>Instructor materials</a:t>
            </a:r>
          </a:p>
          <a:p>
            <a:r>
              <a:rPr lang="en-US" sz="1800" dirty="0" smtClean="0"/>
              <a:t>Link to Cisco press</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82" descr="HAI68018.png"/>
          <p:cNvPicPr>
            <a:picLocks noChangeAspect="1"/>
          </p:cNvPicPr>
          <p:nvPr/>
        </p:nvPicPr>
        <p:blipFill>
          <a:blip r:embed="rId3" cstate="screen"/>
          <a:srcRect/>
          <a:stretch>
            <a:fillRect/>
          </a:stretch>
        </p:blipFill>
        <p:spPr bwMode="auto">
          <a:xfrm>
            <a:off x="3657600" y="3122613"/>
            <a:ext cx="5486400" cy="3735387"/>
          </a:xfrm>
          <a:prstGeom prst="rect">
            <a:avLst/>
          </a:prstGeom>
          <a:noFill/>
          <a:ln w="9525">
            <a:noFill/>
            <a:miter lim="800000"/>
            <a:headEnd/>
            <a:tailEnd/>
          </a:ln>
        </p:spPr>
      </p:pic>
      <p:sp>
        <p:nvSpPr>
          <p:cNvPr id="8195" name="Rectangle 2"/>
          <p:cNvSpPr>
            <a:spLocks noChangeArrowheads="1"/>
          </p:cNvSpPr>
          <p:nvPr/>
        </p:nvSpPr>
        <p:spPr bwMode="auto">
          <a:xfrm rot="-5400000">
            <a:off x="2905125" y="619125"/>
            <a:ext cx="3333750" cy="9144000"/>
          </a:xfrm>
          <a:prstGeom prst="rect">
            <a:avLst/>
          </a:prstGeom>
          <a:gradFill rotWithShape="1">
            <a:gsLst>
              <a:gs pos="0">
                <a:srgbClr val="9EC5E6">
                  <a:alpha val="39998"/>
                </a:srgbClr>
              </a:gs>
              <a:gs pos="100000">
                <a:srgbClr val="495B6A">
                  <a:alpha val="0"/>
                </a:srgbClr>
              </a:gs>
            </a:gsLst>
            <a:path path="rect">
              <a:fillToRect r="100000" b="100000"/>
            </a:path>
          </a:gradFill>
          <a:ln w="9525" algn="ctr">
            <a:noFill/>
            <a:miter lim="800000"/>
            <a:headEnd/>
            <a:tailEnd/>
          </a:ln>
        </p:spPr>
        <p:txBody>
          <a:bodyPr wrap="none" lIns="73025" tIns="36511" rIns="73025" bIns="36511" anchor="ctr"/>
          <a:lstStyle/>
          <a:p>
            <a:pPr algn="ctr"/>
            <a:endParaRPr lang="en-US" sz="1800"/>
          </a:p>
        </p:txBody>
      </p:sp>
      <p:sp>
        <p:nvSpPr>
          <p:cNvPr id="8196" name="Rectangle 2"/>
          <p:cNvSpPr>
            <a:spLocks noGrp="1" noChangeArrowheads="1"/>
          </p:cNvSpPr>
          <p:nvPr>
            <p:ph type="title"/>
          </p:nvPr>
        </p:nvSpPr>
        <p:spPr>
          <a:xfrm>
            <a:off x="685800" y="457200"/>
            <a:ext cx="8145463" cy="838200"/>
          </a:xfrm>
        </p:spPr>
        <p:txBody>
          <a:bodyPr/>
          <a:lstStyle/>
          <a:p>
            <a:pPr eaLnBrk="1" hangingPunct="1"/>
            <a:r>
              <a:rPr lang="en-US" smtClean="0"/>
              <a:t>Contents</a:t>
            </a:r>
          </a:p>
        </p:txBody>
      </p:sp>
      <p:grpSp>
        <p:nvGrpSpPr>
          <p:cNvPr id="2" name="Group 573"/>
          <p:cNvGrpSpPr>
            <a:grpSpLocks/>
          </p:cNvGrpSpPr>
          <p:nvPr/>
        </p:nvGrpSpPr>
        <p:grpSpPr bwMode="auto">
          <a:xfrm>
            <a:off x="-17463" y="1855788"/>
            <a:ext cx="4117976" cy="412750"/>
            <a:chOff x="152400" y="1855788"/>
            <a:chExt cx="4117975" cy="412750"/>
          </a:xfrm>
        </p:grpSpPr>
        <p:grpSp>
          <p:nvGrpSpPr>
            <p:cNvPr id="8283" name="Group 160"/>
            <p:cNvGrpSpPr>
              <a:grpSpLocks/>
            </p:cNvGrpSpPr>
            <p:nvPr/>
          </p:nvGrpSpPr>
          <p:grpSpPr bwMode="auto">
            <a:xfrm>
              <a:off x="152400" y="1855788"/>
              <a:ext cx="4117975" cy="412750"/>
              <a:chOff x="-1217" y="1097"/>
              <a:chExt cx="3811" cy="260"/>
            </a:xfrm>
          </p:grpSpPr>
          <p:sp>
            <p:nvSpPr>
              <p:cNvPr id="8285"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86"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84" name="Rectangle 16"/>
            <p:cNvSpPr>
              <a:spLocks noChangeArrowheads="1"/>
            </p:cNvSpPr>
            <p:nvPr/>
          </p:nvSpPr>
          <p:spPr bwMode="auto">
            <a:xfrm>
              <a:off x="1135063" y="1903413"/>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Networking Academy Curricula</a:t>
              </a:r>
            </a:p>
          </p:txBody>
        </p:sp>
      </p:grpSp>
      <p:grpSp>
        <p:nvGrpSpPr>
          <p:cNvPr id="4" name="Group 581"/>
          <p:cNvGrpSpPr>
            <a:grpSpLocks/>
          </p:cNvGrpSpPr>
          <p:nvPr/>
        </p:nvGrpSpPr>
        <p:grpSpPr bwMode="auto">
          <a:xfrm>
            <a:off x="5014913" y="1855788"/>
            <a:ext cx="4111625" cy="412750"/>
            <a:chOff x="5184775" y="1855788"/>
            <a:chExt cx="4111625" cy="412750"/>
          </a:xfrm>
        </p:grpSpPr>
        <p:grpSp>
          <p:nvGrpSpPr>
            <p:cNvPr id="8279" name="Group 161"/>
            <p:cNvGrpSpPr>
              <a:grpSpLocks/>
            </p:cNvGrpSpPr>
            <p:nvPr/>
          </p:nvGrpSpPr>
          <p:grpSpPr bwMode="auto">
            <a:xfrm>
              <a:off x="5184775" y="1855788"/>
              <a:ext cx="4111625" cy="412750"/>
              <a:chOff x="3170" y="1097"/>
              <a:chExt cx="3811" cy="260"/>
            </a:xfrm>
          </p:grpSpPr>
          <p:sp>
            <p:nvSpPr>
              <p:cNvPr id="8281"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82"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80" name="Rectangle 168"/>
            <p:cNvSpPr>
              <a:spLocks noChangeArrowheads="1"/>
            </p:cNvSpPr>
            <p:nvPr/>
          </p:nvSpPr>
          <p:spPr bwMode="auto">
            <a:xfrm>
              <a:off x="5559425" y="1903413"/>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Curriculum Prerequisites</a:t>
              </a:r>
              <a:endParaRPr lang="en-US" sz="1800"/>
            </a:p>
          </p:txBody>
        </p:sp>
      </p:grpSp>
      <p:grpSp>
        <p:nvGrpSpPr>
          <p:cNvPr id="6" name="Group 574"/>
          <p:cNvGrpSpPr>
            <a:grpSpLocks/>
          </p:cNvGrpSpPr>
          <p:nvPr/>
        </p:nvGrpSpPr>
        <p:grpSpPr bwMode="auto">
          <a:xfrm>
            <a:off x="-17463" y="2646363"/>
            <a:ext cx="4117976" cy="412750"/>
            <a:chOff x="152400" y="2645966"/>
            <a:chExt cx="4117975" cy="412750"/>
          </a:xfrm>
        </p:grpSpPr>
        <p:grpSp>
          <p:nvGrpSpPr>
            <p:cNvPr id="8275" name="Group 160"/>
            <p:cNvGrpSpPr>
              <a:grpSpLocks/>
            </p:cNvGrpSpPr>
            <p:nvPr/>
          </p:nvGrpSpPr>
          <p:grpSpPr bwMode="auto">
            <a:xfrm>
              <a:off x="152400" y="2645966"/>
              <a:ext cx="4117975" cy="412750"/>
              <a:chOff x="-1217" y="1097"/>
              <a:chExt cx="3811" cy="260"/>
            </a:xfrm>
          </p:grpSpPr>
          <p:sp>
            <p:nvSpPr>
              <p:cNvPr id="8277"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78"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76" name="Rectangle 16"/>
            <p:cNvSpPr>
              <a:spLocks noChangeArrowheads="1"/>
            </p:cNvSpPr>
            <p:nvPr/>
          </p:nvSpPr>
          <p:spPr bwMode="auto">
            <a:xfrm>
              <a:off x="1135063" y="2693591"/>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CCNA Curricula Overview</a:t>
              </a:r>
            </a:p>
          </p:txBody>
        </p:sp>
      </p:grpSp>
      <p:grpSp>
        <p:nvGrpSpPr>
          <p:cNvPr id="8" name="Group 580"/>
          <p:cNvGrpSpPr>
            <a:grpSpLocks/>
          </p:cNvGrpSpPr>
          <p:nvPr/>
        </p:nvGrpSpPr>
        <p:grpSpPr bwMode="auto">
          <a:xfrm>
            <a:off x="5014913" y="2646363"/>
            <a:ext cx="4111625" cy="412750"/>
            <a:chOff x="5184775" y="2645966"/>
            <a:chExt cx="4111625" cy="412750"/>
          </a:xfrm>
        </p:grpSpPr>
        <p:grpSp>
          <p:nvGrpSpPr>
            <p:cNvPr id="8271" name="Group 161"/>
            <p:cNvGrpSpPr>
              <a:grpSpLocks/>
            </p:cNvGrpSpPr>
            <p:nvPr/>
          </p:nvGrpSpPr>
          <p:grpSpPr bwMode="auto">
            <a:xfrm>
              <a:off x="5184775" y="2645966"/>
              <a:ext cx="4111625" cy="412750"/>
              <a:chOff x="3170" y="1097"/>
              <a:chExt cx="3811" cy="260"/>
            </a:xfrm>
          </p:grpSpPr>
          <p:sp>
            <p:nvSpPr>
              <p:cNvPr id="8273"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74"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72" name="Rectangle 168"/>
            <p:cNvSpPr>
              <a:spLocks noChangeArrowheads="1"/>
            </p:cNvSpPr>
            <p:nvPr/>
          </p:nvSpPr>
          <p:spPr bwMode="auto">
            <a:xfrm>
              <a:off x="5559425" y="2693591"/>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Translation</a:t>
              </a:r>
              <a:endParaRPr lang="en-US" sz="1800"/>
            </a:p>
          </p:txBody>
        </p:sp>
      </p:grpSp>
      <p:grpSp>
        <p:nvGrpSpPr>
          <p:cNvPr id="10" name="Group 575"/>
          <p:cNvGrpSpPr>
            <a:grpSpLocks/>
          </p:cNvGrpSpPr>
          <p:nvPr/>
        </p:nvGrpSpPr>
        <p:grpSpPr bwMode="auto">
          <a:xfrm>
            <a:off x="-17463" y="3436938"/>
            <a:ext cx="4117976" cy="412750"/>
            <a:chOff x="152400" y="3436144"/>
            <a:chExt cx="4117975" cy="412750"/>
          </a:xfrm>
        </p:grpSpPr>
        <p:grpSp>
          <p:nvGrpSpPr>
            <p:cNvPr id="8267" name="Group 160"/>
            <p:cNvGrpSpPr>
              <a:grpSpLocks/>
            </p:cNvGrpSpPr>
            <p:nvPr/>
          </p:nvGrpSpPr>
          <p:grpSpPr bwMode="auto">
            <a:xfrm>
              <a:off x="152400" y="3436144"/>
              <a:ext cx="4117975" cy="412750"/>
              <a:chOff x="-1217" y="1097"/>
              <a:chExt cx="3811" cy="260"/>
            </a:xfrm>
          </p:grpSpPr>
          <p:sp>
            <p:nvSpPr>
              <p:cNvPr id="8269"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70"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68" name="Rectangle 16"/>
            <p:cNvSpPr>
              <a:spLocks noChangeArrowheads="1"/>
            </p:cNvSpPr>
            <p:nvPr/>
          </p:nvSpPr>
          <p:spPr bwMode="auto">
            <a:xfrm>
              <a:off x="1135063" y="3483769"/>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CCNA Discovery</a:t>
              </a:r>
              <a:endParaRPr lang="en-US" sz="1800"/>
            </a:p>
          </p:txBody>
        </p:sp>
      </p:grpSp>
      <p:grpSp>
        <p:nvGrpSpPr>
          <p:cNvPr id="12" name="Group 579"/>
          <p:cNvGrpSpPr>
            <a:grpSpLocks/>
          </p:cNvGrpSpPr>
          <p:nvPr/>
        </p:nvGrpSpPr>
        <p:grpSpPr bwMode="auto">
          <a:xfrm>
            <a:off x="5014913" y="3436938"/>
            <a:ext cx="4111625" cy="412750"/>
            <a:chOff x="5184775" y="3436144"/>
            <a:chExt cx="4111625" cy="412750"/>
          </a:xfrm>
        </p:grpSpPr>
        <p:grpSp>
          <p:nvGrpSpPr>
            <p:cNvPr id="8263" name="Group 161"/>
            <p:cNvGrpSpPr>
              <a:grpSpLocks/>
            </p:cNvGrpSpPr>
            <p:nvPr/>
          </p:nvGrpSpPr>
          <p:grpSpPr bwMode="auto">
            <a:xfrm>
              <a:off x="5184775" y="3436144"/>
              <a:ext cx="4111625" cy="412750"/>
              <a:chOff x="3170" y="1097"/>
              <a:chExt cx="3811" cy="260"/>
            </a:xfrm>
          </p:grpSpPr>
          <p:sp>
            <p:nvSpPr>
              <p:cNvPr id="8265"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66"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64" name="Rectangle 168"/>
            <p:cNvSpPr>
              <a:spLocks noChangeArrowheads="1"/>
            </p:cNvSpPr>
            <p:nvPr/>
          </p:nvSpPr>
          <p:spPr bwMode="auto">
            <a:xfrm>
              <a:off x="5559425" y="3483769"/>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Equipment</a:t>
              </a:r>
            </a:p>
          </p:txBody>
        </p:sp>
      </p:grpSp>
      <p:grpSp>
        <p:nvGrpSpPr>
          <p:cNvPr id="14" name="Group 576"/>
          <p:cNvGrpSpPr>
            <a:grpSpLocks/>
          </p:cNvGrpSpPr>
          <p:nvPr/>
        </p:nvGrpSpPr>
        <p:grpSpPr bwMode="auto">
          <a:xfrm>
            <a:off x="-17463" y="4225925"/>
            <a:ext cx="4117976" cy="412750"/>
            <a:chOff x="152400" y="4226322"/>
            <a:chExt cx="4117975" cy="412750"/>
          </a:xfrm>
        </p:grpSpPr>
        <p:grpSp>
          <p:nvGrpSpPr>
            <p:cNvPr id="8259" name="Group 160"/>
            <p:cNvGrpSpPr>
              <a:grpSpLocks/>
            </p:cNvGrpSpPr>
            <p:nvPr/>
          </p:nvGrpSpPr>
          <p:grpSpPr bwMode="auto">
            <a:xfrm>
              <a:off x="152400" y="4226322"/>
              <a:ext cx="4117975" cy="412750"/>
              <a:chOff x="-1217" y="1097"/>
              <a:chExt cx="3811" cy="260"/>
            </a:xfrm>
          </p:grpSpPr>
          <p:sp>
            <p:nvSpPr>
              <p:cNvPr id="8261"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62"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60" name="Rectangle 16"/>
            <p:cNvSpPr>
              <a:spLocks noChangeArrowheads="1"/>
            </p:cNvSpPr>
            <p:nvPr/>
          </p:nvSpPr>
          <p:spPr bwMode="auto">
            <a:xfrm>
              <a:off x="1135063" y="4273947"/>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CCNA Exploration</a:t>
              </a:r>
            </a:p>
          </p:txBody>
        </p:sp>
      </p:grpSp>
      <p:grpSp>
        <p:nvGrpSpPr>
          <p:cNvPr id="16" name="Group 578"/>
          <p:cNvGrpSpPr>
            <a:grpSpLocks/>
          </p:cNvGrpSpPr>
          <p:nvPr/>
        </p:nvGrpSpPr>
        <p:grpSpPr bwMode="auto">
          <a:xfrm>
            <a:off x="5014913" y="4225925"/>
            <a:ext cx="4111625" cy="412750"/>
            <a:chOff x="5184775" y="4226322"/>
            <a:chExt cx="4111625" cy="412750"/>
          </a:xfrm>
        </p:grpSpPr>
        <p:grpSp>
          <p:nvGrpSpPr>
            <p:cNvPr id="8255" name="Group 161"/>
            <p:cNvGrpSpPr>
              <a:grpSpLocks/>
            </p:cNvGrpSpPr>
            <p:nvPr/>
          </p:nvGrpSpPr>
          <p:grpSpPr bwMode="auto">
            <a:xfrm>
              <a:off x="5184775" y="4226322"/>
              <a:ext cx="4111625" cy="412750"/>
              <a:chOff x="3170" y="1097"/>
              <a:chExt cx="3811" cy="260"/>
            </a:xfrm>
          </p:grpSpPr>
          <p:sp>
            <p:nvSpPr>
              <p:cNvPr id="8257"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58"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56" name="Rectangle 168"/>
            <p:cNvSpPr>
              <a:spLocks noChangeArrowheads="1"/>
            </p:cNvSpPr>
            <p:nvPr/>
          </p:nvSpPr>
          <p:spPr bwMode="auto">
            <a:xfrm>
              <a:off x="5559425" y="4273947"/>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Cisco Certifications  </a:t>
              </a:r>
            </a:p>
          </p:txBody>
        </p:sp>
      </p:grpSp>
      <p:grpSp>
        <p:nvGrpSpPr>
          <p:cNvPr id="18" name="Group 577"/>
          <p:cNvGrpSpPr>
            <a:grpSpLocks/>
          </p:cNvGrpSpPr>
          <p:nvPr/>
        </p:nvGrpSpPr>
        <p:grpSpPr bwMode="auto">
          <a:xfrm>
            <a:off x="-17463" y="5016500"/>
            <a:ext cx="4117976" cy="412750"/>
            <a:chOff x="152400" y="5016500"/>
            <a:chExt cx="4117975" cy="412750"/>
          </a:xfrm>
        </p:grpSpPr>
        <p:grpSp>
          <p:nvGrpSpPr>
            <p:cNvPr id="8251" name="Group 160"/>
            <p:cNvGrpSpPr>
              <a:grpSpLocks/>
            </p:cNvGrpSpPr>
            <p:nvPr/>
          </p:nvGrpSpPr>
          <p:grpSpPr bwMode="auto">
            <a:xfrm>
              <a:off x="152400" y="5016500"/>
              <a:ext cx="4117975" cy="412750"/>
              <a:chOff x="-1217" y="1097"/>
              <a:chExt cx="3811" cy="260"/>
            </a:xfrm>
          </p:grpSpPr>
          <p:sp>
            <p:nvSpPr>
              <p:cNvPr id="8253"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54"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52" name="Rectangle 16"/>
            <p:cNvSpPr>
              <a:spLocks noChangeArrowheads="1"/>
            </p:cNvSpPr>
            <p:nvPr/>
          </p:nvSpPr>
          <p:spPr bwMode="auto">
            <a:xfrm>
              <a:off x="1135063" y="5064125"/>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Instructor Training</a:t>
              </a:r>
            </a:p>
          </p:txBody>
        </p:sp>
      </p:grpSp>
      <p:grpSp>
        <p:nvGrpSpPr>
          <p:cNvPr id="20" name="Group 172"/>
          <p:cNvGrpSpPr>
            <a:grpSpLocks/>
          </p:cNvGrpSpPr>
          <p:nvPr/>
        </p:nvGrpSpPr>
        <p:grpSpPr bwMode="auto">
          <a:xfrm>
            <a:off x="3794125" y="1773238"/>
            <a:ext cx="555625" cy="552450"/>
            <a:chOff x="2401" y="1045"/>
            <a:chExt cx="350" cy="348"/>
          </a:xfrm>
        </p:grpSpPr>
        <p:grpSp>
          <p:nvGrpSpPr>
            <p:cNvPr id="8247" name="Group 71"/>
            <p:cNvGrpSpPr>
              <a:grpSpLocks/>
            </p:cNvGrpSpPr>
            <p:nvPr/>
          </p:nvGrpSpPr>
          <p:grpSpPr bwMode="auto">
            <a:xfrm flipH="1">
              <a:off x="2401" y="1045"/>
              <a:ext cx="350" cy="348"/>
              <a:chOff x="481" y="1117"/>
              <a:chExt cx="350" cy="348"/>
            </a:xfrm>
          </p:grpSpPr>
          <p:sp>
            <p:nvSpPr>
              <p:cNvPr id="8249"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138379"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48" name="Text Box 15"/>
            <p:cNvSpPr txBox="1">
              <a:spLocks noChangeArrowheads="1"/>
            </p:cNvSpPr>
            <p:nvPr/>
          </p:nvSpPr>
          <p:spPr bwMode="auto">
            <a:xfrm flipH="1">
              <a:off x="2487" y="1111"/>
              <a:ext cx="184" cy="208"/>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1</a:t>
              </a:r>
              <a:endParaRPr lang="en-US" sz="1800"/>
            </a:p>
          </p:txBody>
        </p:sp>
      </p:grpSp>
      <p:grpSp>
        <p:nvGrpSpPr>
          <p:cNvPr id="22" name="Group 176"/>
          <p:cNvGrpSpPr>
            <a:grpSpLocks/>
          </p:cNvGrpSpPr>
          <p:nvPr/>
        </p:nvGrpSpPr>
        <p:grpSpPr bwMode="auto">
          <a:xfrm>
            <a:off x="4765675" y="1773238"/>
            <a:ext cx="555625" cy="552450"/>
            <a:chOff x="3013" y="1045"/>
            <a:chExt cx="350" cy="348"/>
          </a:xfrm>
        </p:grpSpPr>
        <p:grpSp>
          <p:nvGrpSpPr>
            <p:cNvPr id="8243" name="Group 139"/>
            <p:cNvGrpSpPr>
              <a:grpSpLocks/>
            </p:cNvGrpSpPr>
            <p:nvPr/>
          </p:nvGrpSpPr>
          <p:grpSpPr bwMode="auto">
            <a:xfrm>
              <a:off x="3013" y="1045"/>
              <a:ext cx="350" cy="348"/>
              <a:chOff x="481" y="1117"/>
              <a:chExt cx="350" cy="348"/>
            </a:xfrm>
          </p:grpSpPr>
          <p:sp>
            <p:nvSpPr>
              <p:cNvPr id="8245"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138384"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44"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6</a:t>
              </a:r>
              <a:endParaRPr lang="en-US" sz="1800"/>
            </a:p>
          </p:txBody>
        </p:sp>
      </p:grpSp>
      <p:grpSp>
        <p:nvGrpSpPr>
          <p:cNvPr id="24" name="Group 172"/>
          <p:cNvGrpSpPr>
            <a:grpSpLocks/>
          </p:cNvGrpSpPr>
          <p:nvPr/>
        </p:nvGrpSpPr>
        <p:grpSpPr bwMode="auto">
          <a:xfrm>
            <a:off x="3794125" y="2563813"/>
            <a:ext cx="555625" cy="552450"/>
            <a:chOff x="2401" y="1045"/>
            <a:chExt cx="350" cy="348"/>
          </a:xfrm>
        </p:grpSpPr>
        <p:grpSp>
          <p:nvGrpSpPr>
            <p:cNvPr id="8239" name="Group 71"/>
            <p:cNvGrpSpPr>
              <a:grpSpLocks/>
            </p:cNvGrpSpPr>
            <p:nvPr/>
          </p:nvGrpSpPr>
          <p:grpSpPr bwMode="auto">
            <a:xfrm flipH="1">
              <a:off x="2401" y="1045"/>
              <a:ext cx="350" cy="348"/>
              <a:chOff x="481" y="1117"/>
              <a:chExt cx="350" cy="348"/>
            </a:xfrm>
          </p:grpSpPr>
          <p:sp>
            <p:nvSpPr>
              <p:cNvPr id="8241"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494"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40"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2</a:t>
              </a:r>
              <a:endParaRPr lang="en-US" sz="1800"/>
            </a:p>
          </p:txBody>
        </p:sp>
      </p:grpSp>
      <p:grpSp>
        <p:nvGrpSpPr>
          <p:cNvPr id="26" name="Group 176"/>
          <p:cNvGrpSpPr>
            <a:grpSpLocks/>
          </p:cNvGrpSpPr>
          <p:nvPr/>
        </p:nvGrpSpPr>
        <p:grpSpPr bwMode="auto">
          <a:xfrm>
            <a:off x="4765675" y="2563813"/>
            <a:ext cx="555625" cy="552450"/>
            <a:chOff x="3013" y="1045"/>
            <a:chExt cx="350" cy="348"/>
          </a:xfrm>
        </p:grpSpPr>
        <p:grpSp>
          <p:nvGrpSpPr>
            <p:cNvPr id="8235" name="Group 139"/>
            <p:cNvGrpSpPr>
              <a:grpSpLocks/>
            </p:cNvGrpSpPr>
            <p:nvPr/>
          </p:nvGrpSpPr>
          <p:grpSpPr bwMode="auto">
            <a:xfrm>
              <a:off x="3013" y="1045"/>
              <a:ext cx="350" cy="348"/>
              <a:chOff x="481" y="1117"/>
              <a:chExt cx="350" cy="348"/>
            </a:xfrm>
          </p:grpSpPr>
          <p:sp>
            <p:nvSpPr>
              <p:cNvPr id="8237"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488"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36"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7</a:t>
              </a:r>
              <a:endParaRPr lang="en-US" sz="1800"/>
            </a:p>
          </p:txBody>
        </p:sp>
      </p:grpSp>
      <p:grpSp>
        <p:nvGrpSpPr>
          <p:cNvPr id="28" name="Group 172"/>
          <p:cNvGrpSpPr>
            <a:grpSpLocks/>
          </p:cNvGrpSpPr>
          <p:nvPr/>
        </p:nvGrpSpPr>
        <p:grpSpPr bwMode="auto">
          <a:xfrm>
            <a:off x="3794125" y="3354388"/>
            <a:ext cx="555625" cy="552450"/>
            <a:chOff x="2401" y="1045"/>
            <a:chExt cx="350" cy="348"/>
          </a:xfrm>
        </p:grpSpPr>
        <p:grpSp>
          <p:nvGrpSpPr>
            <p:cNvPr id="8231" name="Group 71"/>
            <p:cNvGrpSpPr>
              <a:grpSpLocks/>
            </p:cNvGrpSpPr>
            <p:nvPr/>
          </p:nvGrpSpPr>
          <p:grpSpPr bwMode="auto">
            <a:xfrm flipH="1">
              <a:off x="2401" y="1045"/>
              <a:ext cx="350" cy="348"/>
              <a:chOff x="481" y="1117"/>
              <a:chExt cx="350" cy="348"/>
            </a:xfrm>
          </p:grpSpPr>
          <p:sp>
            <p:nvSpPr>
              <p:cNvPr id="8233"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13"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32"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3</a:t>
              </a:r>
              <a:endParaRPr lang="en-US" sz="1800"/>
            </a:p>
          </p:txBody>
        </p:sp>
      </p:grpSp>
      <p:grpSp>
        <p:nvGrpSpPr>
          <p:cNvPr id="30" name="Group 176"/>
          <p:cNvGrpSpPr>
            <a:grpSpLocks/>
          </p:cNvGrpSpPr>
          <p:nvPr/>
        </p:nvGrpSpPr>
        <p:grpSpPr bwMode="auto">
          <a:xfrm>
            <a:off x="4765675" y="3354388"/>
            <a:ext cx="555625" cy="552450"/>
            <a:chOff x="3013" y="1045"/>
            <a:chExt cx="350" cy="348"/>
          </a:xfrm>
        </p:grpSpPr>
        <p:grpSp>
          <p:nvGrpSpPr>
            <p:cNvPr id="8227" name="Group 139"/>
            <p:cNvGrpSpPr>
              <a:grpSpLocks/>
            </p:cNvGrpSpPr>
            <p:nvPr/>
          </p:nvGrpSpPr>
          <p:grpSpPr bwMode="auto">
            <a:xfrm>
              <a:off x="3013" y="1045"/>
              <a:ext cx="350" cy="348"/>
              <a:chOff x="481" y="1117"/>
              <a:chExt cx="350" cy="348"/>
            </a:xfrm>
          </p:grpSpPr>
          <p:sp>
            <p:nvSpPr>
              <p:cNvPr id="8229"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0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28"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8</a:t>
              </a:r>
              <a:endParaRPr lang="en-US" sz="1800"/>
            </a:p>
          </p:txBody>
        </p:sp>
      </p:grpSp>
      <p:grpSp>
        <p:nvGrpSpPr>
          <p:cNvPr id="480" name="Group 172"/>
          <p:cNvGrpSpPr>
            <a:grpSpLocks/>
          </p:cNvGrpSpPr>
          <p:nvPr/>
        </p:nvGrpSpPr>
        <p:grpSpPr bwMode="auto">
          <a:xfrm>
            <a:off x="3794125" y="4143375"/>
            <a:ext cx="555625" cy="552450"/>
            <a:chOff x="2401" y="1045"/>
            <a:chExt cx="350" cy="348"/>
          </a:xfrm>
        </p:grpSpPr>
        <p:grpSp>
          <p:nvGrpSpPr>
            <p:cNvPr id="8223" name="Group 71"/>
            <p:cNvGrpSpPr>
              <a:grpSpLocks/>
            </p:cNvGrpSpPr>
            <p:nvPr/>
          </p:nvGrpSpPr>
          <p:grpSpPr bwMode="auto">
            <a:xfrm flipH="1">
              <a:off x="2401" y="1045"/>
              <a:ext cx="350" cy="348"/>
              <a:chOff x="481" y="1117"/>
              <a:chExt cx="350" cy="348"/>
            </a:xfrm>
          </p:grpSpPr>
          <p:sp>
            <p:nvSpPr>
              <p:cNvPr id="8225"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32"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24"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4</a:t>
              </a:r>
              <a:endParaRPr lang="en-US" sz="1800"/>
            </a:p>
          </p:txBody>
        </p:sp>
      </p:grpSp>
      <p:grpSp>
        <p:nvGrpSpPr>
          <p:cNvPr id="482" name="Group 176"/>
          <p:cNvGrpSpPr>
            <a:grpSpLocks/>
          </p:cNvGrpSpPr>
          <p:nvPr/>
        </p:nvGrpSpPr>
        <p:grpSpPr bwMode="auto">
          <a:xfrm>
            <a:off x="4765675" y="4143375"/>
            <a:ext cx="555625" cy="552450"/>
            <a:chOff x="3013" y="1045"/>
            <a:chExt cx="350" cy="348"/>
          </a:xfrm>
        </p:grpSpPr>
        <p:grpSp>
          <p:nvGrpSpPr>
            <p:cNvPr id="8219" name="Group 139"/>
            <p:cNvGrpSpPr>
              <a:grpSpLocks/>
            </p:cNvGrpSpPr>
            <p:nvPr/>
          </p:nvGrpSpPr>
          <p:grpSpPr bwMode="auto">
            <a:xfrm>
              <a:off x="3013" y="1045"/>
              <a:ext cx="350" cy="348"/>
              <a:chOff x="481" y="1117"/>
              <a:chExt cx="350" cy="348"/>
            </a:xfrm>
          </p:grpSpPr>
          <p:sp>
            <p:nvSpPr>
              <p:cNvPr id="8221"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26"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20"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9</a:t>
              </a:r>
              <a:endParaRPr lang="en-US" sz="1800"/>
            </a:p>
          </p:txBody>
        </p:sp>
      </p:grpSp>
      <p:grpSp>
        <p:nvGrpSpPr>
          <p:cNvPr id="484" name="Group 172"/>
          <p:cNvGrpSpPr>
            <a:grpSpLocks/>
          </p:cNvGrpSpPr>
          <p:nvPr/>
        </p:nvGrpSpPr>
        <p:grpSpPr bwMode="auto">
          <a:xfrm>
            <a:off x="3794125" y="4933950"/>
            <a:ext cx="555625" cy="552450"/>
            <a:chOff x="2401" y="1045"/>
            <a:chExt cx="350" cy="348"/>
          </a:xfrm>
        </p:grpSpPr>
        <p:grpSp>
          <p:nvGrpSpPr>
            <p:cNvPr id="8215" name="Group 71"/>
            <p:cNvGrpSpPr>
              <a:grpSpLocks/>
            </p:cNvGrpSpPr>
            <p:nvPr/>
          </p:nvGrpSpPr>
          <p:grpSpPr bwMode="auto">
            <a:xfrm flipH="1">
              <a:off x="2401" y="1045"/>
              <a:ext cx="350" cy="348"/>
              <a:chOff x="481" y="1117"/>
              <a:chExt cx="350" cy="348"/>
            </a:xfrm>
          </p:grpSpPr>
          <p:sp>
            <p:nvSpPr>
              <p:cNvPr id="8217"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51"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16"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5</a:t>
              </a:r>
              <a:endParaRPr lang="en-US" sz="180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80"/>
                                        </p:tgtEl>
                                        <p:attrNameLst>
                                          <p:attrName>style.visibility</p:attrName>
                                        </p:attrNameLst>
                                      </p:cBhvr>
                                      <p:to>
                                        <p:strVal val="visible"/>
                                      </p:to>
                                    </p:set>
                                    <p:animEffect transition="in" filter="fade">
                                      <p:cBhvr>
                                        <p:cTn id="37" dur="1000"/>
                                        <p:tgtEl>
                                          <p:spTgt spid="480"/>
                                        </p:tgtEl>
                                      </p:cBhvr>
                                    </p:animEffect>
                                    <p:anim calcmode="lin" valueType="num">
                                      <p:cBhvr>
                                        <p:cTn id="38" dur="1000" fill="hold"/>
                                        <p:tgtEl>
                                          <p:spTgt spid="480"/>
                                        </p:tgtEl>
                                        <p:attrNameLst>
                                          <p:attrName>ppt_x</p:attrName>
                                        </p:attrNameLst>
                                      </p:cBhvr>
                                      <p:tavLst>
                                        <p:tav tm="0">
                                          <p:val>
                                            <p:strVal val="#ppt_x"/>
                                          </p:val>
                                        </p:tav>
                                        <p:tav tm="100000">
                                          <p:val>
                                            <p:strVal val="#ppt_x"/>
                                          </p:val>
                                        </p:tav>
                                      </p:tavLst>
                                    </p:anim>
                                    <p:anim calcmode="lin" valueType="num">
                                      <p:cBhvr>
                                        <p:cTn id="39" dur="1000" fill="hold"/>
                                        <p:tgtEl>
                                          <p:spTgt spid="48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82"/>
                                        </p:tgtEl>
                                        <p:attrNameLst>
                                          <p:attrName>style.visibility</p:attrName>
                                        </p:attrNameLst>
                                      </p:cBhvr>
                                      <p:to>
                                        <p:strVal val="visible"/>
                                      </p:to>
                                    </p:set>
                                    <p:animEffect transition="in" filter="fade">
                                      <p:cBhvr>
                                        <p:cTn id="42" dur="1000"/>
                                        <p:tgtEl>
                                          <p:spTgt spid="482"/>
                                        </p:tgtEl>
                                      </p:cBhvr>
                                    </p:animEffect>
                                    <p:anim calcmode="lin" valueType="num">
                                      <p:cBhvr>
                                        <p:cTn id="43" dur="1000" fill="hold"/>
                                        <p:tgtEl>
                                          <p:spTgt spid="482"/>
                                        </p:tgtEl>
                                        <p:attrNameLst>
                                          <p:attrName>ppt_x</p:attrName>
                                        </p:attrNameLst>
                                      </p:cBhvr>
                                      <p:tavLst>
                                        <p:tav tm="0">
                                          <p:val>
                                            <p:strVal val="#ppt_x"/>
                                          </p:val>
                                        </p:tav>
                                        <p:tav tm="100000">
                                          <p:val>
                                            <p:strVal val="#ppt_x"/>
                                          </p:val>
                                        </p:tav>
                                      </p:tavLst>
                                    </p:anim>
                                    <p:anim calcmode="lin" valueType="num">
                                      <p:cBhvr>
                                        <p:cTn id="44" dur="1000" fill="hold"/>
                                        <p:tgtEl>
                                          <p:spTgt spid="48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84"/>
                                        </p:tgtEl>
                                        <p:attrNameLst>
                                          <p:attrName>style.visibility</p:attrName>
                                        </p:attrNameLst>
                                      </p:cBhvr>
                                      <p:to>
                                        <p:strVal val="visible"/>
                                      </p:to>
                                    </p:set>
                                    <p:animEffect transition="in" filter="fade">
                                      <p:cBhvr>
                                        <p:cTn id="47" dur="1000"/>
                                        <p:tgtEl>
                                          <p:spTgt spid="484"/>
                                        </p:tgtEl>
                                      </p:cBhvr>
                                    </p:animEffect>
                                    <p:anim calcmode="lin" valueType="num">
                                      <p:cBhvr>
                                        <p:cTn id="48" dur="1000" fill="hold"/>
                                        <p:tgtEl>
                                          <p:spTgt spid="484"/>
                                        </p:tgtEl>
                                        <p:attrNameLst>
                                          <p:attrName>ppt_x</p:attrName>
                                        </p:attrNameLst>
                                      </p:cBhvr>
                                      <p:tavLst>
                                        <p:tav tm="0">
                                          <p:val>
                                            <p:strVal val="#ppt_x"/>
                                          </p:val>
                                        </p:tav>
                                        <p:tav tm="100000">
                                          <p:val>
                                            <p:strVal val="#ppt_x"/>
                                          </p:val>
                                        </p:tav>
                                      </p:tavLst>
                                    </p:anim>
                                    <p:anim calcmode="lin" valueType="num">
                                      <p:cBhvr>
                                        <p:cTn id="49" dur="1000" fill="hold"/>
                                        <p:tgtEl>
                                          <p:spTgt spid="48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right)">
                                      <p:cBhvr>
                                        <p:cTn id="53" dur="1000"/>
                                        <p:tgtEl>
                                          <p:spTgt spid="2"/>
                                        </p:tgtEl>
                                      </p:cBhvr>
                                    </p:animEffect>
                                  </p:childTnLst>
                                </p:cTn>
                              </p:par>
                              <p:par>
                                <p:cTn id="54" presetID="22" presetClass="entr" presetSubtype="2"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1000"/>
                                        <p:tgtEl>
                                          <p:spTgt spid="6"/>
                                        </p:tgtEl>
                                      </p:cBhvr>
                                    </p:animEffect>
                                  </p:childTnLst>
                                </p:cTn>
                              </p:par>
                              <p:par>
                                <p:cTn id="57" presetID="22" presetClass="entr" presetSubtype="2"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right)">
                                      <p:cBhvr>
                                        <p:cTn id="59" dur="1000"/>
                                        <p:tgtEl>
                                          <p:spTgt spid="10"/>
                                        </p:tgtEl>
                                      </p:cBhvr>
                                    </p:animEffect>
                                  </p:childTnLst>
                                </p:cTn>
                              </p:par>
                              <p:par>
                                <p:cTn id="60" presetID="22" presetClass="entr" presetSubtype="2"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1000"/>
                                        <p:tgtEl>
                                          <p:spTgt spid="14"/>
                                        </p:tgtEl>
                                      </p:cBhvr>
                                    </p:animEffect>
                                  </p:childTnLst>
                                </p:cTn>
                              </p:par>
                              <p:par>
                                <p:cTn id="63" presetID="22" presetClass="entr" presetSubtype="2"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right)">
                                      <p:cBhvr>
                                        <p:cTn id="65" dur="10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1000"/>
                                        <p:tgtEl>
                                          <p:spTgt spid="4"/>
                                        </p:tgtEl>
                                      </p:cBhvr>
                                    </p:animEffect>
                                  </p:childTnLst>
                                </p:cTn>
                              </p:par>
                              <p:par>
                                <p:cTn id="69" presetID="2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1000"/>
                                        <p:tgtEl>
                                          <p:spTgt spid="8"/>
                                        </p:tgtEl>
                                      </p:cBhvr>
                                    </p:animEffect>
                                  </p:childTnLst>
                                </p:cTn>
                              </p:par>
                              <p:par>
                                <p:cTn id="72" presetID="22" presetClass="entr" presetSubtype="8"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1000"/>
                                        <p:tgtEl>
                                          <p:spTgt spid="12"/>
                                        </p:tgtEl>
                                      </p:cBhvr>
                                    </p:animEffect>
                                  </p:childTnLst>
                                </p:cTn>
                              </p:par>
                              <p:par>
                                <p:cTn id="75" presetID="22" presetClass="entr" presetSubtype="8"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screen"/>
          <a:srcRect/>
          <a:stretch>
            <a:fillRect/>
          </a:stretch>
        </p:blipFill>
        <p:spPr bwMode="auto">
          <a:xfrm>
            <a:off x="1273175" y="6350000"/>
            <a:ext cx="6575425" cy="508000"/>
          </a:xfrm>
          <a:prstGeom prst="rect">
            <a:avLst/>
          </a:prstGeom>
          <a:noFill/>
          <a:ln w="9525">
            <a:solidFill>
              <a:srgbClr val="204962"/>
            </a:solidFill>
            <a:miter lim="800000"/>
            <a:headEnd/>
            <a:tailEnd/>
          </a:ln>
        </p:spPr>
      </p:pic>
      <p:sp>
        <p:nvSpPr>
          <p:cNvPr id="3584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5844" name="Rectangle 17"/>
          <p:cNvSpPr>
            <a:spLocks noGrp="1" noChangeArrowheads="1"/>
          </p:cNvSpPr>
          <p:nvPr>
            <p:ph type="title" idx="4294967295"/>
          </p:nvPr>
        </p:nvSpPr>
        <p:spPr/>
        <p:txBody>
          <a:bodyPr/>
          <a:lstStyle/>
          <a:p>
            <a:r>
              <a:rPr lang="en-US" smtClean="0"/>
              <a:t>Academy Connection Homepage</a:t>
            </a:r>
          </a:p>
        </p:txBody>
      </p:sp>
      <p:sp>
        <p:nvSpPr>
          <p:cNvPr id="3584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5846" name="Rectangle 8"/>
          <p:cNvSpPr>
            <a:spLocks noChangeArrowheads="1"/>
          </p:cNvSpPr>
          <p:nvPr/>
        </p:nvSpPr>
        <p:spPr bwMode="auto">
          <a:xfrm>
            <a:off x="1152525" y="6169025"/>
            <a:ext cx="68135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5847" name="Rectangle 231"/>
          <p:cNvSpPr>
            <a:spLocks noChangeArrowheads="1"/>
          </p:cNvSpPr>
          <p:nvPr/>
        </p:nvSpPr>
        <p:spPr bwMode="auto">
          <a:xfrm>
            <a:off x="1196975" y="1452563"/>
            <a:ext cx="6727825" cy="427196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1026" name="Picture 2"/>
          <p:cNvPicPr>
            <a:picLocks noChangeAspect="1" noChangeArrowheads="1"/>
          </p:cNvPicPr>
          <p:nvPr/>
        </p:nvPicPr>
        <p:blipFill>
          <a:blip r:embed="rId4" cstate="print"/>
          <a:srcRect l="18730" t="26159" r="36226" b="22032"/>
          <a:stretch>
            <a:fillRect/>
          </a:stretch>
        </p:blipFill>
        <p:spPr bwMode="auto">
          <a:xfrm>
            <a:off x="1257301" y="1507045"/>
            <a:ext cx="6599238" cy="4744080"/>
          </a:xfrm>
          <a:prstGeom prst="rect">
            <a:avLst/>
          </a:prstGeom>
          <a:noFill/>
          <a:ln w="9525">
            <a:noFill/>
            <a:miter lim="800000"/>
            <a:headEnd/>
            <a:tailEnd/>
          </a:ln>
        </p:spPr>
      </p:pic>
      <p:sp>
        <p:nvSpPr>
          <p:cNvPr id="35849" name="Rectangle 181"/>
          <p:cNvSpPr>
            <a:spLocks noChangeArrowheads="1"/>
          </p:cNvSpPr>
          <p:nvPr/>
        </p:nvSpPr>
        <p:spPr bwMode="auto">
          <a:xfrm>
            <a:off x="1257300" y="5283200"/>
            <a:ext cx="1612900" cy="99695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35850" name="Rectangle 182"/>
          <p:cNvSpPr>
            <a:spLocks noChangeArrowheads="1"/>
          </p:cNvSpPr>
          <p:nvPr/>
        </p:nvSpPr>
        <p:spPr bwMode="auto">
          <a:xfrm>
            <a:off x="1257300" y="4292600"/>
            <a:ext cx="1612900" cy="95885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35851" name="Rectangle 183"/>
          <p:cNvSpPr>
            <a:spLocks noChangeArrowheads="1"/>
          </p:cNvSpPr>
          <p:nvPr/>
        </p:nvSpPr>
        <p:spPr bwMode="auto">
          <a:xfrm>
            <a:off x="1257300" y="3302000"/>
            <a:ext cx="1612900" cy="95885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35852" name="Rectangle 184"/>
          <p:cNvSpPr>
            <a:spLocks noChangeArrowheads="1"/>
          </p:cNvSpPr>
          <p:nvPr/>
        </p:nvSpPr>
        <p:spPr bwMode="auto">
          <a:xfrm>
            <a:off x="2865438" y="2782888"/>
            <a:ext cx="3438525" cy="25400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186" name="Rectangle 185"/>
          <p:cNvSpPr>
            <a:spLocks noChangeArrowheads="1"/>
          </p:cNvSpPr>
          <p:nvPr/>
        </p:nvSpPr>
        <p:spPr bwMode="auto">
          <a:xfrm>
            <a:off x="6353175" y="3238500"/>
            <a:ext cx="1503363" cy="2300288"/>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2"/>
          <p:cNvSpPr>
            <a:spLocks noGrp="1" noChangeArrowheads="1"/>
          </p:cNvSpPr>
          <p:nvPr>
            <p:ph type="title" idx="4294967295"/>
          </p:nvPr>
        </p:nvSpPr>
        <p:spPr/>
        <p:txBody>
          <a:bodyPr/>
          <a:lstStyle/>
          <a:p>
            <a:r>
              <a:rPr lang="en-US" dirty="0" smtClean="0"/>
              <a:t>Instructor Materials </a:t>
            </a:r>
          </a:p>
        </p:txBody>
      </p:sp>
      <p:sp>
        <p:nvSpPr>
          <p:cNvPr id="3686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686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686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687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3"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3687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85" name="Content Placeholder 190"/>
          <p:cNvSpPr txBox="1">
            <a:spLocks/>
          </p:cNvSpPr>
          <p:nvPr/>
        </p:nvSpPr>
        <p:spPr bwMode="auto">
          <a:xfrm>
            <a:off x="655638" y="1736725"/>
            <a:ext cx="7831137" cy="419417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defRPr/>
            </a:pPr>
            <a:r>
              <a:rPr lang="en-US" sz="1800" kern="0" dirty="0">
                <a:latin typeface="+mn-lt"/>
              </a:rPr>
              <a:t>Interactive Course Guides  </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Provide instructional support consistent with learning by doing approach</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Contain ideas for activities, discussions, and reflection</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Also key ideas, critical concepts, teaching goals, case studies, and tools</a:t>
            </a:r>
          </a:p>
          <a:p>
            <a:pPr marL="236538" indent="-236538" defTabSz="814388" eaLnBrk="0" hangingPunct="0">
              <a:lnSpc>
                <a:spcPct val="95000"/>
              </a:lnSpc>
              <a:spcBef>
                <a:spcPts val="1000"/>
              </a:spcBef>
              <a:buClr>
                <a:srgbClr val="708CA1"/>
              </a:buClr>
              <a:defRPr/>
            </a:pPr>
            <a:r>
              <a:rPr lang="en-US" sz="1800" kern="0" dirty="0"/>
              <a:t>Pacing Guides</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t>Provide guidance on time management and content difficulty ratings for instructors</a:t>
            </a:r>
          </a:p>
          <a:p>
            <a:pPr marL="236538" indent="-236538" defTabSz="814388" eaLnBrk="0" hangingPunct="0">
              <a:lnSpc>
                <a:spcPct val="95000"/>
              </a:lnSpc>
              <a:spcBef>
                <a:spcPts val="1000"/>
              </a:spcBef>
              <a:buClr>
                <a:srgbClr val="708CA1"/>
              </a:buClr>
              <a:defRPr/>
            </a:pPr>
            <a:r>
              <a:rPr lang="en-US" sz="1800" kern="0" dirty="0"/>
              <a:t>PowerPoint Presentations</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Building blocks for instructors, who can alter the presentations to fit their needs</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Include chapter objectives and section-level objectives with graphics and summaries</a:t>
            </a:r>
          </a:p>
          <a:p>
            <a:pPr marL="236538" indent="-236538" defTabSz="814388" eaLnBrk="0" hangingPunct="0">
              <a:lnSpc>
                <a:spcPct val="95000"/>
              </a:lnSpc>
              <a:spcBef>
                <a:spcPts val="1000"/>
              </a:spcBef>
              <a:buClr>
                <a:srgbClr val="708CA1"/>
              </a:buClr>
              <a:defRPr/>
            </a:pPr>
            <a:r>
              <a:rPr lang="en-US" sz="1800" kern="0" dirty="0"/>
              <a:t>Instructor Reference Guides  </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Provide comparison of existing curricula with CCNA </a:t>
            </a:r>
            <a:r>
              <a:rPr lang="en-US" sz="1400" kern="0" dirty="0" err="1">
                <a:latin typeface="+mn-lt"/>
              </a:rPr>
              <a:t>v3.x</a:t>
            </a:r>
            <a:endParaRPr lang="en-US" sz="1400" kern="0" dirty="0">
              <a:latin typeface="+mn-lt"/>
            </a:endParaRPr>
          </a:p>
          <a:p>
            <a:pPr marL="236538" indent="-236538" defTabSz="814388" eaLnBrk="0" hangingPunct="0">
              <a:lnSpc>
                <a:spcPct val="95000"/>
              </a:lnSpc>
              <a:spcBef>
                <a:spcPts val="1000"/>
              </a:spcBef>
              <a:buClr>
                <a:srgbClr val="708CA1"/>
              </a:buClr>
              <a:buFont typeface="Wingdings" pitchFamily="2" charset="2"/>
              <a:buChar char="§"/>
              <a:defRPr/>
            </a:pPr>
            <a:endParaRPr lang="en-US" sz="1400" kern="0" dirty="0"/>
          </a:p>
          <a:p>
            <a:pPr marL="236538" indent="-236538" defTabSz="814388" eaLnBrk="0" hangingPunct="0">
              <a:lnSpc>
                <a:spcPct val="95000"/>
              </a:lnSpc>
              <a:spcBef>
                <a:spcPts val="1000"/>
              </a:spcBef>
              <a:buClr>
                <a:srgbClr val="708CA1"/>
              </a:buClr>
              <a:buFont typeface="Wingdings" pitchFamily="2" charset="2"/>
              <a:buChar char="§"/>
              <a:defRPr/>
            </a:pPr>
            <a:endParaRPr lang="en-US" sz="1400" kern="0" dirty="0">
              <a:latin typeface="+mn-lt"/>
            </a:endParaRPr>
          </a:p>
        </p:txBody>
      </p:sp>
      <p:sp>
        <p:nvSpPr>
          <p:cNvPr id="3687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373063" y="53943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789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7892" name="Rectangle 30"/>
          <p:cNvSpPr>
            <a:spLocks noGrp="1" noChangeArrowheads="1"/>
          </p:cNvSpPr>
          <p:nvPr>
            <p:ph type="title" idx="4294967295"/>
          </p:nvPr>
        </p:nvSpPr>
        <p:spPr/>
        <p:txBody>
          <a:bodyPr/>
          <a:lstStyle/>
          <a:p>
            <a:r>
              <a:rPr lang="en-US" smtClean="0"/>
              <a:t>Cisco Press Textbooks Available</a:t>
            </a:r>
          </a:p>
        </p:txBody>
      </p:sp>
      <p:sp>
        <p:nvSpPr>
          <p:cNvPr id="37893" name="AutoShape 18"/>
          <p:cNvSpPr>
            <a:spLocks noChangeArrowheads="1"/>
          </p:cNvSpPr>
          <p:nvPr/>
        </p:nvSpPr>
        <p:spPr bwMode="auto">
          <a:xfrm flipH="1">
            <a:off x="5214938" y="2024063"/>
            <a:ext cx="3513137"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7894" name="AutoShape 18"/>
          <p:cNvSpPr>
            <a:spLocks noChangeArrowheads="1"/>
          </p:cNvSpPr>
          <p:nvPr/>
        </p:nvSpPr>
        <p:spPr bwMode="auto">
          <a:xfrm>
            <a:off x="407988" y="2024063"/>
            <a:ext cx="3513137"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7895" name="AutoShape 18"/>
          <p:cNvSpPr>
            <a:spLocks noChangeArrowheads="1"/>
          </p:cNvSpPr>
          <p:nvPr/>
        </p:nvSpPr>
        <p:spPr bwMode="auto">
          <a:xfrm>
            <a:off x="404813" y="2024063"/>
            <a:ext cx="3798887"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7896" name="Rectangle 8"/>
          <p:cNvSpPr>
            <a:spLocks noChangeArrowheads="1"/>
          </p:cNvSpPr>
          <p:nvPr/>
        </p:nvSpPr>
        <p:spPr bwMode="auto">
          <a:xfrm>
            <a:off x="223838" y="5254625"/>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7897" name="Rectangle 28"/>
          <p:cNvSpPr>
            <a:spLocks noChangeArrowheads="1"/>
          </p:cNvSpPr>
          <p:nvPr/>
        </p:nvSpPr>
        <p:spPr bwMode="auto">
          <a:xfrm flipV="1">
            <a:off x="366713" y="5148263"/>
            <a:ext cx="8402637"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37898" name="Rectangle 8"/>
          <p:cNvSpPr>
            <a:spLocks noChangeArrowheads="1"/>
          </p:cNvSpPr>
          <p:nvPr/>
        </p:nvSpPr>
        <p:spPr bwMode="auto">
          <a:xfrm>
            <a:off x="222250" y="51943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7899" name="Group 187"/>
          <p:cNvGrpSpPr>
            <a:grpSpLocks/>
          </p:cNvGrpSpPr>
          <p:nvPr/>
        </p:nvGrpSpPr>
        <p:grpSpPr bwMode="auto">
          <a:xfrm>
            <a:off x="365125" y="4479925"/>
            <a:ext cx="8408988" cy="860425"/>
            <a:chOff x="366715" y="4476908"/>
            <a:chExt cx="8391525" cy="860425"/>
          </a:xfrm>
        </p:grpSpPr>
        <p:grpSp>
          <p:nvGrpSpPr>
            <p:cNvPr id="37922" name="Group 183"/>
            <p:cNvGrpSpPr>
              <a:grpSpLocks/>
            </p:cNvGrpSpPr>
            <p:nvPr/>
          </p:nvGrpSpPr>
          <p:grpSpPr bwMode="auto">
            <a:xfrm>
              <a:off x="366715" y="4476908"/>
              <a:ext cx="8391525" cy="860425"/>
              <a:chOff x="381001" y="5553075"/>
              <a:chExt cx="8391525" cy="860425"/>
            </a:xfrm>
          </p:grpSpPr>
          <p:sp>
            <p:nvSpPr>
              <p:cNvPr id="37924" name="Rectangle 199"/>
              <p:cNvSpPr>
                <a:spLocks noChangeArrowheads="1"/>
              </p:cNvSpPr>
              <p:nvPr/>
            </p:nvSpPr>
            <p:spPr bwMode="auto">
              <a:xfrm flipH="1" flipV="1">
                <a:off x="381001" y="5553075"/>
                <a:ext cx="8391525" cy="860425"/>
              </a:xfrm>
              <a:prstGeom prst="rect">
                <a:avLst/>
              </a:prstGeom>
              <a:solidFill>
                <a:srgbClr val="737A7F"/>
              </a:solidFill>
              <a:ln w="38100" algn="ctr">
                <a:noFill/>
                <a:miter lim="800000"/>
                <a:headEnd/>
                <a:tailEnd/>
              </a:ln>
            </p:spPr>
            <p:txBody>
              <a:bodyPr lIns="82124" tIns="41061" rIns="82124" bIns="41061" anchor="ctr">
                <a:spAutoFit/>
              </a:bodyPr>
              <a:lstStyle/>
              <a:p>
                <a:pPr algn="ctr"/>
                <a:endParaRPr lang="en-US" sz="1800"/>
              </a:p>
            </p:txBody>
          </p:sp>
          <p:sp>
            <p:nvSpPr>
              <p:cNvPr id="37925" name="Rectangle 207"/>
              <p:cNvSpPr>
                <a:spLocks noChangeArrowheads="1"/>
              </p:cNvSpPr>
              <p:nvPr/>
            </p:nvSpPr>
            <p:spPr bwMode="auto">
              <a:xfrm flipH="1" flipV="1">
                <a:off x="381001" y="5629657"/>
                <a:ext cx="8391525" cy="709513"/>
              </a:xfrm>
              <a:prstGeom prst="rect">
                <a:avLst/>
              </a:prstGeom>
              <a:gradFill rotWithShape="1">
                <a:gsLst>
                  <a:gs pos="0">
                    <a:schemeClr val="bg1">
                      <a:alpha val="0"/>
                    </a:schemeClr>
                  </a:gs>
                  <a:gs pos="100000">
                    <a:schemeClr val="tx1">
                      <a:alpha val="31000"/>
                    </a:schemeClr>
                  </a:gs>
                </a:gsLst>
                <a:lin ang="0" scaled="1"/>
              </a:gradFill>
              <a:ln w="38100" algn="ctr">
                <a:noFill/>
                <a:miter lim="800000"/>
                <a:headEnd/>
                <a:tailEnd/>
              </a:ln>
            </p:spPr>
            <p:txBody>
              <a:bodyPr lIns="82124" tIns="41061" rIns="82124" bIns="41061" anchor="ctr"/>
              <a:lstStyle/>
              <a:p>
                <a:pPr algn="ctr"/>
                <a:endParaRPr lang="en-US" sz="1800"/>
              </a:p>
            </p:txBody>
          </p:sp>
        </p:grpSp>
        <p:sp>
          <p:nvSpPr>
            <p:cNvPr id="37923" name="Text Box 197"/>
            <p:cNvSpPr txBox="1">
              <a:spLocks noChangeArrowheads="1"/>
            </p:cNvSpPr>
            <p:nvPr/>
          </p:nvSpPr>
          <p:spPr bwMode="auto">
            <a:xfrm>
              <a:off x="1258621" y="4562633"/>
              <a:ext cx="6607713" cy="682625"/>
            </a:xfrm>
            <a:prstGeom prst="rect">
              <a:avLst/>
            </a:prstGeom>
            <a:noFill/>
            <a:ln w="9525">
              <a:noFill/>
              <a:miter lim="800000"/>
              <a:headEnd/>
              <a:tailEnd/>
            </a:ln>
          </p:spPr>
          <p:txBody>
            <a:bodyPr lIns="73025" tIns="36512" rIns="73025" bIns="36512">
              <a:spAutoFit/>
            </a:bodyPr>
            <a:lstStyle/>
            <a:p>
              <a:pPr algn="ctr"/>
              <a:r>
                <a:rPr lang="en-US" sz="2000">
                  <a:solidFill>
                    <a:schemeClr val="bg1"/>
                  </a:solidFill>
                </a:rPr>
                <a:t>Check </a:t>
              </a:r>
              <a:r>
                <a:rPr lang="en-US" sz="2000">
                  <a:solidFill>
                    <a:schemeClr val="bg1"/>
                  </a:solidFill>
                  <a:hlinkClick r:id="rId3"/>
                </a:rPr>
                <a:t>www.ciscopress.com</a:t>
              </a:r>
              <a:r>
                <a:rPr lang="en-US" sz="2000">
                  <a:solidFill>
                    <a:schemeClr val="bg1"/>
                  </a:solidFill>
                </a:rPr>
                <a:t> or sign up</a:t>
              </a:r>
              <a:br>
                <a:rPr lang="en-US" sz="2000">
                  <a:solidFill>
                    <a:schemeClr val="bg1"/>
                  </a:solidFill>
                </a:rPr>
              </a:br>
              <a:r>
                <a:rPr lang="en-US" sz="2000">
                  <a:solidFill>
                    <a:schemeClr val="bg1"/>
                  </a:solidFill>
                </a:rPr>
                <a:t>for their </a:t>
              </a:r>
              <a:r>
                <a:rPr lang="en-US" sz="2000">
                  <a:solidFill>
                    <a:schemeClr val="bg1"/>
                  </a:solidFill>
                  <a:hlinkClick r:id="rId4"/>
                </a:rPr>
                <a:t>Newsletter</a:t>
              </a:r>
              <a:r>
                <a:rPr lang="en-US" sz="2000">
                  <a:solidFill>
                    <a:schemeClr val="bg1"/>
                  </a:solidFill>
                </a:rPr>
                <a:t> for more Information</a:t>
              </a:r>
            </a:p>
          </p:txBody>
        </p:sp>
      </p:grpSp>
      <p:grpSp>
        <p:nvGrpSpPr>
          <p:cNvPr id="37900" name="Group 221"/>
          <p:cNvGrpSpPr>
            <a:grpSpLocks/>
          </p:cNvGrpSpPr>
          <p:nvPr/>
        </p:nvGrpSpPr>
        <p:grpSpPr bwMode="auto">
          <a:xfrm>
            <a:off x="4870450" y="2065338"/>
            <a:ext cx="3676650" cy="2185987"/>
            <a:chOff x="453345" y="2585244"/>
            <a:chExt cx="3676650" cy="2186570"/>
          </a:xfrm>
        </p:grpSpPr>
        <p:sp>
          <p:nvSpPr>
            <p:cNvPr id="37912"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7913" name="Group 16"/>
            <p:cNvGrpSpPr>
              <a:grpSpLocks/>
            </p:cNvGrpSpPr>
            <p:nvPr/>
          </p:nvGrpSpPr>
          <p:grpSpPr bwMode="auto">
            <a:xfrm>
              <a:off x="693056" y="2585244"/>
              <a:ext cx="3197225" cy="1311275"/>
              <a:chOff x="134" y="745"/>
              <a:chExt cx="2014" cy="826"/>
            </a:xfrm>
          </p:grpSpPr>
          <p:sp>
            <p:nvSpPr>
              <p:cNvPr id="37920"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21"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7914"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15" name="Rectangle 20"/>
            <p:cNvSpPr>
              <a:spLocks noChangeArrowheads="1"/>
            </p:cNvSpPr>
            <p:nvPr/>
          </p:nvSpPr>
          <p:spPr bwMode="auto">
            <a:xfrm>
              <a:off x="1327411"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grpSp>
          <p:nvGrpSpPr>
            <p:cNvPr id="37916" name="Group 226"/>
            <p:cNvGrpSpPr>
              <a:grpSpLocks/>
            </p:cNvGrpSpPr>
            <p:nvPr/>
          </p:nvGrpSpPr>
          <p:grpSpPr bwMode="auto">
            <a:xfrm>
              <a:off x="494618" y="3041491"/>
              <a:ext cx="3594100" cy="1624965"/>
              <a:chOff x="744539" y="2080260"/>
              <a:chExt cx="3594100" cy="4147502"/>
            </a:xfrm>
          </p:grpSpPr>
          <p:sp>
            <p:nvSpPr>
              <p:cNvPr id="37918" name="Rectangle 39"/>
              <p:cNvSpPr>
                <a:spLocks noChangeArrowheads="1"/>
              </p:cNvSpPr>
              <p:nvPr/>
            </p:nvSpPr>
            <p:spPr bwMode="auto">
              <a:xfrm flipV="1">
                <a:off x="744539" y="2080260"/>
                <a:ext cx="3594100" cy="4147502"/>
              </a:xfrm>
              <a:prstGeom prst="rect">
                <a:avLst/>
              </a:prstGeom>
              <a:gradFill rotWithShape="1">
                <a:gsLst>
                  <a:gs pos="0">
                    <a:srgbClr val="697E1C"/>
                  </a:gs>
                  <a:gs pos="100000">
                    <a:srgbClr val="89A424"/>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7919"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7917"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a:lnSpc>
                  <a:spcPct val="95000"/>
                </a:lnSpc>
                <a:spcBef>
                  <a:spcPts val="1000"/>
                </a:spcBef>
                <a:buClr>
                  <a:srgbClr val="708CA1"/>
                </a:buClr>
                <a:buSzPts val="1400"/>
                <a:tabLst>
                  <a:tab pos="514350" algn="l"/>
                </a:tabLst>
              </a:pPr>
              <a:r>
                <a:rPr lang="en-US" sz="2000" dirty="0">
                  <a:solidFill>
                    <a:schemeClr val="bg1"/>
                  </a:solidFill>
                </a:rPr>
                <a:t>For Each Course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a:solidFill>
                    <a:schemeClr val="bg1"/>
                  </a:solidFill>
                </a:rPr>
                <a:t>Companion Guide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a:solidFill>
                    <a:schemeClr val="bg1"/>
                  </a:solidFill>
                </a:rPr>
                <a:t>Lab and Study </a:t>
              </a:r>
              <a:r>
                <a:rPr lang="en-US" sz="1600" dirty="0" smtClean="0">
                  <a:solidFill>
                    <a:schemeClr val="bg1"/>
                  </a:solidFill>
                </a:rPr>
                <a:t>Guide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smtClean="0">
                  <a:solidFill>
                    <a:schemeClr val="bg1"/>
                  </a:solidFill>
                </a:rPr>
                <a:t>Course Booklet</a:t>
              </a:r>
              <a:endParaRPr lang="en-US" sz="1600" dirty="0">
                <a:solidFill>
                  <a:schemeClr val="bg1"/>
                </a:solidFill>
              </a:endParaRPr>
            </a:p>
          </p:txBody>
        </p:sp>
      </p:grpSp>
      <p:grpSp>
        <p:nvGrpSpPr>
          <p:cNvPr id="37901" name="Group 220"/>
          <p:cNvGrpSpPr>
            <a:grpSpLocks/>
          </p:cNvGrpSpPr>
          <p:nvPr/>
        </p:nvGrpSpPr>
        <p:grpSpPr bwMode="auto">
          <a:xfrm>
            <a:off x="596900" y="2065338"/>
            <a:ext cx="3676650" cy="2185987"/>
            <a:chOff x="453345" y="2585244"/>
            <a:chExt cx="3676650" cy="2186570"/>
          </a:xfrm>
        </p:grpSpPr>
        <p:sp>
          <p:nvSpPr>
            <p:cNvPr id="37902"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7903" name="Group 16"/>
            <p:cNvGrpSpPr>
              <a:grpSpLocks/>
            </p:cNvGrpSpPr>
            <p:nvPr/>
          </p:nvGrpSpPr>
          <p:grpSpPr bwMode="auto">
            <a:xfrm>
              <a:off x="693056" y="2585244"/>
              <a:ext cx="3197225" cy="1311275"/>
              <a:chOff x="134" y="745"/>
              <a:chExt cx="2014" cy="826"/>
            </a:xfrm>
          </p:grpSpPr>
          <p:sp>
            <p:nvSpPr>
              <p:cNvPr id="37910"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11"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7904"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05" name="Rectangle 20"/>
            <p:cNvSpPr>
              <a:spLocks noChangeArrowheads="1"/>
            </p:cNvSpPr>
            <p:nvPr/>
          </p:nvSpPr>
          <p:spPr bwMode="auto">
            <a:xfrm>
              <a:off x="1336936"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grpSp>
          <p:nvGrpSpPr>
            <p:cNvPr id="37906" name="Group 210"/>
            <p:cNvGrpSpPr>
              <a:grpSpLocks/>
            </p:cNvGrpSpPr>
            <p:nvPr/>
          </p:nvGrpSpPr>
          <p:grpSpPr bwMode="auto">
            <a:xfrm>
              <a:off x="494618" y="3041491"/>
              <a:ext cx="3594100" cy="1624965"/>
              <a:chOff x="744539" y="2080260"/>
              <a:chExt cx="3594100" cy="4147502"/>
            </a:xfrm>
          </p:grpSpPr>
          <p:sp>
            <p:nvSpPr>
              <p:cNvPr id="37908" name="Rectangle 39"/>
              <p:cNvSpPr>
                <a:spLocks noChangeArrowheads="1"/>
              </p:cNvSpPr>
              <p:nvPr/>
            </p:nvSpPr>
            <p:spPr bwMode="auto">
              <a:xfrm flipV="1">
                <a:off x="744539" y="2080260"/>
                <a:ext cx="3594100" cy="4147502"/>
              </a:xfrm>
              <a:prstGeom prst="rect">
                <a:avLst/>
              </a:prstGeom>
              <a:gradFill rotWithShape="1">
                <a:gsLst>
                  <a:gs pos="0">
                    <a:srgbClr val="015F85"/>
                  </a:gs>
                  <a:gs pos="100000">
                    <a:srgbClr val="0183B7"/>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7909"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7907"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a:lnSpc>
                  <a:spcPct val="95000"/>
                </a:lnSpc>
                <a:spcBef>
                  <a:spcPts val="1000"/>
                </a:spcBef>
                <a:buClr>
                  <a:srgbClr val="708CA1"/>
                </a:buClr>
                <a:buSzPts val="1400"/>
                <a:tabLst>
                  <a:tab pos="514350" algn="l"/>
                </a:tabLst>
              </a:pPr>
              <a:r>
                <a:rPr lang="en-US" sz="2000" dirty="0">
                  <a:solidFill>
                    <a:schemeClr val="bg1"/>
                  </a:solidFill>
                </a:rPr>
                <a:t>For Each Course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a:solidFill>
                    <a:schemeClr val="bg1"/>
                  </a:solidFill>
                </a:rPr>
                <a:t>Learning </a:t>
              </a:r>
              <a:r>
                <a:rPr lang="en-US" sz="1600" dirty="0" smtClean="0">
                  <a:solidFill>
                    <a:schemeClr val="bg1"/>
                  </a:solidFill>
                </a:rPr>
                <a:t>Guide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smtClean="0">
                  <a:solidFill>
                    <a:schemeClr val="bg1"/>
                  </a:solidFill>
                </a:rPr>
                <a:t>Course Booklet</a:t>
              </a:r>
              <a:endParaRPr lang="en-US" sz="1600" dirty="0">
                <a:solidFill>
                  <a:schemeClr val="bg1"/>
                </a:solidFill>
              </a:endParaRPr>
            </a:p>
            <a:p>
              <a:pPr marL="171450" indent="-171450" defTabSz="814388">
                <a:lnSpc>
                  <a:spcPct val="95000"/>
                </a:lnSpc>
                <a:spcBef>
                  <a:spcPts val="1000"/>
                </a:spcBef>
                <a:buClr>
                  <a:srgbClr val="708CA1"/>
                </a:buClr>
                <a:buSzPts val="1400"/>
                <a:buFont typeface="Wingdings" pitchFamily="2" charset="2"/>
                <a:buChar char="§"/>
                <a:tabLst>
                  <a:tab pos="514350" algn="l"/>
                </a:tabLst>
              </a:pPr>
              <a:endParaRPr lang="en-US" sz="1600" dirty="0">
                <a:solidFill>
                  <a:schemeClr val="bg1"/>
                </a:solidFill>
              </a:endParaRPr>
            </a:p>
          </p:txBody>
        </p:sp>
      </p:gr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8" descr="HAJ43432.png"/>
          <p:cNvPicPr>
            <a:picLocks noChangeAspect="1"/>
          </p:cNvPicPr>
          <p:nvPr/>
        </p:nvPicPr>
        <p:blipFill>
          <a:blip r:embed="rId3" cstate="screen"/>
          <a:srcRect r="-43" b="203"/>
          <a:stretch>
            <a:fillRect/>
          </a:stretch>
        </p:blipFill>
        <p:spPr bwMode="auto">
          <a:xfrm>
            <a:off x="5973763" y="6310313"/>
            <a:ext cx="2784475" cy="547687"/>
          </a:xfrm>
          <a:prstGeom prst="rect">
            <a:avLst/>
          </a:prstGeom>
          <a:noFill/>
          <a:ln w="9525">
            <a:noFill/>
            <a:miter lim="800000"/>
            <a:headEnd/>
            <a:tailEnd/>
          </a:ln>
        </p:spPr>
      </p:pic>
      <p:sp>
        <p:nvSpPr>
          <p:cNvPr id="38915"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8916"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8917"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8918"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38920"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8921" name="Content Placeholder 190"/>
          <p:cNvSpPr txBox="1">
            <a:spLocks/>
          </p:cNvSpPr>
          <p:nvPr/>
        </p:nvSpPr>
        <p:spPr bwMode="auto">
          <a:xfrm>
            <a:off x="655638" y="1736725"/>
            <a:ext cx="5164137" cy="4321175"/>
          </a:xfrm>
          <a:prstGeom prst="rect">
            <a:avLst/>
          </a:prstGeom>
          <a:noFill/>
          <a:ln w="9525" algn="ctr">
            <a:noFill/>
            <a:miter lim="800000"/>
            <a:headEnd/>
            <a:tailEnd/>
          </a:ln>
        </p:spPr>
        <p:txBody>
          <a:bodyPr lIns="82124" tIns="41061" rIns="82124" bIns="41061"/>
          <a:lstStyle/>
          <a:p>
            <a:pPr defTabSz="814388" eaLnBrk="0" hangingPunct="0">
              <a:lnSpc>
                <a:spcPct val="95000"/>
              </a:lnSpc>
              <a:spcBef>
                <a:spcPts val="1200"/>
              </a:spcBef>
              <a:buClr>
                <a:srgbClr val="708CA1"/>
              </a:buClr>
            </a:pPr>
            <a:r>
              <a:rPr lang="en-US" sz="1700"/>
              <a:t>What Is Packet Tracer?</a:t>
            </a:r>
          </a:p>
          <a:p>
            <a:pPr defTabSz="814388" eaLnBrk="0" hangingPunct="0">
              <a:lnSpc>
                <a:spcPct val="95000"/>
              </a:lnSpc>
              <a:spcBef>
                <a:spcPts val="1200"/>
              </a:spcBef>
              <a:buClr>
                <a:srgbClr val="708CA1"/>
              </a:buClr>
              <a:buFont typeface="Wingdings" pitchFamily="2" charset="2"/>
              <a:buChar char="§"/>
            </a:pPr>
            <a:r>
              <a:rPr lang="en-US" sz="1400"/>
              <a:t>   Comprehensive networking technology simulation software </a:t>
            </a:r>
          </a:p>
          <a:p>
            <a:pPr defTabSz="814388" eaLnBrk="0" hangingPunct="0">
              <a:lnSpc>
                <a:spcPct val="95000"/>
              </a:lnSpc>
              <a:spcBef>
                <a:spcPts val="1200"/>
              </a:spcBef>
              <a:buClr>
                <a:srgbClr val="708CA1"/>
              </a:buClr>
              <a:buFont typeface="Wingdings" pitchFamily="2" charset="2"/>
              <a:buChar char="§"/>
            </a:pPr>
            <a:r>
              <a:rPr lang="en-US" sz="1400"/>
              <a:t>   Powerful simulation, visualization, authoring, assessment,</a:t>
            </a:r>
            <a:br>
              <a:rPr lang="en-US" sz="1400"/>
            </a:br>
            <a:r>
              <a:rPr lang="en-US" sz="1400"/>
              <a:t>     and collaboration capabilities </a:t>
            </a:r>
          </a:p>
          <a:p>
            <a:pPr defTabSz="814388" eaLnBrk="0" hangingPunct="0">
              <a:lnSpc>
                <a:spcPct val="95000"/>
              </a:lnSpc>
              <a:spcBef>
                <a:spcPts val="1200"/>
              </a:spcBef>
              <a:buClr>
                <a:srgbClr val="708CA1"/>
              </a:buClr>
            </a:pPr>
            <a:r>
              <a:rPr lang="en-US" sz="1700"/>
              <a:t>Design, Build, Configure, and Troubleshoot</a:t>
            </a:r>
            <a:br>
              <a:rPr lang="en-US" sz="1700"/>
            </a:br>
            <a:r>
              <a:rPr lang="en-US" sz="1700"/>
              <a:t>Networks Using Virtual Equipment</a:t>
            </a:r>
          </a:p>
          <a:p>
            <a:pPr defTabSz="814388" eaLnBrk="0" hangingPunct="0">
              <a:lnSpc>
                <a:spcPct val="95000"/>
              </a:lnSpc>
              <a:spcBef>
                <a:spcPts val="1200"/>
              </a:spcBef>
              <a:buClr>
                <a:srgbClr val="708CA1"/>
              </a:buClr>
              <a:buFont typeface="Wingdings" pitchFamily="2" charset="2"/>
              <a:buChar char="§"/>
            </a:pPr>
            <a:r>
              <a:rPr lang="en-US" sz="1400"/>
              <a:t>   Allows practice outside of the physical classroom and lab</a:t>
            </a:r>
          </a:p>
          <a:p>
            <a:pPr defTabSz="814388" eaLnBrk="0" hangingPunct="0">
              <a:lnSpc>
                <a:spcPct val="95000"/>
              </a:lnSpc>
              <a:spcBef>
                <a:spcPts val="1200"/>
              </a:spcBef>
              <a:buClr>
                <a:srgbClr val="708CA1"/>
              </a:buClr>
              <a:buFont typeface="Wingdings" pitchFamily="2" charset="2"/>
              <a:buChar char="§"/>
            </a:pPr>
            <a:r>
              <a:rPr lang="en-US" sz="1400"/>
              <a:t>   Supplements physical classroom equipment</a:t>
            </a:r>
          </a:p>
          <a:p>
            <a:pPr defTabSz="814388" eaLnBrk="0" hangingPunct="0">
              <a:lnSpc>
                <a:spcPct val="95000"/>
              </a:lnSpc>
              <a:spcBef>
                <a:spcPts val="1200"/>
              </a:spcBef>
              <a:buClr>
                <a:srgbClr val="708CA1"/>
              </a:buClr>
            </a:pPr>
            <a:r>
              <a:rPr lang="en-US" sz="1700"/>
              <a:t>Supports Lectures, Group and Individual Labs,</a:t>
            </a:r>
            <a:br>
              <a:rPr lang="en-US" sz="1700"/>
            </a:br>
            <a:r>
              <a:rPr lang="en-US" sz="1700"/>
              <a:t>Homework, Exams, Games, and Competitions</a:t>
            </a:r>
          </a:p>
          <a:p>
            <a:pPr defTabSz="814388" eaLnBrk="0" hangingPunct="0">
              <a:lnSpc>
                <a:spcPct val="95000"/>
              </a:lnSpc>
              <a:spcBef>
                <a:spcPts val="1200"/>
              </a:spcBef>
              <a:buClr>
                <a:srgbClr val="708CA1"/>
              </a:buClr>
            </a:pPr>
            <a:r>
              <a:rPr lang="en-US" sz="1700"/>
              <a:t>Helps Students Develop Critical 21st Century Skills</a:t>
            </a:r>
          </a:p>
          <a:p>
            <a:pPr defTabSz="814388" eaLnBrk="0" hangingPunct="0">
              <a:lnSpc>
                <a:spcPct val="95000"/>
              </a:lnSpc>
              <a:spcBef>
                <a:spcPts val="1200"/>
              </a:spcBef>
              <a:buClr>
                <a:srgbClr val="708CA1"/>
              </a:buClr>
              <a:buFont typeface="Wingdings" pitchFamily="2" charset="2"/>
              <a:buChar char="§"/>
            </a:pPr>
            <a:r>
              <a:rPr lang="en-US" sz="1400"/>
              <a:t>   Problem solving, decision making, creative,</a:t>
            </a:r>
            <a:br>
              <a:rPr lang="en-US" sz="1400"/>
            </a:br>
            <a:r>
              <a:rPr lang="en-US" sz="1400"/>
              <a:t>     and critical thinking</a:t>
            </a:r>
          </a:p>
        </p:txBody>
      </p:sp>
      <p:sp>
        <p:nvSpPr>
          <p:cNvPr id="3892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38923" name="Rectangle 18"/>
          <p:cNvSpPr>
            <a:spLocks noGrp="1" noChangeArrowheads="1"/>
          </p:cNvSpPr>
          <p:nvPr>
            <p:ph type="title" idx="4294967295"/>
          </p:nvPr>
        </p:nvSpPr>
        <p:spPr>
          <a:xfrm>
            <a:off x="366713" y="417513"/>
            <a:ext cx="8434387" cy="838200"/>
          </a:xfrm>
        </p:spPr>
        <p:txBody>
          <a:bodyPr/>
          <a:lstStyle/>
          <a:p>
            <a:r>
              <a:rPr lang="en-US" smtClean="0"/>
              <a:t>Packet Tracer Simulation-Based Learning</a:t>
            </a:r>
          </a:p>
        </p:txBody>
      </p:sp>
      <p:sp>
        <p:nvSpPr>
          <p:cNvPr id="38924" name="Rectangle 22"/>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38925" name="Rectangle 23"/>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38926" name="Picture 22"/>
          <p:cNvPicPr>
            <a:picLocks noChangeAspect="1" noChangeArrowheads="1"/>
          </p:cNvPicPr>
          <p:nvPr/>
        </p:nvPicPr>
        <p:blipFill>
          <a:blip r:embed="rId4" cstate="screen"/>
          <a:srcRect/>
          <a:stretch>
            <a:fillRect/>
          </a:stretch>
        </p:blipFill>
        <p:spPr bwMode="auto">
          <a:xfrm>
            <a:off x="5959475" y="1627188"/>
            <a:ext cx="2798763" cy="44259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pingsandeigrp"/>
          <p:cNvPicPr>
            <a:picLocks noChangeAspect="1" noChangeArrowheads="1"/>
          </p:cNvPicPr>
          <p:nvPr/>
        </p:nvPicPr>
        <p:blipFill>
          <a:blip r:embed="rId3" cstate="screen"/>
          <a:srcRect b="-23"/>
          <a:stretch>
            <a:fillRect/>
          </a:stretch>
        </p:blipFill>
        <p:spPr bwMode="auto">
          <a:xfrm>
            <a:off x="3046413" y="5072063"/>
            <a:ext cx="2778125" cy="366712"/>
          </a:xfrm>
          <a:prstGeom prst="rect">
            <a:avLst/>
          </a:prstGeom>
          <a:noFill/>
          <a:ln w="9525">
            <a:solidFill>
              <a:srgbClr val="204962"/>
            </a:solidFill>
            <a:miter lim="800000"/>
            <a:headEnd/>
            <a:tailEnd/>
          </a:ln>
        </p:spPr>
      </p:pic>
      <p:sp>
        <p:nvSpPr>
          <p:cNvPr id="39939" name="Rectangle 6"/>
          <p:cNvSpPr>
            <a:spLocks noChangeArrowheads="1"/>
          </p:cNvSpPr>
          <p:nvPr/>
        </p:nvSpPr>
        <p:spPr bwMode="auto">
          <a:xfrm rot="-5400000">
            <a:off x="4008438" y="3532188"/>
            <a:ext cx="927100" cy="301625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39940" name="Picture 5"/>
          <p:cNvPicPr>
            <a:picLocks noChangeAspect="1" noChangeArrowheads="1"/>
          </p:cNvPicPr>
          <p:nvPr/>
        </p:nvPicPr>
        <p:blipFill>
          <a:blip r:embed="rId4" cstate="screen"/>
          <a:srcRect/>
          <a:stretch>
            <a:fillRect/>
          </a:stretch>
        </p:blipFill>
        <p:spPr bwMode="auto">
          <a:xfrm>
            <a:off x="649288" y="4645025"/>
            <a:ext cx="2789237" cy="393700"/>
          </a:xfrm>
          <a:prstGeom prst="rect">
            <a:avLst/>
          </a:prstGeom>
          <a:noFill/>
          <a:ln w="9525">
            <a:solidFill>
              <a:srgbClr val="204962"/>
            </a:solidFill>
            <a:miter lim="800000"/>
            <a:headEnd/>
            <a:tailEnd/>
          </a:ln>
        </p:spPr>
      </p:pic>
      <p:sp>
        <p:nvSpPr>
          <p:cNvPr id="39941" name="Rectangle 6"/>
          <p:cNvSpPr>
            <a:spLocks noChangeArrowheads="1"/>
          </p:cNvSpPr>
          <p:nvPr/>
        </p:nvSpPr>
        <p:spPr bwMode="auto">
          <a:xfrm rot="-5400000">
            <a:off x="1596232" y="3094831"/>
            <a:ext cx="927100" cy="3084513"/>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39942" name="Picture 9"/>
          <p:cNvPicPr>
            <a:picLocks noChangeAspect="1" noChangeArrowheads="1"/>
          </p:cNvPicPr>
          <p:nvPr/>
        </p:nvPicPr>
        <p:blipFill>
          <a:blip r:embed="rId5" cstate="screen"/>
          <a:srcRect b="-41"/>
          <a:stretch>
            <a:fillRect/>
          </a:stretch>
        </p:blipFill>
        <p:spPr bwMode="auto">
          <a:xfrm>
            <a:off x="5532438" y="6288088"/>
            <a:ext cx="2803525" cy="468312"/>
          </a:xfrm>
          <a:prstGeom prst="rect">
            <a:avLst/>
          </a:prstGeom>
          <a:noFill/>
          <a:ln w="9525">
            <a:solidFill>
              <a:srgbClr val="204962"/>
            </a:solidFill>
            <a:miter lim="800000"/>
            <a:headEnd/>
            <a:tailEnd/>
          </a:ln>
        </p:spPr>
      </p:pic>
      <p:sp>
        <p:nvSpPr>
          <p:cNvPr id="39943" name="Rectangle 6"/>
          <p:cNvSpPr>
            <a:spLocks noChangeArrowheads="1"/>
          </p:cNvSpPr>
          <p:nvPr/>
        </p:nvSpPr>
        <p:spPr bwMode="auto">
          <a:xfrm rot="-5400000">
            <a:off x="6503194" y="4831557"/>
            <a:ext cx="927100" cy="3084512"/>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9944" name="Rectangle 31"/>
          <p:cNvSpPr>
            <a:spLocks noGrp="1" noChangeArrowheads="1"/>
          </p:cNvSpPr>
          <p:nvPr>
            <p:ph type="title" idx="4294967295"/>
          </p:nvPr>
        </p:nvSpPr>
        <p:spPr/>
        <p:txBody>
          <a:bodyPr/>
          <a:lstStyle/>
          <a:p>
            <a:r>
              <a:rPr lang="en-US" smtClean="0"/>
              <a:t>Simulation, Visualization, Collaboration</a:t>
            </a:r>
          </a:p>
        </p:txBody>
      </p:sp>
      <p:sp>
        <p:nvSpPr>
          <p:cNvPr id="3994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9946" name="Rectangle 231"/>
          <p:cNvSpPr>
            <a:spLocks noChangeArrowheads="1"/>
          </p:cNvSpPr>
          <p:nvPr/>
        </p:nvSpPr>
        <p:spPr bwMode="auto">
          <a:xfrm>
            <a:off x="571500" y="2286000"/>
            <a:ext cx="2938463" cy="2557463"/>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39947" name="Rectangle 8"/>
          <p:cNvSpPr>
            <a:spLocks noChangeArrowheads="1"/>
          </p:cNvSpPr>
          <p:nvPr/>
        </p:nvSpPr>
        <p:spPr bwMode="auto">
          <a:xfrm>
            <a:off x="627063" y="4502150"/>
            <a:ext cx="28289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39948" name="Picture 5"/>
          <p:cNvPicPr>
            <a:picLocks noChangeAspect="1" noChangeArrowheads="1"/>
          </p:cNvPicPr>
          <p:nvPr/>
        </p:nvPicPr>
        <p:blipFill>
          <a:blip r:embed="rId6" cstate="screen"/>
          <a:srcRect/>
          <a:stretch>
            <a:fillRect/>
          </a:stretch>
        </p:blipFill>
        <p:spPr bwMode="auto">
          <a:xfrm>
            <a:off x="646113" y="2351088"/>
            <a:ext cx="2789237" cy="2249487"/>
          </a:xfrm>
          <a:prstGeom prst="rect">
            <a:avLst/>
          </a:prstGeom>
          <a:noFill/>
          <a:ln w="9525">
            <a:solidFill>
              <a:srgbClr val="204962"/>
            </a:solidFill>
            <a:miter lim="800000"/>
            <a:headEnd/>
            <a:tailEnd/>
          </a:ln>
        </p:spPr>
      </p:pic>
      <p:sp>
        <p:nvSpPr>
          <p:cNvPr id="39949" name="Rectangle 231"/>
          <p:cNvSpPr>
            <a:spLocks noChangeArrowheads="1"/>
          </p:cNvSpPr>
          <p:nvPr/>
        </p:nvSpPr>
        <p:spPr bwMode="auto">
          <a:xfrm>
            <a:off x="2971800" y="2962275"/>
            <a:ext cx="2927350" cy="2560638"/>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39950" name="AutoShape 239"/>
          <p:cNvSpPr>
            <a:spLocks noChangeArrowheads="1"/>
          </p:cNvSpPr>
          <p:nvPr/>
        </p:nvSpPr>
        <p:spPr bwMode="auto">
          <a:xfrm>
            <a:off x="1949450" y="2217738"/>
            <a:ext cx="112713" cy="71437"/>
          </a:xfrm>
          <a:prstGeom prst="triangle">
            <a:avLst>
              <a:gd name="adj" fmla="val 50000"/>
            </a:avLst>
          </a:prstGeom>
          <a:solidFill>
            <a:srgbClr val="204962"/>
          </a:solidFill>
          <a:ln w="6350" algn="ctr">
            <a:noFill/>
            <a:miter lim="800000"/>
            <a:headEnd/>
            <a:tailEnd/>
          </a:ln>
        </p:spPr>
        <p:txBody>
          <a:bodyPr lIns="82124" tIns="41061" rIns="82124" bIns="41061" anchor="ctr">
            <a:spAutoFit/>
          </a:bodyPr>
          <a:lstStyle/>
          <a:p>
            <a:pPr algn="ctr"/>
            <a:endParaRPr lang="en-US" sz="1800"/>
          </a:p>
        </p:txBody>
      </p:sp>
      <p:sp>
        <p:nvSpPr>
          <p:cNvPr id="39951" name="Text Box 204"/>
          <p:cNvSpPr txBox="1">
            <a:spLocks noChangeArrowheads="1"/>
          </p:cNvSpPr>
          <p:nvPr/>
        </p:nvSpPr>
        <p:spPr bwMode="auto">
          <a:xfrm flipH="1">
            <a:off x="1981200" y="1408113"/>
            <a:ext cx="3211513" cy="328612"/>
          </a:xfrm>
          <a:prstGeom prst="rect">
            <a:avLst/>
          </a:prstGeom>
          <a:noFill/>
          <a:ln w="9525" algn="ctr">
            <a:noFill/>
            <a:miter lim="800000"/>
            <a:headEnd/>
            <a:tailEnd/>
          </a:ln>
        </p:spPr>
        <p:txBody>
          <a:bodyPr lIns="82124" tIns="41061" rIns="82124" bIns="41061">
            <a:spAutoFit/>
          </a:bodyPr>
          <a:lstStyle/>
          <a:p>
            <a:r>
              <a:rPr lang="en-US" sz="1600"/>
              <a:t>Simulate IOS Commands</a:t>
            </a:r>
          </a:p>
        </p:txBody>
      </p:sp>
      <p:sp>
        <p:nvSpPr>
          <p:cNvPr id="39952" name="Line 235"/>
          <p:cNvSpPr>
            <a:spLocks noChangeShapeType="1"/>
          </p:cNvSpPr>
          <p:nvPr/>
        </p:nvSpPr>
        <p:spPr bwMode="auto">
          <a:xfrm flipH="1">
            <a:off x="2006600" y="1498600"/>
            <a:ext cx="1588" cy="768350"/>
          </a:xfrm>
          <a:prstGeom prst="line">
            <a:avLst/>
          </a:prstGeom>
          <a:noFill/>
          <a:ln w="12700">
            <a:solidFill>
              <a:srgbClr val="204962"/>
            </a:solidFill>
            <a:round/>
            <a:headEnd/>
            <a:tailEnd/>
          </a:ln>
        </p:spPr>
        <p:txBody>
          <a:bodyPr lIns="82124" tIns="41061" rIns="82124" bIns="41061" anchor="ctr">
            <a:spAutoFit/>
          </a:bodyPr>
          <a:lstStyle/>
          <a:p>
            <a:endParaRPr lang="en-US"/>
          </a:p>
        </p:txBody>
      </p:sp>
      <p:sp>
        <p:nvSpPr>
          <p:cNvPr id="39953" name="AutoShape 239"/>
          <p:cNvSpPr>
            <a:spLocks noChangeArrowheads="1"/>
          </p:cNvSpPr>
          <p:nvPr/>
        </p:nvSpPr>
        <p:spPr bwMode="auto">
          <a:xfrm>
            <a:off x="4381500" y="2889250"/>
            <a:ext cx="112713" cy="71438"/>
          </a:xfrm>
          <a:prstGeom prst="triangle">
            <a:avLst>
              <a:gd name="adj" fmla="val 50000"/>
            </a:avLst>
          </a:prstGeom>
          <a:solidFill>
            <a:srgbClr val="204962"/>
          </a:solidFill>
          <a:ln w="6350" algn="ctr">
            <a:noFill/>
            <a:miter lim="800000"/>
            <a:headEnd/>
            <a:tailEnd/>
          </a:ln>
        </p:spPr>
        <p:txBody>
          <a:bodyPr lIns="82124" tIns="41061" rIns="82124" bIns="41061" anchor="ctr">
            <a:spAutoFit/>
          </a:bodyPr>
          <a:lstStyle/>
          <a:p>
            <a:pPr algn="ctr"/>
            <a:endParaRPr lang="en-US" sz="1800"/>
          </a:p>
        </p:txBody>
      </p:sp>
      <p:sp>
        <p:nvSpPr>
          <p:cNvPr id="39954" name="Text Box 204"/>
          <p:cNvSpPr txBox="1">
            <a:spLocks noChangeArrowheads="1"/>
          </p:cNvSpPr>
          <p:nvPr/>
        </p:nvSpPr>
        <p:spPr bwMode="auto">
          <a:xfrm flipH="1">
            <a:off x="4413250" y="2085975"/>
            <a:ext cx="3211513" cy="330200"/>
          </a:xfrm>
          <a:prstGeom prst="rect">
            <a:avLst/>
          </a:prstGeom>
          <a:noFill/>
          <a:ln w="9525" algn="ctr">
            <a:noFill/>
            <a:miter lim="800000"/>
            <a:headEnd/>
            <a:tailEnd/>
          </a:ln>
        </p:spPr>
        <p:txBody>
          <a:bodyPr lIns="82124" tIns="41061" rIns="82124" bIns="41061">
            <a:spAutoFit/>
          </a:bodyPr>
          <a:lstStyle/>
          <a:p>
            <a:r>
              <a:rPr lang="en-US" sz="1600"/>
              <a:t>Visualize Network Traffic</a:t>
            </a:r>
          </a:p>
        </p:txBody>
      </p:sp>
      <p:sp>
        <p:nvSpPr>
          <p:cNvPr id="39955" name="Line 235"/>
          <p:cNvSpPr>
            <a:spLocks noChangeShapeType="1"/>
          </p:cNvSpPr>
          <p:nvPr/>
        </p:nvSpPr>
        <p:spPr bwMode="auto">
          <a:xfrm flipH="1">
            <a:off x="4438650" y="2173288"/>
            <a:ext cx="1588" cy="768350"/>
          </a:xfrm>
          <a:prstGeom prst="line">
            <a:avLst/>
          </a:prstGeom>
          <a:noFill/>
          <a:ln w="12700">
            <a:solidFill>
              <a:srgbClr val="204962"/>
            </a:solidFill>
            <a:round/>
            <a:headEnd/>
            <a:tailEnd/>
          </a:ln>
        </p:spPr>
        <p:txBody>
          <a:bodyPr lIns="82124" tIns="41061" rIns="82124" bIns="41061" anchor="ctr">
            <a:spAutoFit/>
          </a:bodyPr>
          <a:lstStyle/>
          <a:p>
            <a:endParaRPr lang="en-US"/>
          </a:p>
        </p:txBody>
      </p:sp>
      <p:sp>
        <p:nvSpPr>
          <p:cNvPr id="39956" name="Rectangle 8"/>
          <p:cNvSpPr>
            <a:spLocks noChangeArrowheads="1"/>
          </p:cNvSpPr>
          <p:nvPr/>
        </p:nvSpPr>
        <p:spPr bwMode="auto">
          <a:xfrm>
            <a:off x="3016250" y="4921250"/>
            <a:ext cx="28289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39957" name="Picture 6" descr="pingsandeigrp"/>
          <p:cNvPicPr>
            <a:picLocks noChangeAspect="1" noChangeArrowheads="1"/>
          </p:cNvPicPr>
          <p:nvPr/>
        </p:nvPicPr>
        <p:blipFill>
          <a:blip r:embed="rId7" cstate="screen"/>
          <a:srcRect/>
          <a:stretch>
            <a:fillRect/>
          </a:stretch>
        </p:blipFill>
        <p:spPr bwMode="auto">
          <a:xfrm>
            <a:off x="3046413" y="3028950"/>
            <a:ext cx="2778125" cy="1997075"/>
          </a:xfrm>
          <a:prstGeom prst="rect">
            <a:avLst/>
          </a:prstGeom>
          <a:noFill/>
          <a:ln w="9525">
            <a:solidFill>
              <a:srgbClr val="204962"/>
            </a:solidFill>
            <a:miter lim="800000"/>
            <a:headEnd/>
            <a:tailEnd/>
          </a:ln>
        </p:spPr>
      </p:pic>
      <p:sp>
        <p:nvSpPr>
          <p:cNvPr id="39958" name="AutoShape 239"/>
          <p:cNvSpPr>
            <a:spLocks noChangeArrowheads="1"/>
          </p:cNvSpPr>
          <p:nvPr/>
        </p:nvSpPr>
        <p:spPr bwMode="auto">
          <a:xfrm>
            <a:off x="6881813" y="3849688"/>
            <a:ext cx="112712" cy="71437"/>
          </a:xfrm>
          <a:prstGeom prst="triangle">
            <a:avLst>
              <a:gd name="adj" fmla="val 50000"/>
            </a:avLst>
          </a:prstGeom>
          <a:solidFill>
            <a:srgbClr val="204962"/>
          </a:solidFill>
          <a:ln w="6350" algn="ctr">
            <a:noFill/>
            <a:miter lim="800000"/>
            <a:headEnd/>
            <a:tailEnd/>
          </a:ln>
        </p:spPr>
        <p:txBody>
          <a:bodyPr lIns="82124" tIns="41061" rIns="82124" bIns="41061" anchor="ctr">
            <a:spAutoFit/>
          </a:bodyPr>
          <a:lstStyle/>
          <a:p>
            <a:pPr algn="ctr"/>
            <a:endParaRPr lang="en-US" sz="1800"/>
          </a:p>
        </p:txBody>
      </p:sp>
      <p:sp>
        <p:nvSpPr>
          <p:cNvPr id="39959" name="Text Box 204"/>
          <p:cNvSpPr txBox="1">
            <a:spLocks noChangeArrowheads="1"/>
          </p:cNvSpPr>
          <p:nvPr/>
        </p:nvSpPr>
        <p:spPr bwMode="auto">
          <a:xfrm flipH="1">
            <a:off x="6913563" y="3046413"/>
            <a:ext cx="3211512" cy="576262"/>
          </a:xfrm>
          <a:prstGeom prst="rect">
            <a:avLst/>
          </a:prstGeom>
          <a:noFill/>
          <a:ln w="9525" algn="ctr">
            <a:noFill/>
            <a:miter lim="800000"/>
            <a:headEnd/>
            <a:tailEnd/>
          </a:ln>
        </p:spPr>
        <p:txBody>
          <a:bodyPr lIns="82124" tIns="41061" rIns="82124" bIns="41061">
            <a:spAutoFit/>
          </a:bodyPr>
          <a:lstStyle/>
          <a:p>
            <a:r>
              <a:rPr lang="en-US" sz="1600"/>
              <a:t>Collaborate on</a:t>
            </a:r>
            <a:br>
              <a:rPr lang="en-US" sz="1600"/>
            </a:br>
            <a:r>
              <a:rPr lang="en-US" sz="1600"/>
              <a:t>Multiuser Activities</a:t>
            </a:r>
          </a:p>
        </p:txBody>
      </p:sp>
      <p:sp>
        <p:nvSpPr>
          <p:cNvPr id="39960" name="Line 235"/>
          <p:cNvSpPr>
            <a:spLocks noChangeShapeType="1"/>
          </p:cNvSpPr>
          <p:nvPr/>
        </p:nvSpPr>
        <p:spPr bwMode="auto">
          <a:xfrm flipH="1">
            <a:off x="6938963" y="3133725"/>
            <a:ext cx="1587" cy="768350"/>
          </a:xfrm>
          <a:prstGeom prst="line">
            <a:avLst/>
          </a:prstGeom>
          <a:noFill/>
          <a:ln w="12700">
            <a:solidFill>
              <a:srgbClr val="204962"/>
            </a:solidFill>
            <a:round/>
            <a:headEnd/>
            <a:tailEnd/>
          </a:ln>
        </p:spPr>
        <p:txBody>
          <a:bodyPr lIns="82124" tIns="41061" rIns="82124" bIns="41061" anchor="ctr">
            <a:spAutoFit/>
          </a:bodyPr>
          <a:lstStyle/>
          <a:p>
            <a:endParaRPr lang="en-US"/>
          </a:p>
        </p:txBody>
      </p:sp>
      <p:sp>
        <p:nvSpPr>
          <p:cNvPr id="39961" name="Rectangle 231"/>
          <p:cNvSpPr>
            <a:spLocks noChangeArrowheads="1"/>
          </p:cNvSpPr>
          <p:nvPr/>
        </p:nvSpPr>
        <p:spPr bwMode="auto">
          <a:xfrm>
            <a:off x="5461000" y="3905250"/>
            <a:ext cx="2946400" cy="2562225"/>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39962" name="Rectangle 8"/>
          <p:cNvSpPr>
            <a:spLocks noChangeArrowheads="1"/>
          </p:cNvSpPr>
          <p:nvPr/>
        </p:nvSpPr>
        <p:spPr bwMode="auto">
          <a:xfrm>
            <a:off x="5514975" y="6140450"/>
            <a:ext cx="28289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39963" name="Picture 9"/>
          <p:cNvPicPr>
            <a:picLocks noChangeAspect="1" noChangeArrowheads="1"/>
          </p:cNvPicPr>
          <p:nvPr/>
        </p:nvPicPr>
        <p:blipFill>
          <a:blip r:embed="rId8" cstate="screen"/>
          <a:srcRect/>
          <a:stretch>
            <a:fillRect/>
          </a:stretch>
        </p:blipFill>
        <p:spPr bwMode="auto">
          <a:xfrm>
            <a:off x="5532438" y="3970338"/>
            <a:ext cx="2803525" cy="2268537"/>
          </a:xfrm>
          <a:prstGeom prst="rect">
            <a:avLst/>
          </a:prstGeom>
          <a:noFill/>
          <a:ln w="9525">
            <a:solidFill>
              <a:srgbClr val="204962"/>
            </a:solid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741"/>
          <p:cNvPicPr>
            <a:picLocks noChangeAspect="1" noChangeArrowheads="1"/>
          </p:cNvPicPr>
          <p:nvPr/>
        </p:nvPicPr>
        <p:blipFill>
          <a:blip r:embed="rId3" cstate="screen"/>
          <a:srcRect r="35" b="278"/>
          <a:stretch>
            <a:fillRect/>
          </a:stretch>
        </p:blipFill>
        <p:spPr bwMode="auto">
          <a:xfrm>
            <a:off x="407988" y="5494338"/>
            <a:ext cx="4633912" cy="490537"/>
          </a:xfrm>
          <a:prstGeom prst="rect">
            <a:avLst/>
          </a:prstGeom>
          <a:noFill/>
          <a:ln w="9525">
            <a:noFill/>
            <a:miter lim="800000"/>
            <a:headEnd/>
            <a:tailEnd/>
          </a:ln>
        </p:spPr>
      </p:pic>
      <p:pic>
        <p:nvPicPr>
          <p:cNvPr id="41987" name="Picture 4" descr="7412"/>
          <p:cNvPicPr>
            <a:picLocks noChangeAspect="1" noChangeArrowheads="1"/>
          </p:cNvPicPr>
          <p:nvPr/>
        </p:nvPicPr>
        <p:blipFill>
          <a:blip r:embed="rId4" cstate="screen"/>
          <a:srcRect r="-37"/>
          <a:stretch>
            <a:fillRect/>
          </a:stretch>
        </p:blipFill>
        <p:spPr bwMode="auto">
          <a:xfrm>
            <a:off x="5308600" y="5494338"/>
            <a:ext cx="3414713" cy="490537"/>
          </a:xfrm>
          <a:prstGeom prst="rect">
            <a:avLst/>
          </a:prstGeom>
          <a:noFill/>
          <a:ln w="9525">
            <a:noFill/>
            <a:miter lim="800000"/>
            <a:headEnd/>
            <a:tailEnd/>
          </a:ln>
        </p:spPr>
      </p:pic>
      <p:sp>
        <p:nvSpPr>
          <p:cNvPr id="41988" name="Rectangle 6"/>
          <p:cNvSpPr>
            <a:spLocks noChangeArrowheads="1"/>
          </p:cNvSpPr>
          <p:nvPr/>
        </p:nvSpPr>
        <p:spPr bwMode="auto">
          <a:xfrm rot="-5400000">
            <a:off x="4107657" y="1359694"/>
            <a:ext cx="927100" cy="8440737"/>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1989" name="Rectangle 21"/>
          <p:cNvSpPr>
            <a:spLocks noGrp="1" noChangeArrowheads="1"/>
          </p:cNvSpPr>
          <p:nvPr>
            <p:ph type="title" idx="4294967295"/>
          </p:nvPr>
        </p:nvSpPr>
        <p:spPr/>
        <p:txBody>
          <a:bodyPr/>
          <a:lstStyle/>
          <a:p>
            <a:r>
              <a:rPr lang="en-US" smtClean="0"/>
              <a:t>Integrated into CCNA Curricula</a:t>
            </a:r>
          </a:p>
        </p:txBody>
      </p:sp>
      <p:sp>
        <p:nvSpPr>
          <p:cNvPr id="4199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1991" name="Rectangle 8"/>
          <p:cNvSpPr>
            <a:spLocks noChangeArrowheads="1"/>
          </p:cNvSpPr>
          <p:nvPr/>
        </p:nvSpPr>
        <p:spPr bwMode="auto">
          <a:xfrm>
            <a:off x="555625" y="6469063"/>
            <a:ext cx="80137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41992" name="Group 68"/>
          <p:cNvGrpSpPr>
            <a:grpSpLocks/>
          </p:cNvGrpSpPr>
          <p:nvPr/>
        </p:nvGrpSpPr>
        <p:grpSpPr bwMode="auto">
          <a:xfrm>
            <a:off x="542925" y="5829300"/>
            <a:ext cx="8029575" cy="735013"/>
            <a:chOff x="657225" y="6040438"/>
            <a:chExt cx="7821613" cy="493712"/>
          </a:xfrm>
        </p:grpSpPr>
        <p:sp>
          <p:nvSpPr>
            <p:cNvPr id="42000" name="Rectangle 443"/>
            <p:cNvSpPr>
              <a:spLocks noChangeArrowheads="1"/>
            </p:cNvSpPr>
            <p:nvPr/>
          </p:nvSpPr>
          <p:spPr bwMode="auto">
            <a:xfrm>
              <a:off x="657225" y="6040438"/>
              <a:ext cx="7821613"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42001" name="Rectangle 781"/>
            <p:cNvSpPr>
              <a:spLocks noChangeArrowheads="1"/>
            </p:cNvSpPr>
            <p:nvPr/>
          </p:nvSpPr>
          <p:spPr bwMode="auto">
            <a:xfrm>
              <a:off x="685800" y="6057307"/>
              <a:ext cx="7762875"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sp>
        <p:nvSpPr>
          <p:cNvPr id="41993" name="Rectangle 173"/>
          <p:cNvSpPr>
            <a:spLocks noChangeArrowheads="1"/>
          </p:cNvSpPr>
          <p:nvPr/>
        </p:nvSpPr>
        <p:spPr bwMode="auto">
          <a:xfrm>
            <a:off x="762000" y="5984875"/>
            <a:ext cx="7593013" cy="411163"/>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800">
                <a:solidFill>
                  <a:schemeClr val="bg1"/>
                </a:solidFill>
              </a:rPr>
              <a:t>Students Launch Packet Tracer Directly From CCNA Discovery and CCNA Exploration to Access Activities That Reinforce the Curriculum</a:t>
            </a:r>
          </a:p>
        </p:txBody>
      </p:sp>
      <p:sp>
        <p:nvSpPr>
          <p:cNvPr id="41994" name="Rectangle 8"/>
          <p:cNvSpPr>
            <a:spLocks noChangeArrowheads="1"/>
          </p:cNvSpPr>
          <p:nvPr/>
        </p:nvSpPr>
        <p:spPr bwMode="auto">
          <a:xfrm>
            <a:off x="379413" y="5346700"/>
            <a:ext cx="47101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1995" name="Rectangle 8"/>
          <p:cNvSpPr>
            <a:spLocks noChangeArrowheads="1"/>
          </p:cNvSpPr>
          <p:nvPr/>
        </p:nvSpPr>
        <p:spPr bwMode="auto">
          <a:xfrm>
            <a:off x="5280025" y="5346700"/>
            <a:ext cx="34909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1996" name="Rectangle 231"/>
          <p:cNvSpPr>
            <a:spLocks noChangeArrowheads="1"/>
          </p:cNvSpPr>
          <p:nvPr/>
        </p:nvSpPr>
        <p:spPr bwMode="auto">
          <a:xfrm>
            <a:off x="349250" y="2090738"/>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41997" name="Picture 3" descr="741"/>
          <p:cNvPicPr>
            <a:picLocks noChangeAspect="1" noChangeArrowheads="1"/>
          </p:cNvPicPr>
          <p:nvPr/>
        </p:nvPicPr>
        <p:blipFill>
          <a:blip r:embed="rId5" cstate="screen"/>
          <a:srcRect r="35" b="-46"/>
          <a:stretch>
            <a:fillRect/>
          </a:stretch>
        </p:blipFill>
        <p:spPr bwMode="auto">
          <a:xfrm>
            <a:off x="419100" y="2147888"/>
            <a:ext cx="4632325" cy="3276600"/>
          </a:xfrm>
          <a:prstGeom prst="rect">
            <a:avLst/>
          </a:prstGeom>
          <a:noFill/>
          <a:ln w="9525">
            <a:solidFill>
              <a:srgbClr val="204962"/>
            </a:solidFill>
            <a:miter lim="800000"/>
            <a:headEnd/>
            <a:tailEnd/>
          </a:ln>
        </p:spPr>
      </p:pic>
      <p:sp>
        <p:nvSpPr>
          <p:cNvPr id="41998" name="Rectangle 231"/>
          <p:cNvSpPr>
            <a:spLocks noChangeArrowheads="1"/>
          </p:cNvSpPr>
          <p:nvPr/>
        </p:nvSpPr>
        <p:spPr bwMode="auto">
          <a:xfrm>
            <a:off x="5233988" y="2676525"/>
            <a:ext cx="3559175" cy="3262313"/>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41999" name="Picture 4" descr="7412"/>
          <p:cNvPicPr>
            <a:picLocks noChangeAspect="1" noChangeArrowheads="1"/>
          </p:cNvPicPr>
          <p:nvPr/>
        </p:nvPicPr>
        <p:blipFill>
          <a:blip r:embed="rId6" cstate="screen"/>
          <a:srcRect l="258" r="980" b="311"/>
          <a:stretch>
            <a:fillRect/>
          </a:stretch>
        </p:blipFill>
        <p:spPr bwMode="auto">
          <a:xfrm>
            <a:off x="5308600" y="2724150"/>
            <a:ext cx="3414713" cy="2700338"/>
          </a:xfrm>
          <a:prstGeom prst="rect">
            <a:avLst/>
          </a:prstGeom>
          <a:noFill/>
          <a:ln w="9525">
            <a:solidFill>
              <a:srgbClr val="204962"/>
            </a:solid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13314" name="Picture 28" descr="HAF28568.JPG"/>
          <p:cNvPicPr>
            <a:picLocks noChangeAspect="1"/>
          </p:cNvPicPr>
          <p:nvPr/>
        </p:nvPicPr>
        <p:blipFill>
          <a:blip r:embed="rId3" cstate="print"/>
          <a:srcRect/>
          <a:stretch>
            <a:fillRect/>
          </a:stretch>
        </p:blipFill>
        <p:spPr bwMode="auto">
          <a:xfrm>
            <a:off x="5700713" y="6305550"/>
            <a:ext cx="2928937" cy="552450"/>
          </a:xfrm>
          <a:prstGeom prst="rect">
            <a:avLst/>
          </a:prstGeom>
          <a:noFill/>
          <a:ln w="9525">
            <a:noFill/>
            <a:miter lim="800000"/>
            <a:headEnd/>
            <a:tailEnd/>
          </a:ln>
        </p:spPr>
      </p:pic>
      <p:sp>
        <p:nvSpPr>
          <p:cNvPr id="1331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sp>
        <p:nvSpPr>
          <p:cNvPr id="1331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8200" name="Rectangle 30"/>
          <p:cNvSpPr txBox="1">
            <a:spLocks noChangeArrowheads="1"/>
          </p:cNvSpPr>
          <p:nvPr/>
        </p:nvSpPr>
        <p:spPr bwMode="auto">
          <a:xfrm>
            <a:off x="533400" y="685800"/>
            <a:ext cx="8145463" cy="838200"/>
          </a:xfrm>
          <a:prstGeom prst="rect">
            <a:avLst/>
          </a:prstGeom>
          <a:noFill/>
          <a:ln w="9525">
            <a:noFill/>
            <a:miter lim="800000"/>
            <a:headEnd/>
            <a:tailEnd/>
          </a:ln>
        </p:spPr>
        <p:txBody>
          <a:bodyPr lIns="82124" tIns="41061" rIns="82124" bIns="41061" anchor="b"/>
          <a:lstStyle/>
          <a:p>
            <a:pPr defTabSz="814388" eaLnBrk="0" hangingPunct="0">
              <a:lnSpc>
                <a:spcPct val="90000"/>
              </a:lnSpc>
              <a:defRPr/>
            </a:pPr>
            <a:r>
              <a:rPr lang="en-US" sz="3200" b="1" dirty="0">
                <a:solidFill>
                  <a:srgbClr val="708CA1"/>
                </a:solidFill>
                <a:latin typeface="Arial"/>
                <a:ea typeface="ＭＳ Ｐゴシック" pitchFamily="34" charset="-128"/>
                <a:cs typeface="ＭＳ Ｐゴシック" pitchFamily="-65" charset="-128"/>
              </a:rPr>
              <a:t>Packet Tracer Skills Assessments </a:t>
            </a:r>
            <a:r>
              <a:rPr lang="en-US" sz="3200" b="1" dirty="0">
                <a:solidFill>
                  <a:srgbClr val="0183B7"/>
                </a:solidFill>
                <a:latin typeface="Arial" charset="0"/>
                <a:ea typeface="ＭＳ Ｐゴシック" pitchFamily="34" charset="-128"/>
                <a:cs typeface="Arial" charset="0"/>
              </a:rPr>
              <a:t/>
            </a:r>
            <a:br>
              <a:rPr lang="en-US" sz="3200" b="1" dirty="0">
                <a:solidFill>
                  <a:srgbClr val="0183B7"/>
                </a:solidFill>
                <a:latin typeface="Arial" charset="0"/>
                <a:ea typeface="ＭＳ Ｐゴシック" pitchFamily="34" charset="-128"/>
                <a:cs typeface="Arial" charset="0"/>
              </a:rPr>
            </a:br>
            <a:r>
              <a:rPr lang="en-US" sz="2000" dirty="0" smtClean="0">
                <a:latin typeface="Arial" charset="0"/>
                <a:ea typeface="ＭＳ Ｐゴシック" pitchFamily="34" charset="-128"/>
                <a:cs typeface="Arial" charset="0"/>
              </a:rPr>
              <a:t>Innovative </a:t>
            </a:r>
            <a:r>
              <a:rPr lang="en-US" sz="2000" dirty="0">
                <a:latin typeface="Arial" charset="0"/>
                <a:ea typeface="ＭＳ Ｐゴシック" pitchFamily="34" charset="-128"/>
                <a:cs typeface="Arial" charset="0"/>
              </a:rPr>
              <a:t>New Assessment Offering</a:t>
            </a:r>
            <a:endParaRPr lang="en-US" sz="2800" dirty="0">
              <a:latin typeface="Arial" charset="0"/>
              <a:ea typeface="ＭＳ Ｐゴシック" pitchFamily="34" charset="-128"/>
              <a:cs typeface="Arial" charset="0"/>
            </a:endParaRPr>
          </a:p>
        </p:txBody>
      </p:sp>
      <p:sp>
        <p:nvSpPr>
          <p:cNvPr id="1331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4"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13321" name="AutoShape 11"/>
          <p:cNvSpPr>
            <a:spLocks noChangeArrowheads="1"/>
          </p:cNvSpPr>
          <p:nvPr/>
        </p:nvSpPr>
        <p:spPr bwMode="auto">
          <a:xfrm>
            <a:off x="438150" y="1697038"/>
            <a:ext cx="8255000" cy="3694112"/>
          </a:xfrm>
          <a:prstGeom prst="roundRect">
            <a:avLst>
              <a:gd name="adj" fmla="val 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6" name="Rectangle 17"/>
          <p:cNvSpPr txBox="1">
            <a:spLocks noChangeArrowheads="1"/>
          </p:cNvSpPr>
          <p:nvPr/>
        </p:nvSpPr>
        <p:spPr bwMode="auto">
          <a:xfrm>
            <a:off x="457200" y="1762125"/>
            <a:ext cx="5200650" cy="4229100"/>
          </a:xfrm>
          <a:prstGeom prst="rect">
            <a:avLst/>
          </a:prstGeom>
          <a:noFill/>
          <a:ln w="9525">
            <a:noFill/>
            <a:miter lim="800000"/>
            <a:headEnd/>
            <a:tailEnd/>
          </a:ln>
        </p:spPr>
        <p:txBody>
          <a:bodyPr lIns="82124" tIns="41061" rIns="82124" bIns="41061"/>
          <a:lstStyle/>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Authentic tasks, complex and performance based  </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Rich, immediate feedback  </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Online, centrally administered environment</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Automatically scored and integrated with </a:t>
            </a:r>
            <a:r>
              <a:rPr lang="en-US" sz="1600" kern="0" dirty="0" err="1">
                <a:solidFill>
                  <a:srgbClr val="000000"/>
                </a:solidFill>
                <a:latin typeface="Arial"/>
                <a:ea typeface="ＭＳ Ｐゴシック" pitchFamily="-65" charset="-128"/>
                <a:cs typeface="ＭＳ Ｐゴシック" pitchFamily="-65" charset="-128"/>
              </a:rPr>
              <a:t>gradebook</a:t>
            </a:r>
            <a:endParaRPr lang="en-US" sz="1600" kern="0" dirty="0">
              <a:solidFill>
                <a:srgbClr val="000000"/>
              </a:solidFill>
              <a:latin typeface="Arial"/>
              <a:ea typeface="ＭＳ Ｐゴシック" pitchFamily="-65" charset="-128"/>
              <a:cs typeface="ＭＳ Ｐゴシック" pitchFamily="-65" charset="-128"/>
            </a:endParaRP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Students practice in familiar simulation environment  </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Measures performance in addition to knowledge</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Allows simultaneous testing for large numbers of students</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Practice without accessing real equipment</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Helps instill confidence in mastery of learned skills</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21st century assessment integrated with networking technology curriculum</a:t>
            </a:r>
          </a:p>
        </p:txBody>
      </p:sp>
      <p:sp>
        <p:nvSpPr>
          <p:cNvPr id="13323"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eaLnBrk="0" hangingPunct="0"/>
            <a:fld id="{6AAF11A3-4C34-4F90-B805-F623587A3BFB}" type="slidenum">
              <a:rPr lang="en-US" sz="1000" smtClean="0">
                <a:solidFill>
                  <a:srgbClr val="D3D3D3"/>
                </a:solidFill>
                <a:latin typeface="Arial" charset="0"/>
                <a:cs typeface="Arial" charset="0"/>
              </a:rPr>
              <a:pPr algn="r" defTabSz="814388" eaLnBrk="0" hangingPunct="0"/>
              <a:t>36</a:t>
            </a:fld>
            <a:endParaRPr lang="en-US" sz="1000" smtClean="0">
              <a:solidFill>
                <a:srgbClr val="D3D3D3"/>
              </a:solidFill>
              <a:latin typeface="Arial" charset="0"/>
              <a:cs typeface="Arial" charset="0"/>
            </a:endParaRPr>
          </a:p>
        </p:txBody>
      </p:sp>
      <p:sp>
        <p:nvSpPr>
          <p:cNvPr id="1332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defTabSz="814388" eaLnBrk="0" hangingPunct="0"/>
            <a:r>
              <a:rPr lang="en-US" sz="700" smtClean="0">
                <a:solidFill>
                  <a:srgbClr val="D3D3D3"/>
                </a:solidFill>
                <a:latin typeface="Arial" charset="0"/>
                <a:cs typeface="Arial" charset="0"/>
              </a:rPr>
              <a:t>© 2010 Cisco Systems, Inc. All rights reserved.</a:t>
            </a:r>
          </a:p>
        </p:txBody>
      </p:sp>
      <p:sp>
        <p:nvSpPr>
          <p:cNvPr id="13325" name="Rectangle 6313"/>
          <p:cNvSpPr>
            <a:spLocks noChangeArrowheads="1"/>
          </p:cNvSpPr>
          <p:nvPr/>
        </p:nvSpPr>
        <p:spPr bwMode="auto">
          <a:xfrm>
            <a:off x="7118350" y="6670675"/>
            <a:ext cx="655638" cy="190500"/>
          </a:xfrm>
          <a:prstGeom prst="rect">
            <a:avLst/>
          </a:prstGeom>
          <a:noFill/>
          <a:ln w="9525">
            <a:noFill/>
            <a:miter lim="800000"/>
            <a:headEnd/>
            <a:tailEnd/>
          </a:ln>
        </p:spPr>
        <p:txBody>
          <a:bodyPr wrap="none" lIns="82124" tIns="41061" rIns="82124" bIns="41061" anchor="b">
            <a:spAutoFit/>
          </a:bodyPr>
          <a:lstStyle/>
          <a:p>
            <a:pPr algn="r" defTabSz="814388" eaLnBrk="0" hangingPunct="0"/>
            <a:r>
              <a:rPr lang="en-US" sz="700" smtClean="0">
                <a:solidFill>
                  <a:srgbClr val="D3D3D3"/>
                </a:solidFill>
                <a:latin typeface="Arial" charset="0"/>
                <a:cs typeface="Arial" charset="0"/>
              </a:rPr>
              <a:t>Cisco Public</a:t>
            </a:r>
          </a:p>
        </p:txBody>
      </p:sp>
      <p:pic>
        <p:nvPicPr>
          <p:cNvPr id="13326" name="Picture 24" descr="HAG16084.jpg"/>
          <p:cNvPicPr>
            <a:picLocks noChangeAspect="1"/>
          </p:cNvPicPr>
          <p:nvPr/>
        </p:nvPicPr>
        <p:blipFill>
          <a:blip r:embed="rId4" cstate="print"/>
          <a:srcRect/>
          <a:stretch>
            <a:fillRect/>
          </a:stretch>
        </p:blipFill>
        <p:spPr bwMode="auto">
          <a:xfrm>
            <a:off x="5695950" y="1754188"/>
            <a:ext cx="2933700" cy="1981200"/>
          </a:xfrm>
          <a:prstGeom prst="rect">
            <a:avLst/>
          </a:prstGeom>
          <a:noFill/>
          <a:ln w="9525">
            <a:noFill/>
            <a:miter lim="800000"/>
            <a:headEnd/>
            <a:tailEnd/>
          </a:ln>
        </p:spPr>
      </p:pic>
      <p:sp>
        <p:nvSpPr>
          <p:cNvPr id="13327"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pic>
        <p:nvPicPr>
          <p:cNvPr id="13328" name="Picture 27" descr="HAF28568.JPG"/>
          <p:cNvPicPr>
            <a:picLocks noChangeAspect="1"/>
          </p:cNvPicPr>
          <p:nvPr/>
        </p:nvPicPr>
        <p:blipFill>
          <a:blip r:embed="rId5" cstate="print"/>
          <a:srcRect/>
          <a:stretch>
            <a:fillRect/>
          </a:stretch>
        </p:blipFill>
        <p:spPr bwMode="auto">
          <a:xfrm>
            <a:off x="5700713" y="3713163"/>
            <a:ext cx="2928937" cy="23193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16386" name="Picture 1" descr="C:\Documents and Settings\Ed\My Documents\Working\Current_Projects\09-1962\VAM\HAJ25456.jpg"/>
          <p:cNvPicPr>
            <a:picLocks noChangeAspect="1" noChangeArrowheads="1"/>
          </p:cNvPicPr>
          <p:nvPr/>
        </p:nvPicPr>
        <p:blipFill>
          <a:blip r:embed="rId3" cstate="print"/>
          <a:srcRect/>
          <a:stretch>
            <a:fillRect/>
          </a:stretch>
        </p:blipFill>
        <p:spPr bwMode="auto">
          <a:xfrm>
            <a:off x="5381625" y="6308725"/>
            <a:ext cx="3276600" cy="549275"/>
          </a:xfrm>
          <a:prstGeom prst="rect">
            <a:avLst/>
          </a:prstGeom>
          <a:noFill/>
          <a:ln w="9525">
            <a:noFill/>
            <a:miter lim="800000"/>
            <a:headEnd/>
            <a:tailEnd/>
          </a:ln>
        </p:spPr>
      </p:pic>
      <p:sp>
        <p:nvSpPr>
          <p:cNvPr id="1638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sp>
        <p:nvSpPr>
          <p:cNvPr id="1638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6390" name="Rectangle 16"/>
          <p:cNvSpPr>
            <a:spLocks noGrp="1" noChangeArrowheads="1"/>
          </p:cNvSpPr>
          <p:nvPr>
            <p:ph type="title" idx="4294967295"/>
          </p:nvPr>
        </p:nvSpPr>
        <p:spPr>
          <a:xfrm>
            <a:off x="366713" y="423863"/>
            <a:ext cx="8313737" cy="838200"/>
          </a:xfrm>
        </p:spPr>
        <p:txBody>
          <a:bodyPr/>
          <a:lstStyle/>
          <a:p>
            <a:pPr eaLnBrk="1" hangingPunct="1"/>
            <a:r>
              <a:rPr lang="en-US" smtClean="0"/>
              <a:t>Practice Assessments for CCNA Courses</a:t>
            </a:r>
          </a:p>
        </p:txBody>
      </p:sp>
      <p:sp>
        <p:nvSpPr>
          <p:cNvPr id="1639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2056" name="Rectangle 9"/>
          <p:cNvSpPr>
            <a:spLocks noChangeArrowheads="1"/>
          </p:cNvSpPr>
          <p:nvPr/>
        </p:nvSpPr>
        <p:spPr bwMode="auto">
          <a:xfrm>
            <a:off x="366713" y="1528763"/>
            <a:ext cx="8397875" cy="4508500"/>
          </a:xfrm>
          <a:prstGeom prst="rect">
            <a:avLst/>
          </a:prstGeom>
          <a:gradFill flip="none" rotWithShape="1">
            <a:gsLst>
              <a:gs pos="0">
                <a:srgbClr val="9EC5E6"/>
              </a:gs>
              <a:gs pos="0">
                <a:srgbClr val="9EC5E6"/>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16393" name="AutoShape 11"/>
          <p:cNvSpPr>
            <a:spLocks noChangeArrowheads="1"/>
          </p:cNvSpPr>
          <p:nvPr/>
        </p:nvSpPr>
        <p:spPr bwMode="auto">
          <a:xfrm>
            <a:off x="438150" y="1692275"/>
            <a:ext cx="8255000" cy="3698875"/>
          </a:xfrm>
          <a:prstGeom prst="roundRect">
            <a:avLst>
              <a:gd name="adj" fmla="val 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6394" name="Rectangle 17"/>
          <p:cNvSpPr>
            <a:spLocks noGrp="1" noChangeArrowheads="1"/>
          </p:cNvSpPr>
          <p:nvPr>
            <p:ph type="body" idx="4294967295"/>
          </p:nvPr>
        </p:nvSpPr>
        <p:spPr>
          <a:xfrm>
            <a:off x="361950" y="1843088"/>
            <a:ext cx="5260975" cy="4519612"/>
          </a:xfrm>
        </p:spPr>
        <p:txBody>
          <a:bodyPr/>
          <a:lstStyle/>
          <a:p>
            <a:r>
              <a:rPr lang="en-US" sz="1800" smtClean="0">
                <a:solidFill>
                  <a:srgbClr val="B21A1A"/>
                </a:solidFill>
              </a:rPr>
              <a:t>PT Practice Skills Based Assessments (SBAs) </a:t>
            </a:r>
            <a:r>
              <a:rPr lang="en-US" sz="1800" smtClean="0"/>
              <a:t>are the first Packet Tracer Skills Assessments available</a:t>
            </a:r>
          </a:p>
          <a:p>
            <a:r>
              <a:rPr lang="en-US" sz="1800" smtClean="0"/>
              <a:t>Each CCNA course has a final </a:t>
            </a:r>
            <a:r>
              <a:rPr lang="en-US" sz="1800" smtClean="0">
                <a:solidFill>
                  <a:srgbClr val="B21A1A"/>
                </a:solidFill>
              </a:rPr>
              <a:t>hands-on</a:t>
            </a:r>
            <a:r>
              <a:rPr lang="en-US" sz="1800" smtClean="0"/>
              <a:t> skills exam</a:t>
            </a:r>
          </a:p>
          <a:p>
            <a:pPr marL="342900" lvl="2" indent="-3175">
              <a:spcBef>
                <a:spcPct val="50000"/>
              </a:spcBef>
            </a:pPr>
            <a:r>
              <a:rPr lang="en-US" sz="1400" smtClean="0"/>
              <a:t>Administered on real equipment in person, or on remotely-accessed equipment </a:t>
            </a:r>
          </a:p>
          <a:p>
            <a:pPr marL="342900" lvl="2" indent="-3175">
              <a:spcBef>
                <a:spcPct val="50000"/>
              </a:spcBef>
            </a:pPr>
            <a:r>
              <a:rPr lang="en-US" sz="1400" smtClean="0"/>
              <a:t>Assess ability to apply knowledge and perform real skills to succeed in the workforce </a:t>
            </a:r>
          </a:p>
          <a:p>
            <a:r>
              <a:rPr lang="en-US" sz="1800" smtClean="0">
                <a:solidFill>
                  <a:srgbClr val="B21A1A"/>
                </a:solidFill>
              </a:rPr>
              <a:t>PT Practice SBAs </a:t>
            </a:r>
            <a:r>
              <a:rPr lang="en-US" sz="1800" smtClean="0"/>
              <a:t>provide a technology-based solution to </a:t>
            </a:r>
            <a:r>
              <a:rPr lang="en-US" sz="1800" smtClean="0">
                <a:solidFill>
                  <a:srgbClr val="B21A1A"/>
                </a:solidFill>
              </a:rPr>
              <a:t>practice</a:t>
            </a:r>
            <a:r>
              <a:rPr lang="en-US" sz="1800" smtClean="0"/>
              <a:t> for the final hands-on exam</a:t>
            </a:r>
          </a:p>
          <a:p>
            <a:pPr marL="342900" lvl="2" indent="-3175">
              <a:spcBef>
                <a:spcPct val="50000"/>
              </a:spcBef>
            </a:pPr>
            <a:r>
              <a:rPr lang="en-US" sz="1400" smtClean="0"/>
              <a:t>Available for all CCNA Discovery &amp; CCNA Exploration courses</a:t>
            </a:r>
          </a:p>
          <a:p>
            <a:pPr marL="342900" lvl="2" indent="-3175">
              <a:spcBef>
                <a:spcPct val="50000"/>
              </a:spcBef>
            </a:pPr>
            <a:r>
              <a:rPr lang="en-US" sz="1400" smtClean="0"/>
              <a:t>Help indicate a student’s readiness for final hands-on exam</a:t>
            </a:r>
          </a:p>
        </p:txBody>
      </p:sp>
      <p:pic>
        <p:nvPicPr>
          <p:cNvPr id="16395" name="Picture 1" descr="C:\Documents and Settings\Ed\My Documents\Working\Current_Projects\09-1962\VAM\HAJ25456.jpg"/>
          <p:cNvPicPr>
            <a:picLocks noChangeAspect="1" noChangeArrowheads="1"/>
          </p:cNvPicPr>
          <p:nvPr/>
        </p:nvPicPr>
        <p:blipFill>
          <a:blip r:embed="rId4" cstate="print"/>
          <a:srcRect l="3613" r="7668"/>
          <a:stretch>
            <a:fillRect/>
          </a:stretch>
        </p:blipFill>
        <p:spPr bwMode="auto">
          <a:xfrm>
            <a:off x="5691188" y="1743075"/>
            <a:ext cx="2906712" cy="4314825"/>
          </a:xfrm>
          <a:prstGeom prst="rect">
            <a:avLst/>
          </a:prstGeom>
          <a:noFill/>
          <a:ln w="9525">
            <a:noFill/>
            <a:miter lim="800000"/>
            <a:headEnd/>
            <a:tailEnd/>
          </a:ln>
        </p:spPr>
      </p:pic>
      <p:sp>
        <p:nvSpPr>
          <p:cNvPr id="16396"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sp>
        <p:nvSpPr>
          <p:cNvPr id="16397"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eaLnBrk="0" hangingPunct="0"/>
            <a:fld id="{81992037-6D78-4563-A011-D7412FECDA6E}" type="slidenum">
              <a:rPr lang="en-US" sz="1000" smtClean="0">
                <a:solidFill>
                  <a:srgbClr val="D3D3D3"/>
                </a:solidFill>
                <a:latin typeface="Arial" charset="0"/>
                <a:cs typeface="Arial" charset="0"/>
              </a:rPr>
              <a:pPr algn="r" defTabSz="814388" eaLnBrk="0" hangingPunct="0"/>
              <a:t>37</a:t>
            </a:fld>
            <a:endParaRPr lang="en-US" sz="1000" smtClean="0">
              <a:solidFill>
                <a:srgbClr val="D3D3D3"/>
              </a:solidFill>
              <a:latin typeface="Arial" charset="0"/>
              <a:cs typeface="Arial" charset="0"/>
            </a:endParaRPr>
          </a:p>
        </p:txBody>
      </p:sp>
      <p:sp>
        <p:nvSpPr>
          <p:cNvPr id="16398"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defTabSz="814388" eaLnBrk="0" hangingPunct="0"/>
            <a:r>
              <a:rPr lang="en-US" sz="700" smtClean="0">
                <a:solidFill>
                  <a:srgbClr val="D3D3D3"/>
                </a:solidFill>
                <a:latin typeface="Arial" charset="0"/>
                <a:cs typeface="Arial" charset="0"/>
              </a:rPr>
              <a:t>© 2010 Cisco Systems, Inc. All rights reserved.</a:t>
            </a:r>
          </a:p>
        </p:txBody>
      </p:sp>
      <p:sp>
        <p:nvSpPr>
          <p:cNvPr id="16399" name="Rectangle 6313"/>
          <p:cNvSpPr>
            <a:spLocks noChangeArrowheads="1"/>
          </p:cNvSpPr>
          <p:nvPr/>
        </p:nvSpPr>
        <p:spPr bwMode="auto">
          <a:xfrm>
            <a:off x="7118350" y="6670675"/>
            <a:ext cx="655638" cy="190500"/>
          </a:xfrm>
          <a:prstGeom prst="rect">
            <a:avLst/>
          </a:prstGeom>
          <a:noFill/>
          <a:ln w="9525">
            <a:noFill/>
            <a:miter lim="800000"/>
            <a:headEnd/>
            <a:tailEnd/>
          </a:ln>
        </p:spPr>
        <p:txBody>
          <a:bodyPr wrap="none" lIns="82124" tIns="41061" rIns="82124" bIns="41061" anchor="b">
            <a:spAutoFit/>
          </a:bodyPr>
          <a:lstStyle/>
          <a:p>
            <a:pPr algn="r" defTabSz="814388" eaLnBrk="0" hangingPunct="0"/>
            <a:r>
              <a:rPr lang="en-US" sz="700" smtClean="0">
                <a:solidFill>
                  <a:srgbClr val="D3D3D3"/>
                </a:solidFill>
                <a:latin typeface="Arial" charset="0"/>
                <a:cs typeface="Arial" charset="0"/>
              </a:rPr>
              <a:t>Cisco Public</a:t>
            </a:r>
          </a:p>
        </p:txBody>
      </p:sp>
      <p:sp>
        <p:nvSpPr>
          <p:cNvPr id="16" name="TextBox 15"/>
          <p:cNvSpPr txBox="1"/>
          <p:nvPr/>
        </p:nvSpPr>
        <p:spPr>
          <a:xfrm>
            <a:off x="531813" y="6359525"/>
            <a:ext cx="5241925" cy="444500"/>
          </a:xfrm>
          <a:prstGeom prst="rect">
            <a:avLst/>
          </a:prstGeom>
          <a:noFill/>
        </p:spPr>
        <p:txBody>
          <a:bodyPr>
            <a:spAutoFit/>
          </a:bodyPr>
          <a:lstStyle/>
          <a:p>
            <a:pPr marL="236538" lvl="1" indent="-236538" defTabSz="814388" eaLnBrk="0" hangingPunct="0">
              <a:lnSpc>
                <a:spcPct val="95000"/>
              </a:lnSpc>
              <a:spcBef>
                <a:spcPct val="50000"/>
              </a:spcBef>
              <a:buClr>
                <a:srgbClr val="A11616">
                  <a:lumMod val="75000"/>
                </a:srgbClr>
              </a:buClr>
              <a:buFont typeface="Wingdings" pitchFamily="2" charset="2"/>
              <a:buChar char="v"/>
              <a:defRPr/>
            </a:pPr>
            <a:r>
              <a:rPr lang="en-US" sz="1200" b="1" kern="0" dirty="0">
                <a:solidFill>
                  <a:srgbClr val="000000"/>
                </a:solidFill>
                <a:latin typeface="Arial"/>
                <a:ea typeface="ＭＳ Ｐゴシック" pitchFamily="34" charset="-128"/>
                <a:cs typeface="Arial" charset="0"/>
              </a:rPr>
              <a:t>Note:</a:t>
            </a:r>
            <a:r>
              <a:rPr lang="en-US" sz="1200" kern="0" dirty="0">
                <a:solidFill>
                  <a:srgbClr val="000000"/>
                </a:solidFill>
                <a:latin typeface="Arial"/>
                <a:ea typeface="ＭＳ Ｐゴシック" pitchFamily="34" charset="-128"/>
                <a:cs typeface="Arial" charset="0"/>
              </a:rPr>
              <a:t> PT Practice </a:t>
            </a:r>
            <a:r>
              <a:rPr lang="en-US" sz="1200" kern="0" dirty="0" err="1">
                <a:solidFill>
                  <a:srgbClr val="000000"/>
                </a:solidFill>
                <a:latin typeface="Arial"/>
                <a:ea typeface="ＭＳ Ｐゴシック" pitchFamily="34" charset="-128"/>
                <a:cs typeface="Arial" charset="0"/>
              </a:rPr>
              <a:t>SBAs</a:t>
            </a:r>
            <a:r>
              <a:rPr lang="en-US" sz="1200" kern="0" dirty="0">
                <a:solidFill>
                  <a:srgbClr val="000000"/>
                </a:solidFill>
                <a:latin typeface="Arial"/>
                <a:ea typeface="ＭＳ Ｐゴシック" pitchFamily="34" charset="-128"/>
                <a:cs typeface="Arial" charset="0"/>
              </a:rPr>
              <a:t> were designed to </a:t>
            </a:r>
            <a:r>
              <a:rPr lang="en-US" sz="1200" i="1" kern="0" dirty="0">
                <a:solidFill>
                  <a:srgbClr val="000000"/>
                </a:solidFill>
                <a:latin typeface="Arial"/>
                <a:ea typeface="ＭＳ Ｐゴシック" pitchFamily="34" charset="-128"/>
                <a:cs typeface="Arial" charset="0"/>
              </a:rPr>
              <a:t>practice </a:t>
            </a:r>
            <a:r>
              <a:rPr lang="en-US" sz="1200" kern="0" dirty="0">
                <a:solidFill>
                  <a:srgbClr val="000000"/>
                </a:solidFill>
                <a:latin typeface="Arial"/>
                <a:ea typeface="ＭＳ Ｐゴシック" pitchFamily="34" charset="-128"/>
                <a:cs typeface="Arial" charset="0"/>
              </a:rPr>
              <a:t>for the final summative skills exams on real equipment, not to replace them</a:t>
            </a:r>
            <a:endParaRPr lang="en-US" dirty="0">
              <a:solidFill>
                <a:srgbClr val="000000"/>
              </a:solidFill>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3" descr="qa2"/>
          <p:cNvPicPr>
            <a:picLocks noChangeAspect="1" noChangeArrowheads="1"/>
          </p:cNvPicPr>
          <p:nvPr/>
        </p:nvPicPr>
        <p:blipFill>
          <a:blip r:embed="rId3" cstate="screen"/>
          <a:srcRect/>
          <a:stretch>
            <a:fillRect/>
          </a:stretch>
        </p:blipFill>
        <p:spPr bwMode="auto">
          <a:xfrm>
            <a:off x="0" y="1600200"/>
            <a:ext cx="9144000" cy="3200400"/>
          </a:xfrm>
          <a:prstGeom prst="rect">
            <a:avLst/>
          </a:prstGeom>
          <a:noFill/>
          <a:ln w="9525">
            <a:noFill/>
            <a:miter lim="800000"/>
            <a:headEnd/>
            <a:tailEnd/>
          </a:ln>
        </p:spPr>
      </p:pic>
      <p:sp>
        <p:nvSpPr>
          <p:cNvPr id="43011" name="Rectangle 11"/>
          <p:cNvSpPr>
            <a:spLocks noChangeArrowheads="1"/>
          </p:cNvSpPr>
          <p:nvPr/>
        </p:nvSpPr>
        <p:spPr bwMode="auto">
          <a:xfrm>
            <a:off x="636588" y="2781300"/>
            <a:ext cx="3097212"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CCNA Discovery</a:t>
            </a:r>
            <a:br>
              <a:rPr lang="en-US" sz="3000">
                <a:solidFill>
                  <a:srgbClr val="FFFFFF"/>
                </a:solidFill>
              </a:rPr>
            </a:br>
            <a:r>
              <a:rPr lang="en-US" sz="3000">
                <a:solidFill>
                  <a:srgbClr val="FFFFFF"/>
                </a:solidFill>
              </a:rPr>
              <a:t>Details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29"/>
          <p:cNvSpPr>
            <a:spLocks noChangeArrowheads="1"/>
          </p:cNvSpPr>
          <p:nvPr/>
        </p:nvSpPr>
        <p:spPr bwMode="auto">
          <a:xfrm>
            <a:off x="5586413" y="6518275"/>
            <a:ext cx="2693987" cy="285750"/>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4035"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4036" name="Rectangle 211"/>
          <p:cNvSpPr>
            <a:spLocks noChangeArrowheads="1"/>
          </p:cNvSpPr>
          <p:nvPr/>
        </p:nvSpPr>
        <p:spPr bwMode="auto">
          <a:xfrm flipV="1">
            <a:off x="5470525" y="1314450"/>
            <a:ext cx="2911475" cy="5543550"/>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4037" name="Rectangle 68"/>
          <p:cNvSpPr>
            <a:spLocks noGrp="1" noChangeArrowheads="1"/>
          </p:cNvSpPr>
          <p:nvPr>
            <p:ph type="title" idx="4294967295"/>
          </p:nvPr>
        </p:nvSpPr>
        <p:spPr/>
        <p:txBody>
          <a:bodyPr/>
          <a:lstStyle/>
          <a:p>
            <a:r>
              <a:rPr lang="en-US" smtClean="0"/>
              <a:t>CCNA Discovery Course Sequence</a:t>
            </a:r>
          </a:p>
        </p:txBody>
      </p:sp>
      <p:sp>
        <p:nvSpPr>
          <p:cNvPr id="44038" name="Rectangle 69"/>
          <p:cNvSpPr>
            <a:spLocks noGrp="1" noChangeArrowheads="1"/>
          </p:cNvSpPr>
          <p:nvPr>
            <p:ph type="body" idx="4294967295"/>
          </p:nvPr>
        </p:nvSpPr>
        <p:spPr>
          <a:xfrm>
            <a:off x="655638" y="1739900"/>
            <a:ext cx="4664075" cy="3571875"/>
          </a:xfrm>
        </p:spPr>
        <p:txBody>
          <a:bodyPr/>
          <a:lstStyle/>
          <a:p>
            <a:r>
              <a:rPr lang="en-US" sz="2400" smtClean="0"/>
              <a:t>The curriculum consists of</a:t>
            </a:r>
            <a:br>
              <a:rPr lang="en-US" sz="2400" smtClean="0"/>
            </a:br>
            <a:r>
              <a:rPr lang="en-US" sz="2400" smtClean="0"/>
              <a:t>four courses</a:t>
            </a:r>
          </a:p>
          <a:p>
            <a:r>
              <a:rPr lang="en-US" sz="2400" smtClean="0"/>
              <a:t>Networking for Home and Small Businesses has no prerequisites </a:t>
            </a:r>
          </a:p>
          <a:p>
            <a:r>
              <a:rPr lang="en-US" sz="2400" smtClean="0"/>
              <a:t>The courses are taken sequentially </a:t>
            </a:r>
          </a:p>
        </p:txBody>
      </p:sp>
      <p:sp>
        <p:nvSpPr>
          <p:cNvPr id="44039" name="Rectangle 8"/>
          <p:cNvSpPr>
            <a:spLocks noChangeArrowheads="1"/>
          </p:cNvSpPr>
          <p:nvPr/>
        </p:nvSpPr>
        <p:spPr bwMode="auto">
          <a:xfrm>
            <a:off x="5522913" y="635635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44040" name="Group 246"/>
          <p:cNvGrpSpPr>
            <a:grpSpLocks/>
          </p:cNvGrpSpPr>
          <p:nvPr/>
        </p:nvGrpSpPr>
        <p:grpSpPr bwMode="auto">
          <a:xfrm>
            <a:off x="5584825" y="5549900"/>
            <a:ext cx="2693988" cy="941388"/>
            <a:chOff x="710910" y="5302678"/>
            <a:chExt cx="2692680" cy="940960"/>
          </a:xfrm>
        </p:grpSpPr>
        <p:grpSp>
          <p:nvGrpSpPr>
            <p:cNvPr id="44080" name="Group 241"/>
            <p:cNvGrpSpPr>
              <a:grpSpLocks/>
            </p:cNvGrpSpPr>
            <p:nvPr/>
          </p:nvGrpSpPr>
          <p:grpSpPr bwMode="auto">
            <a:xfrm>
              <a:off x="710910" y="5302678"/>
              <a:ext cx="2692680" cy="940960"/>
              <a:chOff x="427038" y="2059415"/>
              <a:chExt cx="2692680" cy="940960"/>
            </a:xfrm>
          </p:grpSpPr>
          <p:sp>
            <p:nvSpPr>
              <p:cNvPr id="44082"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83"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84"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81" name="Rectangle 245"/>
            <p:cNvSpPr>
              <a:spLocks noChangeArrowheads="1"/>
            </p:cNvSpPr>
            <p:nvPr/>
          </p:nvSpPr>
          <p:spPr bwMode="auto">
            <a:xfrm>
              <a:off x="938460" y="5494566"/>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Designing and Supporting Computer Networks</a:t>
              </a:r>
            </a:p>
          </p:txBody>
        </p:sp>
      </p:grpSp>
      <p:grpSp>
        <p:nvGrpSpPr>
          <p:cNvPr id="44041" name="Group 251"/>
          <p:cNvGrpSpPr>
            <a:grpSpLocks/>
          </p:cNvGrpSpPr>
          <p:nvPr/>
        </p:nvGrpSpPr>
        <p:grpSpPr bwMode="auto">
          <a:xfrm>
            <a:off x="6783388" y="2562225"/>
            <a:ext cx="320675" cy="319088"/>
            <a:chOff x="1909387" y="2561656"/>
            <a:chExt cx="319764" cy="319762"/>
          </a:xfrm>
        </p:grpSpPr>
        <p:grpSp>
          <p:nvGrpSpPr>
            <p:cNvPr id="44075" name="Group 185"/>
            <p:cNvGrpSpPr>
              <a:grpSpLocks/>
            </p:cNvGrpSpPr>
            <p:nvPr/>
          </p:nvGrpSpPr>
          <p:grpSpPr bwMode="auto">
            <a:xfrm>
              <a:off x="1909387" y="2561656"/>
              <a:ext cx="319764" cy="319762"/>
              <a:chOff x="1172660" y="7136606"/>
              <a:chExt cx="319764" cy="319762"/>
            </a:xfrm>
          </p:grpSpPr>
          <p:pic>
            <p:nvPicPr>
              <p:cNvPr id="44077"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44078"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44079"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44076" name="Oval 25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44042" name="Group 252"/>
          <p:cNvGrpSpPr>
            <a:grpSpLocks/>
          </p:cNvGrpSpPr>
          <p:nvPr/>
        </p:nvGrpSpPr>
        <p:grpSpPr bwMode="auto">
          <a:xfrm>
            <a:off x="6783388" y="3883025"/>
            <a:ext cx="320675" cy="319088"/>
            <a:chOff x="1909387" y="2561656"/>
            <a:chExt cx="319764" cy="319762"/>
          </a:xfrm>
        </p:grpSpPr>
        <p:grpSp>
          <p:nvGrpSpPr>
            <p:cNvPr id="44070" name="Group 253"/>
            <p:cNvGrpSpPr>
              <a:grpSpLocks/>
            </p:cNvGrpSpPr>
            <p:nvPr/>
          </p:nvGrpSpPr>
          <p:grpSpPr bwMode="auto">
            <a:xfrm>
              <a:off x="1909387" y="2561656"/>
              <a:ext cx="319764" cy="319762"/>
              <a:chOff x="1172660" y="7136606"/>
              <a:chExt cx="319764" cy="319762"/>
            </a:xfrm>
          </p:grpSpPr>
          <p:pic>
            <p:nvPicPr>
              <p:cNvPr id="44072"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44073"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44074"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44071" name="Oval 254"/>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44043" name="Group 258"/>
          <p:cNvGrpSpPr>
            <a:grpSpLocks/>
          </p:cNvGrpSpPr>
          <p:nvPr/>
        </p:nvGrpSpPr>
        <p:grpSpPr bwMode="auto">
          <a:xfrm>
            <a:off x="6783388" y="5207000"/>
            <a:ext cx="320675" cy="319088"/>
            <a:chOff x="1909387" y="2561656"/>
            <a:chExt cx="319764" cy="319762"/>
          </a:xfrm>
        </p:grpSpPr>
        <p:grpSp>
          <p:nvGrpSpPr>
            <p:cNvPr id="44065" name="Group 259"/>
            <p:cNvGrpSpPr>
              <a:grpSpLocks/>
            </p:cNvGrpSpPr>
            <p:nvPr/>
          </p:nvGrpSpPr>
          <p:grpSpPr bwMode="auto">
            <a:xfrm>
              <a:off x="1909387" y="2561656"/>
              <a:ext cx="319764" cy="319762"/>
              <a:chOff x="1172660" y="7136606"/>
              <a:chExt cx="319764" cy="319762"/>
            </a:xfrm>
          </p:grpSpPr>
          <p:pic>
            <p:nvPicPr>
              <p:cNvPr id="44067"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44068"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44069"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44066" name="Oval 26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44044" name="Rectangle 8"/>
          <p:cNvSpPr>
            <a:spLocks noChangeArrowheads="1"/>
          </p:cNvSpPr>
          <p:nvPr/>
        </p:nvSpPr>
        <p:spPr bwMode="auto">
          <a:xfrm>
            <a:off x="5516563" y="505460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4045" name="Rectangle 8"/>
          <p:cNvSpPr>
            <a:spLocks noChangeArrowheads="1"/>
          </p:cNvSpPr>
          <p:nvPr/>
        </p:nvSpPr>
        <p:spPr bwMode="auto">
          <a:xfrm>
            <a:off x="5516563" y="371475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4046" name="Rectangle 8"/>
          <p:cNvSpPr>
            <a:spLocks noChangeArrowheads="1"/>
          </p:cNvSpPr>
          <p:nvPr/>
        </p:nvSpPr>
        <p:spPr bwMode="auto">
          <a:xfrm>
            <a:off x="5516563" y="238760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44047" name="Group 249"/>
          <p:cNvGrpSpPr>
            <a:grpSpLocks/>
          </p:cNvGrpSpPr>
          <p:nvPr/>
        </p:nvGrpSpPr>
        <p:grpSpPr bwMode="auto">
          <a:xfrm>
            <a:off x="5584825" y="1574800"/>
            <a:ext cx="2693988" cy="939800"/>
            <a:chOff x="710910" y="1574421"/>
            <a:chExt cx="2692680" cy="940960"/>
          </a:xfrm>
        </p:grpSpPr>
        <p:grpSp>
          <p:nvGrpSpPr>
            <p:cNvPr id="44060" name="Group 216"/>
            <p:cNvGrpSpPr>
              <a:grpSpLocks/>
            </p:cNvGrpSpPr>
            <p:nvPr/>
          </p:nvGrpSpPr>
          <p:grpSpPr bwMode="auto">
            <a:xfrm>
              <a:off x="710910" y="1574421"/>
              <a:ext cx="2692680" cy="940960"/>
              <a:chOff x="427038" y="2059415"/>
              <a:chExt cx="2692680" cy="940960"/>
            </a:xfrm>
          </p:grpSpPr>
          <p:sp>
            <p:nvSpPr>
              <p:cNvPr id="44062"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63"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64"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61"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Networking for Home and Small Businesses</a:t>
              </a:r>
            </a:p>
          </p:txBody>
        </p:sp>
      </p:grpSp>
      <p:grpSp>
        <p:nvGrpSpPr>
          <p:cNvPr id="44048" name="Group 248"/>
          <p:cNvGrpSpPr>
            <a:grpSpLocks/>
          </p:cNvGrpSpPr>
          <p:nvPr/>
        </p:nvGrpSpPr>
        <p:grpSpPr bwMode="auto">
          <a:xfrm>
            <a:off x="5584825" y="2900363"/>
            <a:ext cx="2693988" cy="939800"/>
            <a:chOff x="710910" y="2768019"/>
            <a:chExt cx="2692680" cy="940960"/>
          </a:xfrm>
        </p:grpSpPr>
        <p:grpSp>
          <p:nvGrpSpPr>
            <p:cNvPr id="44055" name="Group 231"/>
            <p:cNvGrpSpPr>
              <a:grpSpLocks/>
            </p:cNvGrpSpPr>
            <p:nvPr/>
          </p:nvGrpSpPr>
          <p:grpSpPr bwMode="auto">
            <a:xfrm>
              <a:off x="710910" y="2768019"/>
              <a:ext cx="2692680" cy="940960"/>
              <a:chOff x="427038" y="2059415"/>
              <a:chExt cx="2692680" cy="940960"/>
            </a:xfrm>
          </p:grpSpPr>
          <p:sp>
            <p:nvSpPr>
              <p:cNvPr id="44057"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58"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59"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56" name="Rectangle 235"/>
            <p:cNvSpPr>
              <a:spLocks noChangeArrowheads="1"/>
            </p:cNvSpPr>
            <p:nvPr/>
          </p:nvSpPr>
          <p:spPr bwMode="auto">
            <a:xfrm>
              <a:off x="938460" y="2959907"/>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Working at a Small-to-Medium Business or ISP</a:t>
              </a:r>
            </a:p>
          </p:txBody>
        </p:sp>
      </p:grpSp>
      <p:grpSp>
        <p:nvGrpSpPr>
          <p:cNvPr id="44049" name="Group 247"/>
          <p:cNvGrpSpPr>
            <a:grpSpLocks/>
          </p:cNvGrpSpPr>
          <p:nvPr/>
        </p:nvGrpSpPr>
        <p:grpSpPr bwMode="auto">
          <a:xfrm>
            <a:off x="5584825" y="4224338"/>
            <a:ext cx="2693988" cy="941387"/>
            <a:chOff x="710910" y="4031670"/>
            <a:chExt cx="2692680" cy="940960"/>
          </a:xfrm>
        </p:grpSpPr>
        <p:grpSp>
          <p:nvGrpSpPr>
            <p:cNvPr id="44050" name="Group 236"/>
            <p:cNvGrpSpPr>
              <a:grpSpLocks/>
            </p:cNvGrpSpPr>
            <p:nvPr/>
          </p:nvGrpSpPr>
          <p:grpSpPr bwMode="auto">
            <a:xfrm>
              <a:off x="710910" y="4031670"/>
              <a:ext cx="2692680" cy="940960"/>
              <a:chOff x="427038" y="2059415"/>
              <a:chExt cx="2692680" cy="940960"/>
            </a:xfrm>
          </p:grpSpPr>
          <p:sp>
            <p:nvSpPr>
              <p:cNvPr id="44052"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53"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54"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51" name="Rectangle 240"/>
            <p:cNvSpPr>
              <a:spLocks noChangeArrowheads="1"/>
            </p:cNvSpPr>
            <p:nvPr/>
          </p:nvSpPr>
          <p:spPr bwMode="auto">
            <a:xfrm>
              <a:off x="938460" y="4223558"/>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Introducing Routing and Switching in the Enterprise</a:t>
              </a:r>
            </a:p>
          </p:txBody>
        </p:sp>
      </p:gr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8" descr="ss1"/>
          <p:cNvPicPr>
            <a:picLocks noChangeAspect="1" noChangeArrowheads="1"/>
          </p:cNvPicPr>
          <p:nvPr/>
        </p:nvPicPr>
        <p:blipFill>
          <a:blip r:embed="rId3" cstate="screen"/>
          <a:srcRect/>
          <a:stretch>
            <a:fillRect/>
          </a:stretch>
        </p:blipFill>
        <p:spPr bwMode="auto">
          <a:xfrm>
            <a:off x="0" y="1600200"/>
            <a:ext cx="9144000" cy="3194050"/>
          </a:xfrm>
          <a:prstGeom prst="rect">
            <a:avLst/>
          </a:prstGeom>
          <a:noFill/>
          <a:ln w="9525">
            <a:noFill/>
            <a:miter lim="800000"/>
            <a:headEnd/>
            <a:tailEnd/>
          </a:ln>
        </p:spPr>
      </p:pic>
      <p:sp>
        <p:nvSpPr>
          <p:cNvPr id="9219"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9220" name="Rectangle 32"/>
          <p:cNvSpPr>
            <a:spLocks noGrp="1" noChangeArrowheads="1"/>
          </p:cNvSpPr>
          <p:nvPr>
            <p:ph type="title" idx="4294967295"/>
          </p:nvPr>
        </p:nvSpPr>
        <p:spPr>
          <a:xfrm>
            <a:off x="457200" y="2522538"/>
            <a:ext cx="3505200" cy="1349375"/>
          </a:xfrm>
        </p:spPr>
        <p:txBody>
          <a:bodyPr anchor="ctr"/>
          <a:lstStyle/>
          <a:p>
            <a:pPr eaLnBrk="1" hangingPunct="1"/>
            <a:r>
              <a:rPr lang="en-US" sz="3000" b="0" smtClean="0">
                <a:solidFill>
                  <a:srgbClr val="FFFFFF"/>
                </a:solidFill>
              </a:rPr>
              <a:t>Networking Academy </a:t>
            </a:r>
            <a:br>
              <a:rPr lang="en-US" sz="3000" b="0" smtClean="0">
                <a:solidFill>
                  <a:srgbClr val="FFFFFF"/>
                </a:solidFill>
              </a:rPr>
            </a:br>
            <a:r>
              <a:rPr lang="en-US" sz="3000" b="0" smtClean="0">
                <a:solidFill>
                  <a:srgbClr val="FFFFFF"/>
                </a:solidFill>
              </a:rPr>
              <a:t>Curricula</a:t>
            </a:r>
            <a:endParaRPr lang="en-US" sz="3000" b="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292100" y="6380163"/>
            <a:ext cx="8648700"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505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5060" name="Rectangle 8"/>
          <p:cNvSpPr>
            <a:spLocks noChangeArrowheads="1"/>
          </p:cNvSpPr>
          <p:nvPr/>
        </p:nvSpPr>
        <p:spPr bwMode="auto">
          <a:xfrm>
            <a:off x="288925" y="6261100"/>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3" name="Table 2"/>
          <p:cNvGraphicFramePr>
            <a:graphicFrameLocks noGrp="1"/>
          </p:cNvGraphicFramePr>
          <p:nvPr/>
        </p:nvGraphicFramePr>
        <p:xfrm>
          <a:off x="304800" y="1325563"/>
          <a:ext cx="8610600" cy="4998720"/>
        </p:xfrm>
        <a:graphic>
          <a:graphicData uri="http://schemas.openxmlformats.org/drawingml/2006/table">
            <a:tbl>
              <a:tblPr/>
              <a:tblGrid>
                <a:gridCol w="762000"/>
                <a:gridCol w="1962150"/>
                <a:gridCol w="1962150"/>
                <a:gridCol w="1962150"/>
                <a:gridCol w="19621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dirty="0" smtClean="0">
                          <a:ln>
                            <a:noFill/>
                          </a:ln>
                          <a:solidFill>
                            <a:srgbClr val="FFFFFF"/>
                          </a:solidFill>
                          <a:effectLst/>
                          <a:latin typeface="Arial" pitchFamily="34" charset="0"/>
                        </a:rPr>
                        <a:t>Chapter</a:t>
                      </a:r>
                      <a:endParaRPr kumimoji="0" lang="en-U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Networking for Home and Small Businesses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Working at a Small-to-Medium Business or ISP</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Introducing Routing and Switching in the Enterprise</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Designing and Supporting Computer Networks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Personal Computer Hardware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The Internet and Its Uses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in the Enterprise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Introducing Network</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Design Concepts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2</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Operating Systems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Help Desk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Exploring the Enterprise Network Infrastructure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Gathering Network Requirements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3</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Connecting to the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Planning a Network Upgrade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Switching in an</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Enterprise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Characterizing the</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Existing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4</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Connecting to the Internet Through an ISP</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Planning the Addressing Structure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Addressing in a</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 Enterprise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Identifying Application Impacts on Network Design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5</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 Addressing</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Configuring Network Devices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Routing with a Distance</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Vector Protocol</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Creating the Network Design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6</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 Services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Routing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Routing with a Link-State Protocol</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Using IP Addressing in the Network Design</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7</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Wireless Technologies</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ISP Services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Implementing Enterprise</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WAN Links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Prototyping the Campus Network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8</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Basic Security</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ISP Responsibility</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Filtering Traffic Using Access Control Lists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Prototyping the WAN</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9</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Troubleshooting Your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Preparing for Certification</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Troubleshooting an</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Enterprise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Preparing the Proposal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10</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Course Summary: Putting It</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All Together</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Course Summary: Putting It</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All Together</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Course Summary: Putting It</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All Together</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Course Summary: Putting It</a:t>
                      </a:r>
                      <a:br>
                        <a:rPr kumimoji="0" lang="en-US" sz="1000" b="0" i="0" u="none" strike="noStrike" cap="none" normalizeH="0" baseline="0" dirty="0" smtClean="0">
                          <a:ln>
                            <a:noFill/>
                          </a:ln>
                          <a:solidFill>
                            <a:srgbClr val="000000"/>
                          </a:solidFill>
                          <a:effectLst/>
                          <a:latin typeface="Arial" pitchFamily="34" charset="0"/>
                        </a:rPr>
                      </a:br>
                      <a:r>
                        <a:rPr kumimoji="0" lang="en-US" sz="1000" b="0" i="0" u="none" strike="noStrike" cap="none" normalizeH="0" baseline="0" dirty="0" smtClean="0">
                          <a:ln>
                            <a:noFill/>
                          </a:ln>
                          <a:solidFill>
                            <a:srgbClr val="000000"/>
                          </a:solidFill>
                          <a:effectLst/>
                          <a:latin typeface="Arial" pitchFamily="34" charset="0"/>
                        </a:rPr>
                        <a:t>All Together</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45131" name="Rectangle 81"/>
          <p:cNvSpPr>
            <a:spLocks noGrp="1" noChangeArrowheads="1"/>
          </p:cNvSpPr>
          <p:nvPr>
            <p:ph type="title" idx="4294967295"/>
          </p:nvPr>
        </p:nvSpPr>
        <p:spPr/>
        <p:txBody>
          <a:bodyPr/>
          <a:lstStyle/>
          <a:p>
            <a:r>
              <a:rPr lang="en-US" smtClean="0"/>
              <a:t>CCNA Discovery Course Outline</a:t>
            </a:r>
          </a:p>
        </p:txBody>
      </p:sp>
      <p:sp>
        <p:nvSpPr>
          <p:cNvPr id="45132" name="Rectangle 167"/>
          <p:cNvSpPr>
            <a:spLocks noChangeArrowheads="1"/>
          </p:cNvSpPr>
          <p:nvPr/>
        </p:nvSpPr>
        <p:spPr bwMode="auto">
          <a:xfrm>
            <a:off x="306388" y="17526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5133" name="AutoShape 11"/>
          <p:cNvSpPr>
            <a:spLocks noChangeArrowheads="1"/>
          </p:cNvSpPr>
          <p:nvPr/>
        </p:nvSpPr>
        <p:spPr bwMode="auto">
          <a:xfrm>
            <a:off x="319088" y="1325563"/>
            <a:ext cx="8583612"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4" descr="HAF29020.png"/>
          <p:cNvPicPr>
            <a:picLocks noChangeAspect="1"/>
          </p:cNvPicPr>
          <p:nvPr/>
        </p:nvPicPr>
        <p:blipFill>
          <a:blip r:embed="rId3" cstate="screen"/>
          <a:srcRect r="-75" b="-372"/>
          <a:stretch>
            <a:fillRect/>
          </a:stretch>
        </p:blipFill>
        <p:spPr bwMode="auto">
          <a:xfrm>
            <a:off x="5973763" y="6308725"/>
            <a:ext cx="2784475" cy="549275"/>
          </a:xfrm>
          <a:prstGeom prst="rect">
            <a:avLst/>
          </a:prstGeom>
          <a:noFill/>
          <a:ln w="9525">
            <a:noFill/>
            <a:miter lim="800000"/>
            <a:headEnd/>
            <a:tailEnd/>
          </a:ln>
        </p:spPr>
      </p:pic>
      <p:sp>
        <p:nvSpPr>
          <p:cNvPr id="46083"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6084"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6085"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6086"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46088"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46089" name="Rectangle 21"/>
          <p:cNvSpPr>
            <a:spLocks noGrp="1" noChangeArrowheads="1"/>
          </p:cNvSpPr>
          <p:nvPr>
            <p:ph type="title" idx="4294967295"/>
          </p:nvPr>
        </p:nvSpPr>
        <p:spPr/>
        <p:txBody>
          <a:bodyPr/>
          <a:lstStyle/>
          <a:p>
            <a:r>
              <a:rPr lang="en-US" smtClean="0"/>
              <a:t>CCNA Discovery:</a:t>
            </a:r>
          </a:p>
        </p:txBody>
      </p:sp>
      <p:sp>
        <p:nvSpPr>
          <p:cNvPr id="46090" name="Rectangle 22"/>
          <p:cNvSpPr>
            <a:spLocks noGrp="1" noChangeArrowheads="1"/>
          </p:cNvSpPr>
          <p:nvPr>
            <p:ph type="body" idx="4294967295"/>
          </p:nvPr>
        </p:nvSpPr>
        <p:spPr>
          <a:xfrm>
            <a:off x="655638" y="1739900"/>
            <a:ext cx="5032375" cy="3571875"/>
          </a:xfrm>
        </p:spPr>
        <p:txBody>
          <a:bodyPr/>
          <a:lstStyle/>
          <a:p>
            <a:pPr>
              <a:buFont typeface="Wingdings" pitchFamily="2" charset="2"/>
              <a:buNone/>
            </a:pPr>
            <a:r>
              <a:rPr lang="en-US" sz="1800" smtClean="0"/>
              <a:t>Overview</a:t>
            </a:r>
          </a:p>
          <a:p>
            <a:r>
              <a:rPr lang="en-US" sz="1400" smtClean="0"/>
              <a:t>This course teaches students the skills needed to obtain entry-level home network installer jobs. It also helps students develop some of the skills needed to become network technicians, computer technicians, cable installers, and help desk technicians </a:t>
            </a:r>
          </a:p>
          <a:p>
            <a:r>
              <a:rPr lang="en-US" sz="1400" smtClean="0"/>
              <a:t>It provides a hands-on introduction to networking and the Internet using tools and hardware commonly found in home and small business environments</a:t>
            </a:r>
          </a:p>
          <a:p>
            <a:r>
              <a:rPr lang="en-US" sz="1400" smtClean="0"/>
              <a:t>Instructors are encouraged to facilitate field trips and outside-the-classroom learning experiences</a:t>
            </a:r>
          </a:p>
          <a:p>
            <a:r>
              <a:rPr lang="en-US" sz="1400" smtClean="0"/>
              <a:t>Labs include PC installation, Internet connectivity, wireless connectivity, file and print sharing, and the installation of game consoles, scanners, and cameras</a:t>
            </a:r>
          </a:p>
          <a:p>
            <a:r>
              <a:rPr lang="en-US" sz="1400" b="1" smtClean="0"/>
              <a:t>Prerequisites:</a:t>
            </a:r>
            <a:r>
              <a:rPr lang="en-US" sz="1400" smtClean="0"/>
              <a:t> None</a:t>
            </a:r>
          </a:p>
        </p:txBody>
      </p:sp>
      <p:sp>
        <p:nvSpPr>
          <p:cNvPr id="46091"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6092"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46093" name="Picture 23" descr="HAF29020.png"/>
          <p:cNvPicPr>
            <a:picLocks noChangeAspect="1"/>
          </p:cNvPicPr>
          <p:nvPr/>
        </p:nvPicPr>
        <p:blipFill>
          <a:blip r:embed="rId4" cstate="screen"/>
          <a:srcRect r="-75" b="-31"/>
          <a:stretch>
            <a:fillRect/>
          </a:stretch>
        </p:blipFill>
        <p:spPr bwMode="auto">
          <a:xfrm>
            <a:off x="5973763" y="1627188"/>
            <a:ext cx="2784475" cy="4410075"/>
          </a:xfrm>
          <a:prstGeom prst="rect">
            <a:avLst/>
          </a:prstGeom>
          <a:noFill/>
          <a:ln w="9525">
            <a:noFill/>
            <a:miter lim="800000"/>
            <a:headEnd/>
            <a:tailEnd/>
          </a:ln>
        </p:spPr>
      </p:pic>
      <p:sp>
        <p:nvSpPr>
          <p:cNvPr id="46094"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lIns="82124" tIns="41061" rIns="82124" bIns="41061" anchor="ctr"/>
          <a:lstStyle/>
          <a:p>
            <a:pPr algn="ctr"/>
            <a:endParaRPr lang="en-US" sz="1800"/>
          </a:p>
        </p:txBody>
      </p:sp>
      <p:sp>
        <p:nvSpPr>
          <p:cNvPr id="46095"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Networking for Home and Small Businesses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427038" y="6099175"/>
            <a:ext cx="825023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7107"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7108" name="Rectangle 8"/>
          <p:cNvSpPr>
            <a:spLocks noChangeArrowheads="1"/>
          </p:cNvSpPr>
          <p:nvPr/>
        </p:nvSpPr>
        <p:spPr bwMode="auto">
          <a:xfrm>
            <a:off x="392113" y="59832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7109" name="Rectangle 51"/>
          <p:cNvSpPr>
            <a:spLocks noGrp="1" noChangeArrowheads="1"/>
          </p:cNvSpPr>
          <p:nvPr>
            <p:ph type="title" idx="4294967295"/>
          </p:nvPr>
        </p:nvSpPr>
        <p:spPr/>
        <p:txBody>
          <a:bodyPr/>
          <a:lstStyle/>
          <a:p>
            <a:r>
              <a:rPr lang="en-US" smtClean="0"/>
              <a:t>CCNA Discovery:</a:t>
            </a:r>
          </a:p>
        </p:txBody>
      </p:sp>
      <p:graphicFrame>
        <p:nvGraphicFramePr>
          <p:cNvPr id="41015" name="Group 55"/>
          <p:cNvGraphicFramePr>
            <a:graphicFrameLocks noGrp="1"/>
          </p:cNvGraphicFramePr>
          <p:nvPr>
            <p:ph idx="1"/>
          </p:nvPr>
        </p:nvGraphicFramePr>
        <p:xfrm>
          <a:off x="444500" y="1847850"/>
          <a:ext cx="8229600" cy="4172588"/>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Personal Computer Hardware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Use of Computers, Components, Peripherals,</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and Network and Local Applications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Operating Systems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Purpose, Use and Maintenance of Operating Systems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Connecting to the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Network Operations and Implement a Local Area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Connecting to the Internet Through an ISP</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Purpose and Function of an Internet Service Provider</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Addressing</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IP Addressing and IP Address Management</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Client/Server Relationship, Associated Applications and Protocols, and Explain the OSI Model</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Wireless Technologies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Implement a Wireless Network </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Basic Security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Migration Techniques for Security Risks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Troubleshooting Your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Troubleshooting Process and Troubleshoot </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Common Network Issues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4714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Networking for Home and Small Businesses</a:t>
            </a:r>
          </a:p>
        </p:txBody>
      </p:sp>
      <p:sp>
        <p:nvSpPr>
          <p:cNvPr id="47142"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7143"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2" descr="HAJ25353.png"/>
          <p:cNvPicPr>
            <a:picLocks noChangeAspect="1"/>
          </p:cNvPicPr>
          <p:nvPr/>
        </p:nvPicPr>
        <p:blipFill>
          <a:blip r:embed="rId3" cstate="screen"/>
          <a:srcRect r="122" b="439"/>
          <a:stretch>
            <a:fillRect/>
          </a:stretch>
        </p:blipFill>
        <p:spPr bwMode="auto">
          <a:xfrm>
            <a:off x="5973763" y="6308725"/>
            <a:ext cx="2784475" cy="549275"/>
          </a:xfrm>
          <a:prstGeom prst="rect">
            <a:avLst/>
          </a:prstGeom>
          <a:noFill/>
          <a:ln w="9525">
            <a:noFill/>
            <a:miter lim="800000"/>
            <a:headEnd/>
            <a:tailEnd/>
          </a:ln>
        </p:spPr>
      </p:pic>
      <p:sp>
        <p:nvSpPr>
          <p:cNvPr id="48131" name="Rectangle 20"/>
          <p:cNvSpPr>
            <a:spLocks noGrp="1" noChangeArrowheads="1"/>
          </p:cNvSpPr>
          <p:nvPr>
            <p:ph type="title" idx="4294967295"/>
          </p:nvPr>
        </p:nvSpPr>
        <p:spPr/>
        <p:txBody>
          <a:bodyPr/>
          <a:lstStyle/>
          <a:p>
            <a:r>
              <a:rPr lang="en-US" smtClean="0"/>
              <a:t>CCNA Discovery:</a:t>
            </a:r>
          </a:p>
        </p:txBody>
      </p:sp>
      <p:sp>
        <p:nvSpPr>
          <p:cNvPr id="4813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813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813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813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9"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4813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48138" name="Rectangle 11"/>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8139" name="Rectangle 12"/>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8140"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lIns="82124" tIns="41061" rIns="82124" bIns="41061" anchor="ctr"/>
          <a:lstStyle/>
          <a:p>
            <a:pPr algn="ctr"/>
            <a:endParaRPr lang="en-US" sz="1800"/>
          </a:p>
        </p:txBody>
      </p:sp>
      <p:pic>
        <p:nvPicPr>
          <p:cNvPr id="48141" name="Picture 21" descr="HAJ25353.png"/>
          <p:cNvPicPr>
            <a:picLocks noChangeAspect="1"/>
          </p:cNvPicPr>
          <p:nvPr/>
        </p:nvPicPr>
        <p:blipFill>
          <a:blip r:embed="rId4" cstate="screen"/>
          <a:srcRect r="122"/>
          <a:stretch>
            <a:fillRect/>
          </a:stretch>
        </p:blipFill>
        <p:spPr bwMode="auto">
          <a:xfrm>
            <a:off x="5973763" y="1627188"/>
            <a:ext cx="2784475" cy="4413250"/>
          </a:xfrm>
          <a:prstGeom prst="rect">
            <a:avLst/>
          </a:prstGeom>
          <a:noFill/>
          <a:ln w="9525">
            <a:noFill/>
            <a:miter lim="800000"/>
            <a:headEnd/>
            <a:tailEnd/>
          </a:ln>
        </p:spPr>
      </p:pic>
      <p:sp>
        <p:nvSpPr>
          <p:cNvPr id="48142"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Working at a Small-to-Medium Business or ISP</a:t>
            </a:r>
          </a:p>
        </p:txBody>
      </p:sp>
      <p:sp>
        <p:nvSpPr>
          <p:cNvPr id="48143" name="Rectangle 21"/>
          <p:cNvSpPr>
            <a:spLocks noGrp="1" noChangeArrowheads="1"/>
          </p:cNvSpPr>
          <p:nvPr>
            <p:ph type="body" idx="4294967295"/>
          </p:nvPr>
        </p:nvSpPr>
        <p:spPr>
          <a:xfrm>
            <a:off x="655638" y="1739900"/>
            <a:ext cx="5006975" cy="3940175"/>
          </a:xfrm>
        </p:spPr>
        <p:txBody>
          <a:bodyPr/>
          <a:lstStyle/>
          <a:p>
            <a:pPr>
              <a:buFont typeface="Wingdings" pitchFamily="2" charset="2"/>
              <a:buNone/>
            </a:pPr>
            <a:r>
              <a:rPr lang="en-US" sz="1800" smtClean="0"/>
              <a:t>Overview</a:t>
            </a:r>
          </a:p>
          <a:p>
            <a:r>
              <a:rPr lang="en-US" sz="1400" smtClean="0"/>
              <a:t>This course prepares students for jobs as network technicians and helps them develop additional skills required for computer technicians and help desk technicians. It provides a basic overview of routing</a:t>
            </a:r>
            <a:br>
              <a:rPr lang="en-US" sz="1400" smtClean="0"/>
            </a:br>
            <a:r>
              <a:rPr lang="en-US" sz="1400" smtClean="0"/>
              <a:t>and remote access, addressing, and security</a:t>
            </a:r>
          </a:p>
          <a:p>
            <a:r>
              <a:rPr lang="en-US" sz="1400" smtClean="0"/>
              <a:t>It also familiarizes students with servers that provide email services, web space, and authenticated access </a:t>
            </a:r>
          </a:p>
          <a:p>
            <a:r>
              <a:rPr lang="en-US" sz="1400" smtClean="0"/>
              <a:t>Students learn about the soft skills required for help desk and customer service positions, and the final chapter helps them prepare for the CCENT certification exam</a:t>
            </a:r>
          </a:p>
          <a:p>
            <a:r>
              <a:rPr lang="en-US" sz="1400" smtClean="0"/>
              <a:t>Network monitoring and basic troubleshooting</a:t>
            </a:r>
            <a:br>
              <a:rPr lang="en-US" sz="1400" smtClean="0"/>
            </a:br>
            <a:r>
              <a:rPr lang="en-US" sz="1400" smtClean="0"/>
              <a:t>skills are taught in context</a:t>
            </a:r>
          </a:p>
          <a:p>
            <a:r>
              <a:rPr lang="en-US" sz="1400" b="1" smtClean="0"/>
              <a:t>Prerequisites:</a:t>
            </a:r>
            <a:r>
              <a:rPr lang="en-US" sz="1400" smtClean="0"/>
              <a:t> Networking for Home and Small Businesses </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9155" name="Rectangle 7"/>
          <p:cNvSpPr>
            <a:spLocks noChangeArrowheads="1"/>
          </p:cNvSpPr>
          <p:nvPr/>
        </p:nvSpPr>
        <p:spPr bwMode="auto">
          <a:xfrm>
            <a:off x="427038" y="6099175"/>
            <a:ext cx="825023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9156" name="Rectangle 8"/>
          <p:cNvSpPr>
            <a:spLocks noChangeArrowheads="1"/>
          </p:cNvSpPr>
          <p:nvPr/>
        </p:nvSpPr>
        <p:spPr bwMode="auto">
          <a:xfrm>
            <a:off x="392113" y="59832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9157" name="Rectangle 108"/>
          <p:cNvSpPr>
            <a:spLocks noGrp="1" noChangeArrowheads="1"/>
          </p:cNvSpPr>
          <p:nvPr>
            <p:ph type="title" idx="4294967295"/>
          </p:nvPr>
        </p:nvSpPr>
        <p:spPr/>
        <p:txBody>
          <a:bodyPr/>
          <a:lstStyle/>
          <a:p>
            <a:r>
              <a:rPr lang="en-US" smtClean="0"/>
              <a:t>CCNA Discovery:</a:t>
            </a:r>
          </a:p>
        </p:txBody>
      </p:sp>
      <p:graphicFrame>
        <p:nvGraphicFramePr>
          <p:cNvPr id="43117" name="Group 109"/>
          <p:cNvGraphicFramePr>
            <a:graphicFrameLocks noGrp="1"/>
          </p:cNvGraphicFramePr>
          <p:nvPr/>
        </p:nvGraphicFramePr>
        <p:xfrm>
          <a:off x="438150" y="1847850"/>
          <a:ext cx="8229600" cy="4174176"/>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The Internet and Its Uses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Hierarchy of Connection Providers to the Internet</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Help Desk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Procedures to Resolve or Escalate Problems at the ISP</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Planning a Network Upgrade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Prepare For The Installation Of A Network Upgrade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Planning the Addressing Structure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How the IP Address Is Used in Communication and Develop an IP Addressing Scheme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Configuring Network Devices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Configure Network Devices for a Local Area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Purpose and Function of Dynamic Routing and the Protocols Used to Implement It</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Routing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Common ISP Services and Their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ISP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Role and Responsibility of the ISP in Maintenance, Security, and Recovery</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 a Network Using the OSI Model and Prepare for the </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Certification Exam</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49189"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9190"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4919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Working at a Small-to-Medium Business or ISP</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0179"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018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018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0183"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50184" name="Rectangle 23"/>
          <p:cNvSpPr>
            <a:spLocks noGrp="1" noChangeArrowheads="1"/>
          </p:cNvSpPr>
          <p:nvPr>
            <p:ph type="title" idx="4294967295"/>
          </p:nvPr>
        </p:nvSpPr>
        <p:spPr/>
        <p:txBody>
          <a:bodyPr/>
          <a:lstStyle/>
          <a:p>
            <a:r>
              <a:rPr lang="en-US" smtClean="0"/>
              <a:t>CCNA Discovery:</a:t>
            </a:r>
          </a:p>
        </p:txBody>
      </p:sp>
      <p:sp>
        <p:nvSpPr>
          <p:cNvPr id="50185" name="Rectangle 24"/>
          <p:cNvSpPr>
            <a:spLocks noGrp="1" noChangeArrowheads="1"/>
          </p:cNvSpPr>
          <p:nvPr>
            <p:ph type="body" idx="4294967295"/>
          </p:nvPr>
        </p:nvSpPr>
        <p:spPr>
          <a:xfrm>
            <a:off x="655638" y="1739900"/>
            <a:ext cx="5380037" cy="3571875"/>
          </a:xfrm>
        </p:spPr>
        <p:txBody>
          <a:bodyPr/>
          <a:lstStyle/>
          <a:p>
            <a:pPr>
              <a:buFont typeface="Wingdings" pitchFamily="2" charset="2"/>
              <a:buNone/>
            </a:pPr>
            <a:r>
              <a:rPr lang="en-US" sz="2400" smtClean="0"/>
              <a:t>Overview</a:t>
            </a:r>
          </a:p>
          <a:p>
            <a:r>
              <a:rPr lang="en-US" sz="1600" smtClean="0"/>
              <a:t>This course familiarizes students with the equipment applications and protocols installed in enterprise networks, with a focus on switched networks, IP telephony requirements, and security</a:t>
            </a:r>
          </a:p>
          <a:p>
            <a:r>
              <a:rPr lang="en-US" sz="1600" smtClean="0"/>
              <a:t>It also introduces advanced routing protocols such as Enhanced Interior Gateway Routing Protocol (EIGRP) and Open Shortest Path First (OSPF) Protocol</a:t>
            </a:r>
          </a:p>
          <a:p>
            <a:r>
              <a:rPr lang="en-US" sz="1600" smtClean="0"/>
              <a:t>Hands-on exercises, including configuration, installation, and troubleshooting, reinforce student learning</a:t>
            </a:r>
          </a:p>
          <a:p>
            <a:r>
              <a:rPr lang="en-US" sz="1600" b="1" smtClean="0"/>
              <a:t>Prerequisites</a:t>
            </a:r>
            <a:r>
              <a:rPr lang="en-US" sz="1600" smtClean="0"/>
              <a:t>: Working at a Small-to-Medium Business or ISP</a:t>
            </a:r>
          </a:p>
        </p:txBody>
      </p:sp>
      <p:sp>
        <p:nvSpPr>
          <p:cNvPr id="50186" name="Rectangle 25"/>
          <p:cNvSpPr>
            <a:spLocks noChangeArrowheads="1"/>
          </p:cNvSpPr>
          <p:nvPr/>
        </p:nvSpPr>
        <p:spPr bwMode="auto">
          <a:xfrm>
            <a:off x="655638" y="1123950"/>
            <a:ext cx="72961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Introducing Routing and Switching in the Enterprise</a:t>
            </a:r>
          </a:p>
        </p:txBody>
      </p:sp>
      <p:sp>
        <p:nvSpPr>
          <p:cNvPr id="50187" name="Rectangle 12"/>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50188" name="Picture 16"/>
          <p:cNvPicPr>
            <a:picLocks noChangeAspect="1" noChangeArrowheads="1"/>
          </p:cNvPicPr>
          <p:nvPr/>
        </p:nvPicPr>
        <p:blipFill>
          <a:blip r:embed="rId3" cstate="screen"/>
          <a:srcRect/>
          <a:stretch>
            <a:fillRect/>
          </a:stretch>
        </p:blipFill>
        <p:spPr bwMode="auto">
          <a:xfrm>
            <a:off x="6032500" y="1617663"/>
            <a:ext cx="2724150" cy="4419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1203" name="Rectangle 94"/>
          <p:cNvSpPr>
            <a:spLocks noGrp="1" noChangeArrowheads="1"/>
          </p:cNvSpPr>
          <p:nvPr>
            <p:ph type="title" idx="4294967295"/>
          </p:nvPr>
        </p:nvSpPr>
        <p:spPr/>
        <p:txBody>
          <a:bodyPr/>
          <a:lstStyle/>
          <a:p>
            <a:r>
              <a:rPr lang="en-US" smtClean="0"/>
              <a:t>CCNA Discovery:</a:t>
            </a:r>
          </a:p>
        </p:txBody>
      </p:sp>
      <p:sp>
        <p:nvSpPr>
          <p:cNvPr id="51204" name="Rectangle 7"/>
          <p:cNvSpPr>
            <a:spLocks noChangeArrowheads="1"/>
          </p:cNvSpPr>
          <p:nvPr/>
        </p:nvSpPr>
        <p:spPr bwMode="auto">
          <a:xfrm>
            <a:off x="427038" y="6299200"/>
            <a:ext cx="8250237" cy="444500"/>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1205" name="Rectangle 8"/>
          <p:cNvSpPr>
            <a:spLocks noChangeArrowheads="1"/>
          </p:cNvSpPr>
          <p:nvPr/>
        </p:nvSpPr>
        <p:spPr bwMode="auto">
          <a:xfrm>
            <a:off x="392113" y="611663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45163" name="Group 107"/>
          <p:cNvGraphicFramePr>
            <a:graphicFrameLocks noGrp="1"/>
          </p:cNvGraphicFramePr>
          <p:nvPr/>
        </p:nvGraphicFramePr>
        <p:xfrm>
          <a:off x="438150" y="1847850"/>
          <a:ext cx="8229600" cy="4353880"/>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Networking in the Enterprise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 Enterprise Network and the Types of Data Flow That May Be Encountered in an Enterprise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Exploring the Enterprise Network Infrastructure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Structure of the Enterprise Network and How Services Are Provided to the Edge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Switching in an Enterprise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Switches for the Enterprise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Addressing in an Enterprise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Develop and IP Addressing Scheme for the Enterprise Network, Including Use of Variable Length Subnet Masks, Classless Interdomain Routing, Route Aggregation, and Summarization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Routing with a Distance Vector Protocol</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Implement Distance Vector Routing Protocols, As Well As Static and Default Routes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Routing with a Link-State Protocol</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Implement Link State Routing Protocols and Route Redistribution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Enterprise WAN Links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Common WAN Encapsulation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Filtering Traffic Using Access Control Lists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Standard, Extended, and Named Acls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Troubleshooting an Enterprise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Concept of a Failure Domain and Troubleshoot Enterprise Connectivity Issues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51237"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Introducing Routing and Switching in the Enterprise</a:t>
            </a:r>
          </a:p>
        </p:txBody>
      </p:sp>
      <p:sp>
        <p:nvSpPr>
          <p:cNvPr id="51238"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1239"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4"/>
          <p:cNvPicPr>
            <a:picLocks noChangeAspect="1" noChangeArrowheads="1"/>
          </p:cNvPicPr>
          <p:nvPr/>
        </p:nvPicPr>
        <p:blipFill>
          <a:blip r:embed="rId3" cstate="screen"/>
          <a:srcRect/>
          <a:stretch>
            <a:fillRect/>
          </a:stretch>
        </p:blipFill>
        <p:spPr bwMode="auto">
          <a:xfrm>
            <a:off x="5976938" y="6308725"/>
            <a:ext cx="2781300" cy="549275"/>
          </a:xfrm>
          <a:prstGeom prst="rect">
            <a:avLst/>
          </a:prstGeom>
          <a:noFill/>
          <a:ln w="9525">
            <a:noFill/>
            <a:miter lim="800000"/>
            <a:headEnd/>
            <a:tailEnd/>
          </a:ln>
        </p:spPr>
      </p:pic>
      <p:sp>
        <p:nvSpPr>
          <p:cNvPr id="52227"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222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222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223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2232" name="Rectangle 23"/>
          <p:cNvSpPr>
            <a:spLocks noGrp="1" noChangeArrowheads="1"/>
          </p:cNvSpPr>
          <p:nvPr>
            <p:ph type="title" idx="4294967295"/>
          </p:nvPr>
        </p:nvSpPr>
        <p:spPr/>
        <p:txBody>
          <a:bodyPr/>
          <a:lstStyle/>
          <a:p>
            <a:r>
              <a:rPr lang="en-US" smtClean="0"/>
              <a:t>CCNA Discovery:</a:t>
            </a:r>
          </a:p>
        </p:txBody>
      </p:sp>
      <p:sp>
        <p:nvSpPr>
          <p:cNvPr id="52233" name="Rectangle 24"/>
          <p:cNvSpPr>
            <a:spLocks noGrp="1" noChangeArrowheads="1"/>
          </p:cNvSpPr>
          <p:nvPr>
            <p:ph type="body" idx="4294967295"/>
          </p:nvPr>
        </p:nvSpPr>
        <p:spPr>
          <a:xfrm>
            <a:off x="655638" y="1739900"/>
            <a:ext cx="4932362" cy="3571875"/>
          </a:xfrm>
        </p:spPr>
        <p:txBody>
          <a:bodyPr/>
          <a:lstStyle/>
          <a:p>
            <a:pPr>
              <a:lnSpc>
                <a:spcPct val="90000"/>
              </a:lnSpc>
              <a:spcBef>
                <a:spcPct val="40000"/>
              </a:spcBef>
              <a:buFont typeface="Wingdings" pitchFamily="2" charset="2"/>
              <a:buNone/>
            </a:pPr>
            <a:r>
              <a:rPr lang="en-US" sz="1800" smtClean="0"/>
              <a:t>Overview</a:t>
            </a:r>
          </a:p>
          <a:p>
            <a:pPr>
              <a:lnSpc>
                <a:spcPct val="90000"/>
              </a:lnSpc>
              <a:spcBef>
                <a:spcPct val="40000"/>
              </a:spcBef>
            </a:pPr>
            <a:r>
              <a:rPr lang="en-US" sz="1400" smtClean="0"/>
              <a:t>This course introduces students to network design processes using two examples; a large stadium enterprise network and a medium-sized film company network; students follow a standard design process to expand and upgrade each network, which includes requirements gathering, proof-of-concept, and project management </a:t>
            </a:r>
          </a:p>
          <a:p>
            <a:pPr>
              <a:lnSpc>
                <a:spcPct val="90000"/>
              </a:lnSpc>
              <a:spcBef>
                <a:spcPct val="40000"/>
              </a:spcBef>
            </a:pPr>
            <a:r>
              <a:rPr lang="en-US" sz="1400" smtClean="0"/>
              <a:t>Lifecycle services, including upgrades, competitive analyses, and system integration, are presented in the context of presale support </a:t>
            </a:r>
          </a:p>
          <a:p>
            <a:pPr>
              <a:lnSpc>
                <a:spcPct val="90000"/>
              </a:lnSpc>
              <a:spcBef>
                <a:spcPct val="40000"/>
              </a:spcBef>
            </a:pPr>
            <a:r>
              <a:rPr lang="en-US" sz="1400" smtClean="0"/>
              <a:t>In addition to the packet tracer and lab exercises found in the previous courses, there are many pen-and-paper and role-playing exercises that students complete while developing their network upgrade proposals</a:t>
            </a:r>
          </a:p>
          <a:p>
            <a:pPr>
              <a:lnSpc>
                <a:spcPct val="90000"/>
              </a:lnSpc>
              <a:spcBef>
                <a:spcPct val="40000"/>
              </a:spcBef>
            </a:pPr>
            <a:r>
              <a:rPr lang="en-US" sz="1400" b="1" smtClean="0"/>
              <a:t>Prerequisites</a:t>
            </a:r>
            <a:r>
              <a:rPr lang="en-US" sz="1400" smtClean="0"/>
              <a:t>: Introducing Routing and Switching in the Enterprise </a:t>
            </a:r>
          </a:p>
        </p:txBody>
      </p:sp>
      <p:sp>
        <p:nvSpPr>
          <p:cNvPr id="52234"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Designing and Supporting Computer Networks</a:t>
            </a:r>
          </a:p>
        </p:txBody>
      </p:sp>
      <p:sp>
        <p:nvSpPr>
          <p:cNvPr id="52235" name="Rectangle 11"/>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2236" name="Rectangle 12"/>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52237" name="Picture 43"/>
          <p:cNvPicPr>
            <a:picLocks noChangeAspect="1" noChangeArrowheads="1"/>
          </p:cNvPicPr>
          <p:nvPr/>
        </p:nvPicPr>
        <p:blipFill>
          <a:blip r:embed="rId4" cstate="screen"/>
          <a:srcRect/>
          <a:stretch>
            <a:fillRect/>
          </a:stretch>
        </p:blipFill>
        <p:spPr bwMode="auto">
          <a:xfrm>
            <a:off x="5976938" y="1620838"/>
            <a:ext cx="2781300" cy="4419600"/>
          </a:xfrm>
          <a:prstGeom prst="rect">
            <a:avLst/>
          </a:prstGeom>
          <a:noFill/>
          <a:ln w="9525">
            <a:noFill/>
            <a:miter lim="800000"/>
            <a:headEnd/>
            <a:tailEnd/>
          </a:ln>
        </p:spPr>
      </p:pic>
      <p:sp>
        <p:nvSpPr>
          <p:cNvPr id="5223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3251" name="Rectangle 107"/>
          <p:cNvSpPr>
            <a:spLocks noGrp="1" noChangeArrowheads="1"/>
          </p:cNvSpPr>
          <p:nvPr>
            <p:ph type="title" idx="4294967295"/>
          </p:nvPr>
        </p:nvSpPr>
        <p:spPr/>
        <p:txBody>
          <a:bodyPr/>
          <a:lstStyle/>
          <a:p>
            <a:r>
              <a:rPr lang="en-US" smtClean="0"/>
              <a:t>CCNA Discovery:</a:t>
            </a:r>
          </a:p>
        </p:txBody>
      </p:sp>
      <p:sp>
        <p:nvSpPr>
          <p:cNvPr id="53252" name="Rectangle 7"/>
          <p:cNvSpPr>
            <a:spLocks noChangeArrowheads="1"/>
          </p:cNvSpPr>
          <p:nvPr/>
        </p:nvSpPr>
        <p:spPr bwMode="auto">
          <a:xfrm>
            <a:off x="427038" y="6184900"/>
            <a:ext cx="825023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3253" name="Rectangle 8"/>
          <p:cNvSpPr>
            <a:spLocks noChangeArrowheads="1"/>
          </p:cNvSpPr>
          <p:nvPr/>
        </p:nvSpPr>
        <p:spPr bwMode="auto">
          <a:xfrm>
            <a:off x="392113" y="59832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47212" name="Group 108"/>
          <p:cNvGraphicFramePr>
            <a:graphicFrameLocks noGrp="1"/>
          </p:cNvGraphicFramePr>
          <p:nvPr/>
        </p:nvGraphicFramePr>
        <p:xfrm>
          <a:off x="438150" y="1847850"/>
          <a:ext cx="8229600" cy="4254628"/>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Introducing Network Design Concepts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Benefits of a Hierarchical Network Design and Explain Design Considerations for Specific Areas of the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Gathering Network Requirements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Six Phases of PPDIOO Model and Based on Business Goals Determine Technical Requirements for a Network Upgrade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Characterizing the Existing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Develop a Detailed Network Design Requirements Document Based on Existing Network Implementation and Technical Requirements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Identifying Application Impacts on Network Design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Characteristics of Various Network Applications and How Incorporating Those Applications Affects Network Design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Creating the Network Design</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Design the Core, Distribution, and Access Layers for a Campus Network and Incorporate WAN and Remote Worker Connectivity</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Using IP Addressing in the Network Design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Select a Hierarchical IP Addressing Scheme, Routing Protocol, and Naming Structure for a Campus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Prototyping the Campus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Develop a Test Plan and Based on Results, Identify Risks and Weaknesses </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in the Network Design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Prototyping the WAN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WAN Connectivity for Remote Sites and Remote Workers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Preparing the Proposal</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Develop and Present a Network Upgrade Proposal to Include an Implementation Schedule and Cost Summary</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53285"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Designing and Supporting Computer Networks</a:t>
            </a:r>
          </a:p>
        </p:txBody>
      </p:sp>
      <p:sp>
        <p:nvSpPr>
          <p:cNvPr id="53286"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3287"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4275" name="Rectangle 8"/>
          <p:cNvSpPr>
            <a:spLocks noChangeArrowheads="1"/>
          </p:cNvSpPr>
          <p:nvPr/>
        </p:nvSpPr>
        <p:spPr bwMode="auto">
          <a:xfrm>
            <a:off x="392113" y="60213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4276" name="Rectangle 7"/>
          <p:cNvSpPr>
            <a:spLocks noChangeArrowheads="1"/>
          </p:cNvSpPr>
          <p:nvPr/>
        </p:nvSpPr>
        <p:spPr bwMode="auto">
          <a:xfrm>
            <a:off x="304800" y="6175375"/>
            <a:ext cx="8610600"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4277" name="Rectangle 147"/>
          <p:cNvSpPr>
            <a:spLocks noGrp="1" noChangeArrowheads="1"/>
          </p:cNvSpPr>
          <p:nvPr>
            <p:ph type="title" idx="4294967295"/>
          </p:nvPr>
        </p:nvSpPr>
        <p:spPr/>
        <p:txBody>
          <a:bodyPr/>
          <a:lstStyle/>
          <a:p>
            <a:r>
              <a:rPr lang="en-US" smtClean="0"/>
              <a:t>CCNA Discovery </a:t>
            </a:r>
          </a:p>
        </p:txBody>
      </p:sp>
      <p:graphicFrame>
        <p:nvGraphicFramePr>
          <p:cNvPr id="48274" name="Group 146"/>
          <p:cNvGraphicFramePr>
            <a:graphicFrameLocks noGrp="1"/>
          </p:cNvGraphicFramePr>
          <p:nvPr/>
        </p:nvGraphicFramePr>
        <p:xfrm>
          <a:off x="304800" y="1554163"/>
          <a:ext cx="8610600" cy="4560572"/>
        </p:xfrm>
        <a:graphic>
          <a:graphicData uri="http://schemas.openxmlformats.org/drawingml/2006/table">
            <a:tbl>
              <a:tblPr/>
              <a:tblGrid>
                <a:gridCol w="949325"/>
                <a:gridCol w="1774825"/>
                <a:gridCol w="1962150"/>
                <a:gridCol w="1962150"/>
                <a:gridCol w="19621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Skill</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Networking for Home or Small Businesses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Working at a Small-to-Medium Business or ISP</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Introducing Routing and Switching in the Enterprise</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Designing and Supporting Computer Networks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Routing</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Routing Table Operation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Introduce Protocols; Configure Routes and Routers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Configure VLAN, RIPv2, EIGRP, OSPF</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Design, Configure, and Test EIGRP and OSPF</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Switching</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Introduce and Practice Broadcast Domain, Switch Operation, MAC Address Table Concepts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Configure Switch Management Interface and Port Security, Configure and Connect Switches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Configure VLAN Membership, Spanning Tree, 802.1q Trunking Operation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Design and Prototype Access Layer Switched Network, Configure, and Verify Switch Operations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Addressing</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Implement IP Addressing, DHCP Configuration, and NAT Operation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Introduce and Practice Subnets, Classless IP Addressing and Routing, VLSM, Subnetting Methods, IPv6</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Reinforce VLSM, Introduce Route Summarization and Aggregation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Review and Expand IPv6; IP Addressing Design and Configuration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ACLs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Introduce ACLs</a:t>
                      </a: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Verify, Implement, and Troubleshoot ACLs in the Enterprise</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Review ACLs and Use to Incorporate Security in a Branch Office Network</a:t>
                      </a: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54312" name="Rectangle 167"/>
          <p:cNvSpPr>
            <a:spLocks noChangeArrowheads="1"/>
          </p:cNvSpPr>
          <p:nvPr/>
        </p:nvSpPr>
        <p:spPr bwMode="auto">
          <a:xfrm>
            <a:off x="306388" y="19812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4313" name="AutoShape 11"/>
          <p:cNvSpPr>
            <a:spLocks noChangeArrowheads="1"/>
          </p:cNvSpPr>
          <p:nvPr/>
        </p:nvSpPr>
        <p:spPr bwMode="auto">
          <a:xfrm>
            <a:off x="319088" y="1562100"/>
            <a:ext cx="8570912"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4314"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Instructional Methodology</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24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24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245" name="Rectangle 16"/>
          <p:cNvSpPr>
            <a:spLocks noGrp="1" noChangeArrowheads="1"/>
          </p:cNvSpPr>
          <p:nvPr>
            <p:ph type="title" idx="4294967295"/>
          </p:nvPr>
        </p:nvSpPr>
        <p:spPr/>
        <p:txBody>
          <a:bodyPr/>
          <a:lstStyle/>
          <a:p>
            <a:r>
              <a:rPr lang="en-US" smtClean="0"/>
              <a:t>CCNA Curricula Meet Growing Demand</a:t>
            </a:r>
          </a:p>
        </p:txBody>
      </p:sp>
      <p:sp>
        <p:nvSpPr>
          <p:cNvPr id="10246"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solidFill>
                  <a:schemeClr val="bg1"/>
                </a:solidFill>
              </a:rPr>
              <a:t>Subtitle: Size 24, Left Aligned</a:t>
            </a:r>
          </a:p>
        </p:txBody>
      </p:sp>
      <p:sp>
        <p:nvSpPr>
          <p:cNvPr id="1024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05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024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25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0251" name="Rectangle 17"/>
          <p:cNvSpPr>
            <a:spLocks noGrp="1" noChangeArrowheads="1"/>
          </p:cNvSpPr>
          <p:nvPr>
            <p:ph type="body" idx="4294967295"/>
          </p:nvPr>
        </p:nvSpPr>
        <p:spPr>
          <a:xfrm>
            <a:off x="655638" y="1739900"/>
            <a:ext cx="5000625" cy="3571875"/>
          </a:xfrm>
        </p:spPr>
        <p:txBody>
          <a:bodyPr/>
          <a:lstStyle/>
          <a:p>
            <a:r>
              <a:rPr lang="en-US" smtClean="0"/>
              <a:t>Global studies show a growing demand for IT professionals and a critical shortage of qualified candidates to fill the positions </a:t>
            </a:r>
          </a:p>
          <a:p>
            <a:r>
              <a:rPr lang="en-US" smtClean="0"/>
              <a:t>The Cisco Networking Academy provides the skills needed to meet the demand with a comprehensive learning experience delivered consistently worldwide</a:t>
            </a:r>
          </a:p>
          <a:p>
            <a:r>
              <a:rPr lang="en-US" smtClean="0"/>
              <a:t>Our CCNA curricula prepare students for entry-level career opportunities, continuing education, and globally-recognized Cisco certifications</a:t>
            </a:r>
          </a:p>
        </p:txBody>
      </p:sp>
      <p:pic>
        <p:nvPicPr>
          <p:cNvPr id="10252" name="Picture 5" descr="MAE00976"/>
          <p:cNvPicPr>
            <a:picLocks noChangeAspect="1" noChangeArrowheads="1"/>
          </p:cNvPicPr>
          <p:nvPr/>
        </p:nvPicPr>
        <p:blipFill>
          <a:blip r:embed="rId3" cstate="screen"/>
          <a:srcRect t="3961" b="1093"/>
          <a:stretch>
            <a:fillRect/>
          </a:stretch>
        </p:blipFill>
        <p:spPr bwMode="auto">
          <a:xfrm>
            <a:off x="6103938" y="1627188"/>
            <a:ext cx="2660650" cy="4413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5299" name="Rectangle 48"/>
          <p:cNvSpPr>
            <a:spLocks noGrp="1" noChangeArrowheads="1"/>
          </p:cNvSpPr>
          <p:nvPr>
            <p:ph type="title" idx="4294967295"/>
          </p:nvPr>
        </p:nvSpPr>
        <p:spPr/>
        <p:txBody>
          <a:bodyPr/>
          <a:lstStyle/>
          <a:p>
            <a:r>
              <a:rPr lang="en-US" smtClean="0"/>
              <a:t>CCNA Discovery Soft Skills</a:t>
            </a:r>
          </a:p>
        </p:txBody>
      </p:sp>
      <p:sp>
        <p:nvSpPr>
          <p:cNvPr id="5530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5301" name="Rectangle 8"/>
          <p:cNvSpPr>
            <a:spLocks noChangeArrowheads="1"/>
          </p:cNvSpPr>
          <p:nvPr/>
        </p:nvSpPr>
        <p:spPr bwMode="auto">
          <a:xfrm>
            <a:off x="9525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02" name="AutoShape 17"/>
          <p:cNvSpPr>
            <a:spLocks noChangeArrowheads="1"/>
          </p:cNvSpPr>
          <p:nvPr/>
        </p:nvSpPr>
        <p:spPr bwMode="auto">
          <a:xfrm>
            <a:off x="24130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3" name="AutoShape 18"/>
          <p:cNvSpPr>
            <a:spLocks noChangeArrowheads="1"/>
          </p:cNvSpPr>
          <p:nvPr/>
        </p:nvSpPr>
        <p:spPr bwMode="auto">
          <a:xfrm>
            <a:off x="27463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4" name="AutoShape 19"/>
          <p:cNvSpPr>
            <a:spLocks noChangeArrowheads="1"/>
          </p:cNvSpPr>
          <p:nvPr/>
        </p:nvSpPr>
        <p:spPr bwMode="auto">
          <a:xfrm>
            <a:off x="24923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5" name="Rectangle 39"/>
          <p:cNvSpPr>
            <a:spLocks noChangeArrowheads="1"/>
          </p:cNvSpPr>
          <p:nvPr/>
        </p:nvSpPr>
        <p:spPr bwMode="auto">
          <a:xfrm flipV="1">
            <a:off x="12223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55306" name="Rectangle 8"/>
          <p:cNvSpPr>
            <a:spLocks noChangeArrowheads="1"/>
          </p:cNvSpPr>
          <p:nvPr/>
        </p:nvSpPr>
        <p:spPr bwMode="auto">
          <a:xfrm>
            <a:off x="23336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07" name="AutoShape 17"/>
          <p:cNvSpPr>
            <a:spLocks noChangeArrowheads="1"/>
          </p:cNvSpPr>
          <p:nvPr/>
        </p:nvSpPr>
        <p:spPr bwMode="auto">
          <a:xfrm>
            <a:off x="24796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8" name="AutoShape 18"/>
          <p:cNvSpPr>
            <a:spLocks noChangeArrowheads="1"/>
          </p:cNvSpPr>
          <p:nvPr/>
        </p:nvSpPr>
        <p:spPr bwMode="auto">
          <a:xfrm>
            <a:off x="25130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9" name="AutoShape 19"/>
          <p:cNvSpPr>
            <a:spLocks noChangeArrowheads="1"/>
          </p:cNvSpPr>
          <p:nvPr/>
        </p:nvSpPr>
        <p:spPr bwMode="auto">
          <a:xfrm>
            <a:off x="24876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0" name="Rectangle 39"/>
          <p:cNvSpPr>
            <a:spLocks noChangeArrowheads="1"/>
          </p:cNvSpPr>
          <p:nvPr/>
        </p:nvSpPr>
        <p:spPr bwMode="auto">
          <a:xfrm flipV="1">
            <a:off x="23606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55311" name="Rectangle 8"/>
          <p:cNvSpPr>
            <a:spLocks noChangeArrowheads="1"/>
          </p:cNvSpPr>
          <p:nvPr/>
        </p:nvSpPr>
        <p:spPr bwMode="auto">
          <a:xfrm>
            <a:off x="457200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12" name="AutoShape 17"/>
          <p:cNvSpPr>
            <a:spLocks noChangeArrowheads="1"/>
          </p:cNvSpPr>
          <p:nvPr/>
        </p:nvSpPr>
        <p:spPr bwMode="auto">
          <a:xfrm>
            <a:off x="471805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3" name="AutoShape 18"/>
          <p:cNvSpPr>
            <a:spLocks noChangeArrowheads="1"/>
          </p:cNvSpPr>
          <p:nvPr/>
        </p:nvSpPr>
        <p:spPr bwMode="auto">
          <a:xfrm>
            <a:off x="475138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4" name="AutoShape 19"/>
          <p:cNvSpPr>
            <a:spLocks noChangeArrowheads="1"/>
          </p:cNvSpPr>
          <p:nvPr/>
        </p:nvSpPr>
        <p:spPr bwMode="auto">
          <a:xfrm>
            <a:off x="472598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5" name="Rectangle 39"/>
          <p:cNvSpPr>
            <a:spLocks noChangeArrowheads="1"/>
          </p:cNvSpPr>
          <p:nvPr/>
        </p:nvSpPr>
        <p:spPr bwMode="auto">
          <a:xfrm flipV="1">
            <a:off x="459898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55316" name="Rectangle 8"/>
          <p:cNvSpPr>
            <a:spLocks noChangeArrowheads="1"/>
          </p:cNvSpPr>
          <p:nvPr/>
        </p:nvSpPr>
        <p:spPr bwMode="auto">
          <a:xfrm>
            <a:off x="68294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17" name="AutoShape 17"/>
          <p:cNvSpPr>
            <a:spLocks noChangeArrowheads="1"/>
          </p:cNvSpPr>
          <p:nvPr/>
        </p:nvSpPr>
        <p:spPr bwMode="auto">
          <a:xfrm>
            <a:off x="69754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8" name="AutoShape 18"/>
          <p:cNvSpPr>
            <a:spLocks noChangeArrowheads="1"/>
          </p:cNvSpPr>
          <p:nvPr/>
        </p:nvSpPr>
        <p:spPr bwMode="auto">
          <a:xfrm>
            <a:off x="70088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9" name="AutoShape 19"/>
          <p:cNvSpPr>
            <a:spLocks noChangeArrowheads="1"/>
          </p:cNvSpPr>
          <p:nvPr/>
        </p:nvSpPr>
        <p:spPr bwMode="auto">
          <a:xfrm>
            <a:off x="69834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20" name="Rectangle 39"/>
          <p:cNvSpPr>
            <a:spLocks noChangeArrowheads="1"/>
          </p:cNvSpPr>
          <p:nvPr/>
        </p:nvSpPr>
        <p:spPr bwMode="auto">
          <a:xfrm flipV="1">
            <a:off x="68564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grpSp>
        <p:nvGrpSpPr>
          <p:cNvPr id="55321" name="Group 249"/>
          <p:cNvGrpSpPr>
            <a:grpSpLocks/>
          </p:cNvGrpSpPr>
          <p:nvPr/>
        </p:nvGrpSpPr>
        <p:grpSpPr bwMode="auto">
          <a:xfrm>
            <a:off x="119063" y="1357313"/>
            <a:ext cx="2155825" cy="939800"/>
            <a:chOff x="710910" y="1574421"/>
            <a:chExt cx="2692680" cy="940960"/>
          </a:xfrm>
        </p:grpSpPr>
        <p:grpSp>
          <p:nvGrpSpPr>
            <p:cNvPr id="55348" name="Group 216"/>
            <p:cNvGrpSpPr>
              <a:grpSpLocks/>
            </p:cNvGrpSpPr>
            <p:nvPr/>
          </p:nvGrpSpPr>
          <p:grpSpPr bwMode="auto">
            <a:xfrm>
              <a:off x="710910" y="1574421"/>
              <a:ext cx="2692680" cy="940960"/>
              <a:chOff x="427038" y="2059415"/>
              <a:chExt cx="2692680" cy="940960"/>
            </a:xfrm>
          </p:grpSpPr>
          <p:sp>
            <p:nvSpPr>
              <p:cNvPr id="55350"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51"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5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49"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600">
                  <a:solidFill>
                    <a:schemeClr val="bg1"/>
                  </a:solidFill>
                </a:rPr>
                <a:t>Networking for Home and Small Businesses</a:t>
              </a:r>
            </a:p>
          </p:txBody>
        </p:sp>
      </p:grpSp>
      <p:grpSp>
        <p:nvGrpSpPr>
          <p:cNvPr id="55322" name="Group 249"/>
          <p:cNvGrpSpPr>
            <a:grpSpLocks/>
          </p:cNvGrpSpPr>
          <p:nvPr/>
        </p:nvGrpSpPr>
        <p:grpSpPr bwMode="auto">
          <a:xfrm>
            <a:off x="2360613" y="1357313"/>
            <a:ext cx="2154237" cy="939800"/>
            <a:chOff x="710910" y="1574421"/>
            <a:chExt cx="2692680" cy="940960"/>
          </a:xfrm>
        </p:grpSpPr>
        <p:grpSp>
          <p:nvGrpSpPr>
            <p:cNvPr id="55343" name="Group 216"/>
            <p:cNvGrpSpPr>
              <a:grpSpLocks/>
            </p:cNvGrpSpPr>
            <p:nvPr/>
          </p:nvGrpSpPr>
          <p:grpSpPr bwMode="auto">
            <a:xfrm>
              <a:off x="710910" y="1574421"/>
              <a:ext cx="2692680" cy="940960"/>
              <a:chOff x="427038" y="2059415"/>
              <a:chExt cx="2692680" cy="940960"/>
            </a:xfrm>
          </p:grpSpPr>
          <p:sp>
            <p:nvSpPr>
              <p:cNvPr id="55345"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46"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4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44"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600">
                  <a:solidFill>
                    <a:schemeClr val="bg1"/>
                  </a:solidFill>
                </a:rPr>
                <a:t>Working at a </a:t>
              </a:r>
              <a:br>
                <a:rPr lang="en-US" sz="1600">
                  <a:solidFill>
                    <a:schemeClr val="bg1"/>
                  </a:solidFill>
                </a:rPr>
              </a:br>
              <a:r>
                <a:rPr lang="en-US" sz="1600">
                  <a:solidFill>
                    <a:schemeClr val="bg1"/>
                  </a:solidFill>
                </a:rPr>
                <a:t>Small-to-Medium Business or ISP</a:t>
              </a:r>
            </a:p>
          </p:txBody>
        </p:sp>
      </p:grpSp>
      <p:grpSp>
        <p:nvGrpSpPr>
          <p:cNvPr id="55323" name="Group 249"/>
          <p:cNvGrpSpPr>
            <a:grpSpLocks/>
          </p:cNvGrpSpPr>
          <p:nvPr/>
        </p:nvGrpSpPr>
        <p:grpSpPr bwMode="auto">
          <a:xfrm>
            <a:off x="4598988" y="1357313"/>
            <a:ext cx="2155825" cy="939800"/>
            <a:chOff x="710910" y="1574421"/>
            <a:chExt cx="2692680" cy="940960"/>
          </a:xfrm>
        </p:grpSpPr>
        <p:grpSp>
          <p:nvGrpSpPr>
            <p:cNvPr id="55338" name="Group 216"/>
            <p:cNvGrpSpPr>
              <a:grpSpLocks/>
            </p:cNvGrpSpPr>
            <p:nvPr/>
          </p:nvGrpSpPr>
          <p:grpSpPr bwMode="auto">
            <a:xfrm>
              <a:off x="710910" y="1574421"/>
              <a:ext cx="2692680" cy="940960"/>
              <a:chOff x="427038" y="2059415"/>
              <a:chExt cx="2692680" cy="940960"/>
            </a:xfrm>
          </p:grpSpPr>
          <p:sp>
            <p:nvSpPr>
              <p:cNvPr id="55340"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41"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4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39"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600">
                  <a:solidFill>
                    <a:schemeClr val="bg1"/>
                  </a:solidFill>
                </a:rPr>
                <a:t>Introducing Routing and Switching in </a:t>
              </a:r>
              <a:br>
                <a:rPr lang="en-US" sz="1600">
                  <a:solidFill>
                    <a:schemeClr val="bg1"/>
                  </a:solidFill>
                </a:rPr>
              </a:br>
              <a:r>
                <a:rPr lang="en-US" sz="1600">
                  <a:solidFill>
                    <a:schemeClr val="bg1"/>
                  </a:solidFill>
                </a:rPr>
                <a:t>the Enterprise</a:t>
              </a:r>
            </a:p>
          </p:txBody>
        </p:sp>
      </p:grpSp>
      <p:grpSp>
        <p:nvGrpSpPr>
          <p:cNvPr id="55324" name="Group 249"/>
          <p:cNvGrpSpPr>
            <a:grpSpLocks/>
          </p:cNvGrpSpPr>
          <p:nvPr/>
        </p:nvGrpSpPr>
        <p:grpSpPr bwMode="auto">
          <a:xfrm>
            <a:off x="6853238" y="1357313"/>
            <a:ext cx="2154237" cy="939800"/>
            <a:chOff x="710910" y="1574421"/>
            <a:chExt cx="2692680" cy="940960"/>
          </a:xfrm>
        </p:grpSpPr>
        <p:grpSp>
          <p:nvGrpSpPr>
            <p:cNvPr id="55333" name="Group 216"/>
            <p:cNvGrpSpPr>
              <a:grpSpLocks/>
            </p:cNvGrpSpPr>
            <p:nvPr/>
          </p:nvGrpSpPr>
          <p:grpSpPr bwMode="auto">
            <a:xfrm>
              <a:off x="710910" y="1574421"/>
              <a:ext cx="2692680" cy="940960"/>
              <a:chOff x="427038" y="2059415"/>
              <a:chExt cx="2692680" cy="940960"/>
            </a:xfrm>
          </p:grpSpPr>
          <p:sp>
            <p:nvSpPr>
              <p:cNvPr id="55335"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36"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3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34" name="Rectangle 174"/>
            <p:cNvSpPr>
              <a:spLocks noChangeArrowheads="1"/>
            </p:cNvSpPr>
            <p:nvPr/>
          </p:nvSpPr>
          <p:spPr bwMode="auto">
            <a:xfrm>
              <a:off x="938460" y="1766309"/>
              <a:ext cx="2237580" cy="557184"/>
            </a:xfrm>
            <a:prstGeom prst="rect">
              <a:avLst/>
            </a:prstGeom>
            <a:noFill/>
            <a:ln w="9525">
              <a:noFill/>
              <a:miter lim="800000"/>
              <a:headEnd/>
              <a:tailEnd/>
            </a:ln>
          </p:spPr>
          <p:txBody>
            <a:bodyPr wrap="none" lIns="0" tIns="0" rIns="0" bIns="0" anchor="ctr"/>
            <a:lstStyle/>
            <a:p>
              <a:pPr algn="ctr" eaLnBrk="0" hangingPunct="0">
                <a:lnSpc>
                  <a:spcPct val="95000"/>
                </a:lnSpc>
                <a:spcBef>
                  <a:spcPts val="300"/>
                </a:spcBef>
              </a:pPr>
              <a:r>
                <a:rPr lang="en-US" sz="1600">
                  <a:solidFill>
                    <a:schemeClr val="bg1"/>
                  </a:solidFill>
                </a:rPr>
                <a:t>Designing </a:t>
              </a:r>
              <a:br>
                <a:rPr lang="en-US" sz="1600">
                  <a:solidFill>
                    <a:schemeClr val="bg1"/>
                  </a:solidFill>
                </a:rPr>
              </a:br>
              <a:r>
                <a:rPr lang="en-US" sz="1600">
                  <a:solidFill>
                    <a:schemeClr val="bg1"/>
                  </a:solidFill>
                </a:rPr>
                <a:t>and Supporting </a:t>
              </a:r>
              <a:br>
                <a:rPr lang="en-US" sz="1600">
                  <a:solidFill>
                    <a:schemeClr val="bg1"/>
                  </a:solidFill>
                </a:rPr>
              </a:br>
              <a:r>
                <a:rPr lang="en-US" sz="1600">
                  <a:solidFill>
                    <a:schemeClr val="bg1"/>
                  </a:solidFill>
                </a:rPr>
                <a:t>Computer Networks</a:t>
              </a:r>
            </a:p>
          </p:txBody>
        </p:sp>
      </p:grpSp>
      <p:sp>
        <p:nvSpPr>
          <p:cNvPr id="55325" name="Text Box 19"/>
          <p:cNvSpPr txBox="1">
            <a:spLocks noChangeArrowheads="1"/>
          </p:cNvSpPr>
          <p:nvPr/>
        </p:nvSpPr>
        <p:spPr bwMode="auto">
          <a:xfrm>
            <a:off x="241300"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Communications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Active listening with customers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Describing technical concepts to non-technical users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Basic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Documentation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Purchasing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p:txBody>
      </p:sp>
      <p:sp>
        <p:nvSpPr>
          <p:cNvPr id="55326" name="Text Box 19"/>
          <p:cNvSpPr txBox="1">
            <a:spLocks noChangeArrowheads="1"/>
          </p:cNvSpPr>
          <p:nvPr/>
        </p:nvSpPr>
        <p:spPr bwMode="auto">
          <a:xfrm>
            <a:off x="2479675" y="2468563"/>
            <a:ext cx="1981200" cy="36496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Communications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Active listening with customers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Describing technical concepts to non-technical users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Advanced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Documentation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Time Management</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Professionalism</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Teamwork</a:t>
            </a:r>
          </a:p>
        </p:txBody>
      </p:sp>
      <p:sp>
        <p:nvSpPr>
          <p:cNvPr id="55327" name="Text Box 19"/>
          <p:cNvSpPr txBox="1">
            <a:spLocks noChangeArrowheads="1"/>
          </p:cNvSpPr>
          <p:nvPr/>
        </p:nvSpPr>
        <p:spPr bwMode="auto">
          <a:xfrm>
            <a:off x="4718050" y="2468563"/>
            <a:ext cx="1981200" cy="2293937"/>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Problem solving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Advanced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Critical thinking</a:t>
            </a:r>
          </a:p>
        </p:txBody>
      </p:sp>
      <p:sp>
        <p:nvSpPr>
          <p:cNvPr id="55328" name="Text Box 19"/>
          <p:cNvSpPr txBox="1">
            <a:spLocks noChangeArrowheads="1"/>
          </p:cNvSpPr>
          <p:nvPr/>
        </p:nvSpPr>
        <p:spPr bwMode="auto">
          <a:xfrm>
            <a:off x="6975475"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Career planning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Advanced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Interviewing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Critical thinking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Requirements</a:t>
            </a:r>
            <a:br>
              <a:rPr lang="en-US" sz="1400"/>
            </a:br>
            <a:r>
              <a:rPr lang="en-US" sz="1400"/>
              <a:t>gathering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Business case</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Developing proposal</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Estimating</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Presentation</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Project planning</a:t>
            </a:r>
          </a:p>
        </p:txBody>
      </p:sp>
      <p:sp>
        <p:nvSpPr>
          <p:cNvPr id="55329" name="Rectangle 7"/>
          <p:cNvSpPr>
            <a:spLocks noChangeArrowheads="1"/>
          </p:cNvSpPr>
          <p:nvPr/>
        </p:nvSpPr>
        <p:spPr bwMode="auto">
          <a:xfrm>
            <a:off x="11906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5330" name="Rectangle 7"/>
          <p:cNvSpPr>
            <a:spLocks noChangeArrowheads="1"/>
          </p:cNvSpPr>
          <p:nvPr/>
        </p:nvSpPr>
        <p:spPr bwMode="auto">
          <a:xfrm>
            <a:off x="23574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5331" name="Rectangle 7"/>
          <p:cNvSpPr>
            <a:spLocks noChangeArrowheads="1"/>
          </p:cNvSpPr>
          <p:nvPr/>
        </p:nvSpPr>
        <p:spPr bwMode="auto">
          <a:xfrm>
            <a:off x="459581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5332" name="Rectangle 7"/>
          <p:cNvSpPr>
            <a:spLocks noChangeArrowheads="1"/>
          </p:cNvSpPr>
          <p:nvPr/>
        </p:nvSpPr>
        <p:spPr bwMode="auto">
          <a:xfrm>
            <a:off x="68532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cstate="screen"/>
          <a:srcRect/>
          <a:stretch>
            <a:fillRect/>
          </a:stretch>
        </p:blipFill>
        <p:spPr bwMode="auto">
          <a:xfrm>
            <a:off x="3763963" y="5165725"/>
            <a:ext cx="4622800" cy="490538"/>
          </a:xfrm>
          <a:prstGeom prst="rect">
            <a:avLst/>
          </a:prstGeom>
          <a:noFill/>
          <a:ln w="9525" algn="ctr">
            <a:noFill/>
            <a:miter lim="800000"/>
            <a:headEnd/>
            <a:tailEnd/>
          </a:ln>
        </p:spPr>
      </p:pic>
      <p:sp>
        <p:nvSpPr>
          <p:cNvPr id="56323"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6324"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632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6326" name="Rectangle 49"/>
          <p:cNvSpPr>
            <a:spLocks noGrp="1" noChangeArrowheads="1"/>
          </p:cNvSpPr>
          <p:nvPr>
            <p:ph type="title" idx="4294967295"/>
          </p:nvPr>
        </p:nvSpPr>
        <p:spPr/>
        <p:txBody>
          <a:bodyPr/>
          <a:lstStyle/>
          <a:p>
            <a:r>
              <a:rPr lang="en-US" smtClean="0"/>
              <a:t>Lab Activities</a:t>
            </a:r>
          </a:p>
        </p:txBody>
      </p:sp>
      <p:sp>
        <p:nvSpPr>
          <p:cNvPr id="5632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6329"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56330" name="Rectangle 8"/>
          <p:cNvSpPr>
            <a:spLocks noChangeArrowheads="1"/>
          </p:cNvSpPr>
          <p:nvPr/>
        </p:nvSpPr>
        <p:spPr bwMode="auto">
          <a:xfrm>
            <a:off x="3724275" y="5005388"/>
            <a:ext cx="47101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6331" name="Rectangle 231"/>
          <p:cNvSpPr>
            <a:spLocks noChangeArrowheads="1"/>
          </p:cNvSpPr>
          <p:nvPr/>
        </p:nvSpPr>
        <p:spPr bwMode="auto">
          <a:xfrm>
            <a:off x="3694113" y="1863725"/>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56332" name="Picture 4"/>
          <p:cNvPicPr>
            <a:picLocks noChangeAspect="1" noChangeArrowheads="1"/>
          </p:cNvPicPr>
          <p:nvPr/>
        </p:nvPicPr>
        <p:blipFill>
          <a:blip r:embed="rId4" cstate="screen"/>
          <a:srcRect/>
          <a:stretch>
            <a:fillRect/>
          </a:stretch>
        </p:blipFill>
        <p:spPr bwMode="auto">
          <a:xfrm>
            <a:off x="3763963" y="1933575"/>
            <a:ext cx="4622800" cy="3152775"/>
          </a:xfrm>
          <a:prstGeom prst="rect">
            <a:avLst/>
          </a:prstGeom>
          <a:noFill/>
          <a:ln w="9525" algn="ctr">
            <a:noFill/>
            <a:miter lim="800000"/>
            <a:headEnd/>
            <a:tailEnd/>
          </a:ln>
        </p:spPr>
      </p:pic>
      <p:sp>
        <p:nvSpPr>
          <p:cNvPr id="56333" name="Oval 5"/>
          <p:cNvSpPr>
            <a:spLocks noChangeArrowheads="1"/>
          </p:cNvSpPr>
          <p:nvPr/>
        </p:nvSpPr>
        <p:spPr bwMode="auto">
          <a:xfrm>
            <a:off x="4997450" y="3378200"/>
            <a:ext cx="3184525" cy="914400"/>
          </a:xfrm>
          <a:prstGeom prst="ellipse">
            <a:avLst/>
          </a:prstGeom>
          <a:noFill/>
          <a:ln w="28575" algn="ctr">
            <a:solidFill>
              <a:schemeClr val="accent2"/>
            </a:solidFill>
            <a:round/>
            <a:headEnd/>
            <a:tailEnd/>
          </a:ln>
        </p:spPr>
        <p:txBody>
          <a:bodyPr lIns="82124" tIns="41061" rIns="82124" bIns="41061" anchor="ctr"/>
          <a:lstStyle/>
          <a:p>
            <a:pPr algn="ctr" eaLnBrk="0" hangingPunct="0">
              <a:lnSpc>
                <a:spcPct val="90000"/>
              </a:lnSpc>
            </a:pPr>
            <a:endParaRPr lang="en-US"/>
          </a:p>
        </p:txBody>
      </p:sp>
      <p:sp>
        <p:nvSpPr>
          <p:cNvPr id="56334"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6335" name="Rectangle 50"/>
          <p:cNvSpPr>
            <a:spLocks noGrp="1" noChangeArrowheads="1"/>
          </p:cNvSpPr>
          <p:nvPr>
            <p:ph type="body" idx="4294967295"/>
          </p:nvPr>
        </p:nvSpPr>
        <p:spPr>
          <a:xfrm>
            <a:off x="655638" y="1739900"/>
            <a:ext cx="2905125" cy="3571875"/>
          </a:xfrm>
        </p:spPr>
        <p:txBody>
          <a:bodyPr/>
          <a:lstStyle/>
          <a:p>
            <a:pPr>
              <a:spcBef>
                <a:spcPts val="1000"/>
              </a:spcBef>
            </a:pPr>
            <a:r>
              <a:rPr lang="en-US" smtClean="0"/>
              <a:t>The course includes lab activities that allow students to visualize and have hands-on experience with the network services introduced in the course</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screen"/>
          <a:srcRect/>
          <a:stretch>
            <a:fillRect/>
          </a:stretch>
        </p:blipFill>
        <p:spPr bwMode="auto">
          <a:xfrm>
            <a:off x="903288" y="6254750"/>
            <a:ext cx="7337425" cy="603250"/>
          </a:xfrm>
          <a:prstGeom prst="rect">
            <a:avLst/>
          </a:prstGeom>
          <a:noFill/>
          <a:ln w="9525" algn="ctr">
            <a:noFill/>
            <a:miter lim="800000"/>
            <a:headEnd/>
            <a:tailEnd/>
          </a:ln>
        </p:spPr>
      </p:pic>
      <p:sp>
        <p:nvSpPr>
          <p:cNvPr id="5734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7348" name="Rectangle 231"/>
          <p:cNvSpPr>
            <a:spLocks noChangeArrowheads="1"/>
          </p:cNvSpPr>
          <p:nvPr/>
        </p:nvSpPr>
        <p:spPr bwMode="auto">
          <a:xfrm>
            <a:off x="839788" y="1350963"/>
            <a:ext cx="7464425" cy="427196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57349" name="Rectangle 28"/>
          <p:cNvSpPr>
            <a:spLocks noGrp="1" noChangeArrowheads="1"/>
          </p:cNvSpPr>
          <p:nvPr>
            <p:ph type="title" idx="4294967295"/>
          </p:nvPr>
        </p:nvSpPr>
        <p:spPr/>
        <p:txBody>
          <a:bodyPr/>
          <a:lstStyle/>
          <a:p>
            <a:r>
              <a:rPr lang="en-US" smtClean="0"/>
              <a:t>Example of Network Services</a:t>
            </a:r>
          </a:p>
        </p:txBody>
      </p:sp>
      <p:sp>
        <p:nvSpPr>
          <p:cNvPr id="57350" name="Rectangle 8"/>
          <p:cNvSpPr>
            <a:spLocks noChangeArrowheads="1"/>
          </p:cNvSpPr>
          <p:nvPr/>
        </p:nvSpPr>
        <p:spPr bwMode="auto">
          <a:xfrm>
            <a:off x="877888" y="6073775"/>
            <a:ext cx="73628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57351" name="Picture 3"/>
          <p:cNvPicPr>
            <a:picLocks noChangeAspect="1" noChangeArrowheads="1"/>
          </p:cNvPicPr>
          <p:nvPr/>
        </p:nvPicPr>
        <p:blipFill>
          <a:blip r:embed="rId4" cstate="screen"/>
          <a:srcRect/>
          <a:stretch>
            <a:fillRect/>
          </a:stretch>
        </p:blipFill>
        <p:spPr bwMode="auto">
          <a:xfrm>
            <a:off x="903288" y="1417638"/>
            <a:ext cx="7337425" cy="4765675"/>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8371"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8372"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8374"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8375"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58376" name="Rectangle 41"/>
          <p:cNvSpPr>
            <a:spLocks noGrp="1" noChangeArrowheads="1"/>
          </p:cNvSpPr>
          <p:nvPr>
            <p:ph type="title" idx="4294967295"/>
          </p:nvPr>
        </p:nvSpPr>
        <p:spPr/>
        <p:txBody>
          <a:bodyPr/>
          <a:lstStyle/>
          <a:p>
            <a:r>
              <a:rPr lang="en-US" smtClean="0"/>
              <a:t>CCNA Discovery Server</a:t>
            </a:r>
          </a:p>
        </p:txBody>
      </p:sp>
      <p:sp>
        <p:nvSpPr>
          <p:cNvPr id="58377" name="Rectangle 42"/>
          <p:cNvSpPr>
            <a:spLocks noGrp="1" noChangeArrowheads="1"/>
          </p:cNvSpPr>
          <p:nvPr>
            <p:ph type="body" sz="half" idx="4294967295"/>
          </p:nvPr>
        </p:nvSpPr>
        <p:spPr>
          <a:xfrm>
            <a:off x="655638" y="1739900"/>
            <a:ext cx="3894137" cy="3571875"/>
          </a:xfrm>
        </p:spPr>
        <p:txBody>
          <a:bodyPr/>
          <a:lstStyle/>
          <a:p>
            <a:r>
              <a:rPr lang="en-US" sz="1800" smtClean="0"/>
              <a:t>Software that provides network services in an isolated lab environment, disconnected from the Internet</a:t>
            </a:r>
          </a:p>
          <a:p>
            <a:pPr marL="457200" lvl="1" indent="0"/>
            <a:r>
              <a:rPr lang="en-US" altLang="zh-CN" sz="1400" smtClean="0">
                <a:ea typeface="SimSun" pitchFamily="2" charset="-122"/>
              </a:rPr>
              <a:t>No additional hardware or equipment required</a:t>
            </a:r>
          </a:p>
          <a:p>
            <a:r>
              <a:rPr lang="en-US" altLang="zh-CN" sz="1800" smtClean="0">
                <a:ea typeface="SimSun" pitchFamily="2" charset="-122"/>
              </a:rPr>
              <a:t>Required to complete many of the CCNA Discovery labs </a:t>
            </a:r>
          </a:p>
          <a:p>
            <a:r>
              <a:rPr lang="en-US" altLang="zh-CN" sz="1800" smtClean="0">
                <a:ea typeface="SimSun" pitchFamily="2" charset="-122"/>
              </a:rPr>
              <a:t>Offers great flexibility to enrich the learning experience</a:t>
            </a:r>
          </a:p>
        </p:txBody>
      </p:sp>
      <p:sp>
        <p:nvSpPr>
          <p:cNvPr id="58378" name="Rectangle 43"/>
          <p:cNvSpPr>
            <a:spLocks noGrp="1" noChangeArrowheads="1"/>
          </p:cNvSpPr>
          <p:nvPr>
            <p:ph type="body" sz="half" idx="4294967295"/>
          </p:nvPr>
        </p:nvSpPr>
        <p:spPr>
          <a:xfrm>
            <a:off x="4702175" y="1739900"/>
            <a:ext cx="3894138" cy="3571875"/>
          </a:xfrm>
        </p:spPr>
        <p:txBody>
          <a:bodyPr/>
          <a:lstStyle/>
          <a:p>
            <a:r>
              <a:rPr lang="en-US" altLang="zh-CN" sz="1800" smtClean="0">
                <a:ea typeface="SimSun" pitchFamily="2" charset="-122"/>
              </a:rPr>
              <a:t>Network services provided</a:t>
            </a:r>
          </a:p>
          <a:p>
            <a:pPr marL="457200" lvl="1" indent="0"/>
            <a:r>
              <a:rPr lang="en-US" altLang="zh-CN" sz="1400" smtClean="0">
                <a:ea typeface="SimSun" pitchFamily="2" charset="-122"/>
              </a:rPr>
              <a:t>DNS</a:t>
            </a:r>
          </a:p>
          <a:p>
            <a:pPr marL="457200" lvl="1" indent="0"/>
            <a:r>
              <a:rPr lang="en-US" altLang="zh-CN" sz="1400" smtClean="0">
                <a:ea typeface="SimSun" pitchFamily="2" charset="-122"/>
              </a:rPr>
              <a:t>Web server</a:t>
            </a:r>
          </a:p>
          <a:p>
            <a:pPr marL="457200" lvl="1" indent="0"/>
            <a:r>
              <a:rPr lang="en-US" altLang="zh-CN" sz="1400" smtClean="0">
                <a:ea typeface="SimSun" pitchFamily="2" charset="-122"/>
              </a:rPr>
              <a:t>FTP</a:t>
            </a:r>
          </a:p>
          <a:p>
            <a:pPr marL="457200" lvl="1" indent="0"/>
            <a:r>
              <a:rPr lang="en-US" altLang="zh-CN" sz="1400" smtClean="0">
                <a:ea typeface="SimSun" pitchFamily="2" charset="-122"/>
              </a:rPr>
              <a:t>Telnet</a:t>
            </a:r>
          </a:p>
          <a:p>
            <a:pPr marL="457200" lvl="1" indent="0"/>
            <a:r>
              <a:rPr lang="en-US" altLang="zh-CN" sz="1400" smtClean="0">
                <a:ea typeface="SimSun" pitchFamily="2" charset="-122"/>
              </a:rPr>
              <a:t>SSH</a:t>
            </a:r>
          </a:p>
          <a:p>
            <a:pPr marL="457200" lvl="1" indent="0"/>
            <a:r>
              <a:rPr lang="en-US" altLang="zh-CN" sz="1400" smtClean="0">
                <a:ea typeface="SimSun" pitchFamily="2" charset="-122"/>
              </a:rPr>
              <a:t>DHCP</a:t>
            </a:r>
          </a:p>
          <a:p>
            <a:r>
              <a:rPr lang="en-US" sz="1800" smtClean="0"/>
              <a:t>Detailed instructions, FAQs, and Discovery Server </a:t>
            </a:r>
            <a:br>
              <a:rPr lang="en-US" sz="1800" smtClean="0"/>
            </a:br>
            <a:r>
              <a:rPr lang="en-US" sz="1800" smtClean="0"/>
              <a:t>software can be downloaded from Academy Connection Tools page</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4" descr="qa1"/>
          <p:cNvPicPr>
            <a:picLocks noChangeAspect="1" noChangeArrowheads="1"/>
          </p:cNvPicPr>
          <p:nvPr/>
        </p:nvPicPr>
        <p:blipFill>
          <a:blip r:embed="rId3" cstate="screen"/>
          <a:srcRect/>
          <a:stretch>
            <a:fillRect/>
          </a:stretch>
        </p:blipFill>
        <p:spPr bwMode="auto">
          <a:xfrm>
            <a:off x="0" y="1600200"/>
            <a:ext cx="9144000" cy="3175000"/>
          </a:xfrm>
          <a:prstGeom prst="rect">
            <a:avLst/>
          </a:prstGeom>
          <a:noFill/>
          <a:ln w="9525">
            <a:noFill/>
            <a:miter lim="800000"/>
            <a:headEnd/>
            <a:tailEnd/>
          </a:ln>
        </p:spPr>
      </p:pic>
      <p:sp>
        <p:nvSpPr>
          <p:cNvPr id="59395" name="Rectangle 31"/>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59396" name="Rectangle 5"/>
          <p:cNvSpPr>
            <a:spLocks noChangeArrowheads="1"/>
          </p:cNvSpPr>
          <p:nvPr/>
        </p:nvSpPr>
        <p:spPr bwMode="auto">
          <a:xfrm>
            <a:off x="228600" y="2743200"/>
            <a:ext cx="3432175"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CCNA Exploration</a:t>
            </a:r>
            <a:br>
              <a:rPr lang="en-US" sz="3000">
                <a:solidFill>
                  <a:srgbClr val="FFFFFF"/>
                </a:solidFill>
              </a:rPr>
            </a:br>
            <a:r>
              <a:rPr lang="en-US" sz="3000">
                <a:solidFill>
                  <a:srgbClr val="FFFFFF"/>
                </a:solidFill>
              </a:rPr>
              <a:t>Details</a:t>
            </a:r>
            <a:endParaRPr lang="en-US" sz="300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70"/>
          <p:cNvSpPr>
            <a:spLocks noChangeArrowheads="1"/>
          </p:cNvSpPr>
          <p:nvPr/>
        </p:nvSpPr>
        <p:spPr bwMode="auto">
          <a:xfrm>
            <a:off x="284163" y="6561138"/>
            <a:ext cx="2139950" cy="285750"/>
          </a:xfrm>
          <a:prstGeom prst="rect">
            <a:avLst/>
          </a:prstGeom>
          <a:gradFill rotWithShape="1">
            <a:gsLst>
              <a:gs pos="0">
                <a:srgbClr val="697E1C"/>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0419" name="Rectangle 275"/>
          <p:cNvSpPr>
            <a:spLocks noChangeArrowheads="1"/>
          </p:cNvSpPr>
          <p:nvPr/>
        </p:nvSpPr>
        <p:spPr bwMode="auto">
          <a:xfrm>
            <a:off x="6697663" y="6561138"/>
            <a:ext cx="2139950" cy="285750"/>
          </a:xfrm>
          <a:prstGeom prst="rect">
            <a:avLst/>
          </a:prstGeom>
          <a:gradFill rotWithShape="1">
            <a:gsLst>
              <a:gs pos="0">
                <a:srgbClr val="697E1C"/>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0420" name="Rectangle 18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0421" name="Rectangle 392"/>
          <p:cNvSpPr>
            <a:spLocks noChangeArrowheads="1"/>
          </p:cNvSpPr>
          <p:nvPr/>
        </p:nvSpPr>
        <p:spPr bwMode="auto">
          <a:xfrm flipV="1">
            <a:off x="2600325" y="2816225"/>
            <a:ext cx="3933825" cy="40417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0422" name="Rectangle 391"/>
          <p:cNvSpPr>
            <a:spLocks noChangeArrowheads="1"/>
          </p:cNvSpPr>
          <p:nvPr/>
        </p:nvSpPr>
        <p:spPr bwMode="auto">
          <a:xfrm flipV="1">
            <a:off x="6638925" y="2816225"/>
            <a:ext cx="2286000" cy="40417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88" name="Content Placeholder 3"/>
          <p:cNvSpPr txBox="1">
            <a:spLocks/>
          </p:cNvSpPr>
          <p:nvPr/>
        </p:nvSpPr>
        <p:spPr>
          <a:xfrm>
            <a:off x="655638" y="1528763"/>
            <a:ext cx="7748587" cy="1189037"/>
          </a:xfrm>
          <a:prstGeom prst="rect">
            <a:avLst/>
          </a:prstGeom>
        </p:spPr>
        <p:txBody>
          <a:bodyPr/>
          <a:lstStyle/>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cs typeface="Arial" pitchFamily="34" charset="0"/>
              </a:rPr>
              <a:t>The curriculum consists of four courses</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cs typeface="Arial" pitchFamily="34" charset="0"/>
              </a:rPr>
              <a:t>Network Fundamentals is the first course and has no prerequisites </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cs typeface="Arial" pitchFamily="34" charset="0"/>
              </a:rPr>
              <a:t>The curriculum then offers flexibility in delivery </a:t>
            </a:r>
          </a:p>
        </p:txBody>
      </p:sp>
      <p:sp>
        <p:nvSpPr>
          <p:cNvPr id="60424" name="Title 212"/>
          <p:cNvSpPr>
            <a:spLocks noGrp="1"/>
          </p:cNvSpPr>
          <p:nvPr>
            <p:ph type="title"/>
          </p:nvPr>
        </p:nvSpPr>
        <p:spPr/>
        <p:txBody>
          <a:bodyPr/>
          <a:lstStyle/>
          <a:p>
            <a:r>
              <a:rPr lang="en-US" smtClean="0"/>
              <a:t>CCNA Exploration Course Sequence</a:t>
            </a:r>
          </a:p>
        </p:txBody>
      </p:sp>
      <p:grpSp>
        <p:nvGrpSpPr>
          <p:cNvPr id="60425" name="Group 251"/>
          <p:cNvGrpSpPr>
            <a:grpSpLocks/>
          </p:cNvGrpSpPr>
          <p:nvPr/>
        </p:nvGrpSpPr>
        <p:grpSpPr bwMode="auto">
          <a:xfrm>
            <a:off x="7602538" y="3663950"/>
            <a:ext cx="320675" cy="320675"/>
            <a:chOff x="1909387" y="2561656"/>
            <a:chExt cx="319764" cy="319762"/>
          </a:xfrm>
        </p:grpSpPr>
        <p:grpSp>
          <p:nvGrpSpPr>
            <p:cNvPr id="60553" name="Group 185"/>
            <p:cNvGrpSpPr>
              <a:grpSpLocks/>
            </p:cNvGrpSpPr>
            <p:nvPr/>
          </p:nvGrpSpPr>
          <p:grpSpPr bwMode="auto">
            <a:xfrm>
              <a:off x="1909387" y="2561656"/>
              <a:ext cx="319764" cy="319762"/>
              <a:chOff x="1172660" y="7136606"/>
              <a:chExt cx="319764" cy="319762"/>
            </a:xfrm>
          </p:grpSpPr>
          <p:pic>
            <p:nvPicPr>
              <p:cNvPr id="60555"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5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5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554" name="Oval 278"/>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26" name="Group 282"/>
          <p:cNvGrpSpPr>
            <a:grpSpLocks/>
          </p:cNvGrpSpPr>
          <p:nvPr/>
        </p:nvGrpSpPr>
        <p:grpSpPr bwMode="auto">
          <a:xfrm>
            <a:off x="7602538" y="4632325"/>
            <a:ext cx="320675" cy="320675"/>
            <a:chOff x="1909387" y="2561656"/>
            <a:chExt cx="319764" cy="319762"/>
          </a:xfrm>
        </p:grpSpPr>
        <p:grpSp>
          <p:nvGrpSpPr>
            <p:cNvPr id="60548" name="Group 185"/>
            <p:cNvGrpSpPr>
              <a:grpSpLocks/>
            </p:cNvGrpSpPr>
            <p:nvPr/>
          </p:nvGrpSpPr>
          <p:grpSpPr bwMode="auto">
            <a:xfrm>
              <a:off x="1909387" y="2561656"/>
              <a:ext cx="319764" cy="319762"/>
              <a:chOff x="1172660" y="7136606"/>
              <a:chExt cx="319764" cy="319762"/>
            </a:xfrm>
          </p:grpSpPr>
          <p:pic>
            <p:nvPicPr>
              <p:cNvPr id="60550"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51"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52"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549" name="Oval 284"/>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27" name="Group 288"/>
          <p:cNvGrpSpPr>
            <a:grpSpLocks/>
          </p:cNvGrpSpPr>
          <p:nvPr/>
        </p:nvGrpSpPr>
        <p:grpSpPr bwMode="auto">
          <a:xfrm>
            <a:off x="7602538" y="5594350"/>
            <a:ext cx="320675" cy="319088"/>
            <a:chOff x="1909387" y="2561656"/>
            <a:chExt cx="319764" cy="319762"/>
          </a:xfrm>
        </p:grpSpPr>
        <p:grpSp>
          <p:nvGrpSpPr>
            <p:cNvPr id="60543" name="Group 185"/>
            <p:cNvGrpSpPr>
              <a:grpSpLocks/>
            </p:cNvGrpSpPr>
            <p:nvPr/>
          </p:nvGrpSpPr>
          <p:grpSpPr bwMode="auto">
            <a:xfrm>
              <a:off x="1909387" y="2561656"/>
              <a:ext cx="319764" cy="319762"/>
              <a:chOff x="1172660" y="7136606"/>
              <a:chExt cx="319764" cy="319762"/>
            </a:xfrm>
          </p:grpSpPr>
          <p:pic>
            <p:nvPicPr>
              <p:cNvPr id="60545" name="Picture 189"/>
              <p:cNvPicPr>
                <a:picLocks noChangeAspect="1" noChangeArrowheads="1"/>
              </p:cNvPicPr>
              <p:nvPr/>
            </p:nvPicPr>
            <p:blipFill>
              <a:blip r:embed="rId4"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4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4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544" name="Oval 29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60428" name="Rectangle 8"/>
          <p:cNvSpPr>
            <a:spLocks noChangeArrowheads="1"/>
          </p:cNvSpPr>
          <p:nvPr/>
        </p:nvSpPr>
        <p:spPr bwMode="auto">
          <a:xfrm>
            <a:off x="6673850" y="6438900"/>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29" name="Group 295"/>
          <p:cNvGrpSpPr>
            <a:grpSpLocks/>
          </p:cNvGrpSpPr>
          <p:nvPr/>
        </p:nvGrpSpPr>
        <p:grpSpPr bwMode="auto">
          <a:xfrm>
            <a:off x="6702425" y="5954713"/>
            <a:ext cx="2124075" cy="590550"/>
            <a:chOff x="632010" y="3194050"/>
            <a:chExt cx="2123890" cy="591558"/>
          </a:xfrm>
        </p:grpSpPr>
        <p:grpSp>
          <p:nvGrpSpPr>
            <p:cNvPr id="60538" name="Group 216"/>
            <p:cNvGrpSpPr>
              <a:grpSpLocks/>
            </p:cNvGrpSpPr>
            <p:nvPr/>
          </p:nvGrpSpPr>
          <p:grpSpPr bwMode="auto">
            <a:xfrm>
              <a:off x="632010" y="3194050"/>
              <a:ext cx="2123890" cy="591558"/>
              <a:chOff x="427038" y="2059415"/>
              <a:chExt cx="2692680" cy="940960"/>
            </a:xfrm>
          </p:grpSpPr>
          <p:sp>
            <p:nvSpPr>
              <p:cNvPr id="6054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4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4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39" name="Rectangle 297"/>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Accessing the WAN </a:t>
              </a:r>
            </a:p>
          </p:txBody>
        </p:sp>
      </p:grpSp>
      <p:sp>
        <p:nvSpPr>
          <p:cNvPr id="60430" name="Rectangle 8"/>
          <p:cNvSpPr>
            <a:spLocks noChangeArrowheads="1"/>
          </p:cNvSpPr>
          <p:nvPr/>
        </p:nvSpPr>
        <p:spPr bwMode="auto">
          <a:xfrm>
            <a:off x="6673850" y="5446713"/>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1" name="Group 302"/>
          <p:cNvGrpSpPr>
            <a:grpSpLocks/>
          </p:cNvGrpSpPr>
          <p:nvPr/>
        </p:nvGrpSpPr>
        <p:grpSpPr bwMode="auto">
          <a:xfrm>
            <a:off x="6702425" y="4983163"/>
            <a:ext cx="2124075" cy="590550"/>
            <a:chOff x="632010" y="3194050"/>
            <a:chExt cx="2123890" cy="591558"/>
          </a:xfrm>
        </p:grpSpPr>
        <p:grpSp>
          <p:nvGrpSpPr>
            <p:cNvPr id="60533" name="Group 216"/>
            <p:cNvGrpSpPr>
              <a:grpSpLocks/>
            </p:cNvGrpSpPr>
            <p:nvPr/>
          </p:nvGrpSpPr>
          <p:grpSpPr bwMode="auto">
            <a:xfrm>
              <a:off x="632010" y="3194050"/>
              <a:ext cx="2123890" cy="591558"/>
              <a:chOff x="427038" y="2059415"/>
              <a:chExt cx="2692680" cy="940960"/>
            </a:xfrm>
          </p:grpSpPr>
          <p:sp>
            <p:nvSpPr>
              <p:cNvPr id="6053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3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3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34" name="Rectangle 304"/>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Routing Protocols</a:t>
              </a:r>
              <a:br>
                <a:rPr lang="en-US" sz="1400">
                  <a:solidFill>
                    <a:schemeClr val="bg1"/>
                  </a:solidFill>
                </a:rPr>
              </a:br>
              <a:r>
                <a:rPr lang="en-US" sz="1400">
                  <a:solidFill>
                    <a:schemeClr val="bg1"/>
                  </a:solidFill>
                </a:rPr>
                <a:t>and Concepts</a:t>
              </a:r>
            </a:p>
          </p:txBody>
        </p:sp>
      </p:grpSp>
      <p:sp>
        <p:nvSpPr>
          <p:cNvPr id="60432" name="Rectangle 8"/>
          <p:cNvSpPr>
            <a:spLocks noChangeArrowheads="1"/>
          </p:cNvSpPr>
          <p:nvPr/>
        </p:nvSpPr>
        <p:spPr bwMode="auto">
          <a:xfrm>
            <a:off x="6673850" y="447992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0433" name="Rectangle 8"/>
          <p:cNvSpPr>
            <a:spLocks noChangeArrowheads="1"/>
          </p:cNvSpPr>
          <p:nvPr/>
        </p:nvSpPr>
        <p:spPr bwMode="auto">
          <a:xfrm>
            <a:off x="6673850" y="349567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4" name="Group 310"/>
          <p:cNvGrpSpPr>
            <a:grpSpLocks/>
          </p:cNvGrpSpPr>
          <p:nvPr/>
        </p:nvGrpSpPr>
        <p:grpSpPr bwMode="auto">
          <a:xfrm>
            <a:off x="6702425" y="3040063"/>
            <a:ext cx="2124075" cy="592137"/>
            <a:chOff x="632010" y="3194050"/>
            <a:chExt cx="2123890" cy="591558"/>
          </a:xfrm>
        </p:grpSpPr>
        <p:grpSp>
          <p:nvGrpSpPr>
            <p:cNvPr id="60528" name="Group 216"/>
            <p:cNvGrpSpPr>
              <a:grpSpLocks/>
            </p:cNvGrpSpPr>
            <p:nvPr/>
          </p:nvGrpSpPr>
          <p:grpSpPr bwMode="auto">
            <a:xfrm>
              <a:off x="632010" y="3194050"/>
              <a:ext cx="2123890" cy="591558"/>
              <a:chOff x="427038" y="2059415"/>
              <a:chExt cx="2692680" cy="940960"/>
            </a:xfrm>
          </p:grpSpPr>
          <p:sp>
            <p:nvSpPr>
              <p:cNvPr id="6053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3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3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29" name="Rectangle 312"/>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 Fundamentals</a:t>
              </a:r>
            </a:p>
          </p:txBody>
        </p:sp>
      </p:grpSp>
      <p:grpSp>
        <p:nvGrpSpPr>
          <p:cNvPr id="60435" name="Group 316"/>
          <p:cNvGrpSpPr>
            <a:grpSpLocks/>
          </p:cNvGrpSpPr>
          <p:nvPr/>
        </p:nvGrpSpPr>
        <p:grpSpPr bwMode="auto">
          <a:xfrm>
            <a:off x="6702425" y="4011613"/>
            <a:ext cx="2124075" cy="592137"/>
            <a:chOff x="632010" y="3194050"/>
            <a:chExt cx="2123890" cy="591558"/>
          </a:xfrm>
        </p:grpSpPr>
        <p:grpSp>
          <p:nvGrpSpPr>
            <p:cNvPr id="60523" name="Group 216"/>
            <p:cNvGrpSpPr>
              <a:grpSpLocks/>
            </p:cNvGrpSpPr>
            <p:nvPr/>
          </p:nvGrpSpPr>
          <p:grpSpPr bwMode="auto">
            <a:xfrm>
              <a:off x="632010" y="3194050"/>
              <a:ext cx="2123890" cy="591558"/>
              <a:chOff x="427038" y="2059415"/>
              <a:chExt cx="2692680" cy="940960"/>
            </a:xfrm>
          </p:grpSpPr>
          <p:sp>
            <p:nvSpPr>
              <p:cNvPr id="6052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2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2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24" name="Rectangle 318"/>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LAN Switching</a:t>
              </a:r>
              <a:br>
                <a:rPr lang="en-US" sz="1400">
                  <a:solidFill>
                    <a:schemeClr val="bg1"/>
                  </a:solidFill>
                </a:rPr>
              </a:br>
              <a:r>
                <a:rPr lang="en-US" sz="1400">
                  <a:solidFill>
                    <a:schemeClr val="bg1"/>
                  </a:solidFill>
                </a:rPr>
                <a:t>and Wireless</a:t>
              </a:r>
            </a:p>
          </p:txBody>
        </p:sp>
      </p:grpSp>
      <p:sp>
        <p:nvSpPr>
          <p:cNvPr id="60436" name="Rectangle 8"/>
          <p:cNvSpPr>
            <a:spLocks noChangeArrowheads="1"/>
          </p:cNvSpPr>
          <p:nvPr/>
        </p:nvSpPr>
        <p:spPr bwMode="auto">
          <a:xfrm>
            <a:off x="3633788" y="4037013"/>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7" name="Group 323"/>
          <p:cNvGrpSpPr>
            <a:grpSpLocks/>
          </p:cNvGrpSpPr>
          <p:nvPr/>
        </p:nvGrpSpPr>
        <p:grpSpPr bwMode="auto">
          <a:xfrm>
            <a:off x="3651250" y="3559175"/>
            <a:ext cx="1835150" cy="590550"/>
            <a:chOff x="632010" y="3194050"/>
            <a:chExt cx="2123890" cy="591558"/>
          </a:xfrm>
        </p:grpSpPr>
        <p:grpSp>
          <p:nvGrpSpPr>
            <p:cNvPr id="60518" name="Group 216"/>
            <p:cNvGrpSpPr>
              <a:grpSpLocks/>
            </p:cNvGrpSpPr>
            <p:nvPr/>
          </p:nvGrpSpPr>
          <p:grpSpPr bwMode="auto">
            <a:xfrm>
              <a:off x="632010" y="3194050"/>
              <a:ext cx="2123890" cy="591558"/>
              <a:chOff x="427038" y="2059415"/>
              <a:chExt cx="2692680" cy="940960"/>
            </a:xfrm>
          </p:grpSpPr>
          <p:sp>
            <p:nvSpPr>
              <p:cNvPr id="6052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2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2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19" name="Rectangle 325"/>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 Fundamentals</a:t>
              </a:r>
            </a:p>
          </p:txBody>
        </p:sp>
      </p:grpSp>
      <p:sp>
        <p:nvSpPr>
          <p:cNvPr id="60438" name="Rectangle 8"/>
          <p:cNvSpPr>
            <a:spLocks noChangeArrowheads="1"/>
          </p:cNvSpPr>
          <p:nvPr/>
        </p:nvSpPr>
        <p:spPr bwMode="auto">
          <a:xfrm>
            <a:off x="3633788" y="5965825"/>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9" name="Group 367"/>
          <p:cNvGrpSpPr>
            <a:grpSpLocks/>
          </p:cNvGrpSpPr>
          <p:nvPr/>
        </p:nvGrpSpPr>
        <p:grpSpPr bwMode="auto">
          <a:xfrm>
            <a:off x="3651250" y="5502275"/>
            <a:ext cx="1835150" cy="590550"/>
            <a:chOff x="632010" y="3194050"/>
            <a:chExt cx="2123890" cy="591558"/>
          </a:xfrm>
        </p:grpSpPr>
        <p:grpSp>
          <p:nvGrpSpPr>
            <p:cNvPr id="60513" name="Group 216"/>
            <p:cNvGrpSpPr>
              <a:grpSpLocks/>
            </p:cNvGrpSpPr>
            <p:nvPr/>
          </p:nvGrpSpPr>
          <p:grpSpPr bwMode="auto">
            <a:xfrm>
              <a:off x="632010" y="3194050"/>
              <a:ext cx="2123890" cy="591558"/>
              <a:chOff x="427038" y="2059415"/>
              <a:chExt cx="2692680" cy="940960"/>
            </a:xfrm>
          </p:grpSpPr>
          <p:sp>
            <p:nvSpPr>
              <p:cNvPr id="6051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1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1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14" name="Rectangle 369"/>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Accessing the WAN</a:t>
              </a:r>
            </a:p>
          </p:txBody>
        </p:sp>
      </p:grpSp>
      <p:sp>
        <p:nvSpPr>
          <p:cNvPr id="60440" name="Rectangle 8"/>
          <p:cNvSpPr>
            <a:spLocks noChangeArrowheads="1"/>
          </p:cNvSpPr>
          <p:nvPr/>
        </p:nvSpPr>
        <p:spPr bwMode="auto">
          <a:xfrm>
            <a:off x="2657475" y="4999038"/>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0441" name="Rectangle 8"/>
          <p:cNvSpPr>
            <a:spLocks noChangeArrowheads="1"/>
          </p:cNvSpPr>
          <p:nvPr/>
        </p:nvSpPr>
        <p:spPr bwMode="auto">
          <a:xfrm>
            <a:off x="4610100" y="4999038"/>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42" name="Group 355"/>
          <p:cNvGrpSpPr>
            <a:grpSpLocks/>
          </p:cNvGrpSpPr>
          <p:nvPr/>
        </p:nvGrpSpPr>
        <p:grpSpPr bwMode="auto">
          <a:xfrm>
            <a:off x="2679700" y="4530725"/>
            <a:ext cx="1835150" cy="590550"/>
            <a:chOff x="632010" y="3194050"/>
            <a:chExt cx="2123890" cy="591558"/>
          </a:xfrm>
        </p:grpSpPr>
        <p:grpSp>
          <p:nvGrpSpPr>
            <p:cNvPr id="60508" name="Group 216"/>
            <p:cNvGrpSpPr>
              <a:grpSpLocks/>
            </p:cNvGrpSpPr>
            <p:nvPr/>
          </p:nvGrpSpPr>
          <p:grpSpPr bwMode="auto">
            <a:xfrm>
              <a:off x="632010" y="3194050"/>
              <a:ext cx="2123890" cy="591558"/>
              <a:chOff x="427038" y="2059415"/>
              <a:chExt cx="2692680" cy="940960"/>
            </a:xfrm>
          </p:grpSpPr>
          <p:sp>
            <p:nvSpPr>
              <p:cNvPr id="6051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1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1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09" name="Rectangle 357"/>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Routing Protocols and Concepts</a:t>
              </a:r>
            </a:p>
          </p:txBody>
        </p:sp>
      </p:grpSp>
      <p:grpSp>
        <p:nvGrpSpPr>
          <p:cNvPr id="60443" name="Group 361"/>
          <p:cNvGrpSpPr>
            <a:grpSpLocks/>
          </p:cNvGrpSpPr>
          <p:nvPr/>
        </p:nvGrpSpPr>
        <p:grpSpPr bwMode="auto">
          <a:xfrm>
            <a:off x="4627563" y="4530725"/>
            <a:ext cx="1835150" cy="590550"/>
            <a:chOff x="632010" y="3194050"/>
            <a:chExt cx="2123890" cy="591558"/>
          </a:xfrm>
        </p:grpSpPr>
        <p:grpSp>
          <p:nvGrpSpPr>
            <p:cNvPr id="60503" name="Group 216"/>
            <p:cNvGrpSpPr>
              <a:grpSpLocks/>
            </p:cNvGrpSpPr>
            <p:nvPr/>
          </p:nvGrpSpPr>
          <p:grpSpPr bwMode="auto">
            <a:xfrm>
              <a:off x="632010" y="3194050"/>
              <a:ext cx="2123890" cy="591558"/>
              <a:chOff x="427038" y="2059415"/>
              <a:chExt cx="2692680" cy="940960"/>
            </a:xfrm>
          </p:grpSpPr>
          <p:sp>
            <p:nvSpPr>
              <p:cNvPr id="6050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0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0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04" name="Rectangle 363"/>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LAN Switching</a:t>
              </a:r>
              <a:br>
                <a:rPr lang="en-US" sz="1400">
                  <a:solidFill>
                    <a:schemeClr val="bg1"/>
                  </a:solidFill>
                </a:rPr>
              </a:br>
              <a:r>
                <a:rPr lang="en-US" sz="1400">
                  <a:solidFill>
                    <a:schemeClr val="bg1"/>
                  </a:solidFill>
                </a:rPr>
                <a:t>and Wireless</a:t>
              </a:r>
            </a:p>
          </p:txBody>
        </p:sp>
      </p:grpSp>
      <p:grpSp>
        <p:nvGrpSpPr>
          <p:cNvPr id="60444" name="Group 378"/>
          <p:cNvGrpSpPr>
            <a:grpSpLocks/>
          </p:cNvGrpSpPr>
          <p:nvPr/>
        </p:nvGrpSpPr>
        <p:grpSpPr bwMode="auto">
          <a:xfrm>
            <a:off x="4411663" y="4191000"/>
            <a:ext cx="320675" cy="319088"/>
            <a:chOff x="1909387" y="2561656"/>
            <a:chExt cx="319764" cy="319762"/>
          </a:xfrm>
        </p:grpSpPr>
        <p:grpSp>
          <p:nvGrpSpPr>
            <p:cNvPr id="60498" name="Group 185"/>
            <p:cNvGrpSpPr>
              <a:grpSpLocks/>
            </p:cNvGrpSpPr>
            <p:nvPr/>
          </p:nvGrpSpPr>
          <p:grpSpPr bwMode="auto">
            <a:xfrm>
              <a:off x="1909387" y="2561656"/>
              <a:ext cx="319764" cy="319762"/>
              <a:chOff x="1172660" y="7136606"/>
              <a:chExt cx="319764" cy="319762"/>
            </a:xfrm>
          </p:grpSpPr>
          <p:pic>
            <p:nvPicPr>
              <p:cNvPr id="60500" name="Picture 189"/>
              <p:cNvPicPr>
                <a:picLocks noChangeAspect="1" noChangeArrowheads="1"/>
              </p:cNvPicPr>
              <p:nvPr/>
            </p:nvPicPr>
            <p:blipFill>
              <a:blip r:embed="rId4"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01"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02"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99" name="Oval 38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45" name="Group 384"/>
          <p:cNvGrpSpPr>
            <a:grpSpLocks/>
          </p:cNvGrpSpPr>
          <p:nvPr/>
        </p:nvGrpSpPr>
        <p:grpSpPr bwMode="auto">
          <a:xfrm>
            <a:off x="4411663" y="5157788"/>
            <a:ext cx="320675" cy="320675"/>
            <a:chOff x="1909387" y="2561656"/>
            <a:chExt cx="319764" cy="319762"/>
          </a:xfrm>
        </p:grpSpPr>
        <p:grpSp>
          <p:nvGrpSpPr>
            <p:cNvPr id="60493" name="Group 185"/>
            <p:cNvGrpSpPr>
              <a:grpSpLocks/>
            </p:cNvGrpSpPr>
            <p:nvPr/>
          </p:nvGrpSpPr>
          <p:grpSpPr bwMode="auto">
            <a:xfrm>
              <a:off x="1909387" y="2561656"/>
              <a:ext cx="319764" cy="319762"/>
              <a:chOff x="1172660" y="7136606"/>
              <a:chExt cx="319764" cy="319762"/>
            </a:xfrm>
          </p:grpSpPr>
          <p:pic>
            <p:nvPicPr>
              <p:cNvPr id="60495"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9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9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94" name="Oval 386"/>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60446" name="Rectangle 390"/>
          <p:cNvSpPr>
            <a:spLocks noChangeArrowheads="1"/>
          </p:cNvSpPr>
          <p:nvPr/>
        </p:nvSpPr>
        <p:spPr bwMode="auto">
          <a:xfrm flipV="1">
            <a:off x="207963" y="2816225"/>
            <a:ext cx="2286000" cy="40417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rot="10800000" wrap="none" lIns="73025" tIns="36511" rIns="73025" bIns="36511" anchor="ctr"/>
          <a:lstStyle/>
          <a:p>
            <a:pPr algn="ctr" defTabSz="814388" eaLnBrk="0" hangingPunct="0">
              <a:lnSpc>
                <a:spcPct val="90000"/>
              </a:lnSpc>
            </a:pPr>
            <a:endParaRPr lang="en-US"/>
          </a:p>
        </p:txBody>
      </p:sp>
      <p:sp>
        <p:nvSpPr>
          <p:cNvPr id="60447" name="Rectangle 8"/>
          <p:cNvSpPr>
            <a:spLocks noChangeArrowheads="1"/>
          </p:cNvSpPr>
          <p:nvPr/>
        </p:nvSpPr>
        <p:spPr bwMode="auto">
          <a:xfrm>
            <a:off x="260350" y="5446713"/>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48" name="Group 239"/>
          <p:cNvGrpSpPr>
            <a:grpSpLocks/>
          </p:cNvGrpSpPr>
          <p:nvPr/>
        </p:nvGrpSpPr>
        <p:grpSpPr bwMode="auto">
          <a:xfrm>
            <a:off x="288925" y="4983163"/>
            <a:ext cx="2122488" cy="590550"/>
            <a:chOff x="632010" y="3194050"/>
            <a:chExt cx="2123890" cy="591558"/>
          </a:xfrm>
        </p:grpSpPr>
        <p:grpSp>
          <p:nvGrpSpPr>
            <p:cNvPr id="60488" name="Group 216"/>
            <p:cNvGrpSpPr>
              <a:grpSpLocks/>
            </p:cNvGrpSpPr>
            <p:nvPr/>
          </p:nvGrpSpPr>
          <p:grpSpPr bwMode="auto">
            <a:xfrm>
              <a:off x="632010" y="3194050"/>
              <a:ext cx="2123890" cy="591558"/>
              <a:chOff x="427038" y="2059415"/>
              <a:chExt cx="2692680" cy="940960"/>
            </a:xfrm>
          </p:grpSpPr>
          <p:sp>
            <p:nvSpPr>
              <p:cNvPr id="6049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9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9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89" name="Rectangle 241"/>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LAN Switching</a:t>
              </a:r>
              <a:br>
                <a:rPr lang="en-US" sz="1400">
                  <a:solidFill>
                    <a:schemeClr val="bg1"/>
                  </a:solidFill>
                </a:rPr>
              </a:br>
              <a:r>
                <a:rPr lang="en-US" sz="1400">
                  <a:solidFill>
                    <a:schemeClr val="bg1"/>
                  </a:solidFill>
                </a:rPr>
                <a:t>and Wireless</a:t>
              </a:r>
            </a:p>
          </p:txBody>
        </p:sp>
      </p:grpSp>
      <p:sp>
        <p:nvSpPr>
          <p:cNvPr id="60449" name="Rectangle 8"/>
          <p:cNvSpPr>
            <a:spLocks noChangeArrowheads="1"/>
          </p:cNvSpPr>
          <p:nvPr/>
        </p:nvSpPr>
        <p:spPr bwMode="auto">
          <a:xfrm>
            <a:off x="260350" y="447992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0450" name="Rectangle 8"/>
          <p:cNvSpPr>
            <a:spLocks noChangeArrowheads="1"/>
          </p:cNvSpPr>
          <p:nvPr/>
        </p:nvSpPr>
        <p:spPr bwMode="auto">
          <a:xfrm>
            <a:off x="260350" y="349567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51" name="Group 232"/>
          <p:cNvGrpSpPr>
            <a:grpSpLocks/>
          </p:cNvGrpSpPr>
          <p:nvPr/>
        </p:nvGrpSpPr>
        <p:grpSpPr bwMode="auto">
          <a:xfrm>
            <a:off x="288925" y="3040063"/>
            <a:ext cx="2122488" cy="592137"/>
            <a:chOff x="632010" y="3194050"/>
            <a:chExt cx="2123890" cy="591558"/>
          </a:xfrm>
        </p:grpSpPr>
        <p:grpSp>
          <p:nvGrpSpPr>
            <p:cNvPr id="60483" name="Group 216"/>
            <p:cNvGrpSpPr>
              <a:grpSpLocks/>
            </p:cNvGrpSpPr>
            <p:nvPr/>
          </p:nvGrpSpPr>
          <p:grpSpPr bwMode="auto">
            <a:xfrm>
              <a:off x="632010" y="3194050"/>
              <a:ext cx="2123890" cy="591558"/>
              <a:chOff x="427038" y="2059415"/>
              <a:chExt cx="2692680" cy="940960"/>
            </a:xfrm>
          </p:grpSpPr>
          <p:sp>
            <p:nvSpPr>
              <p:cNvPr id="6048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8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8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84" name="Rectangle 215"/>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 Fundamentals</a:t>
              </a:r>
            </a:p>
          </p:txBody>
        </p:sp>
      </p:grpSp>
      <p:grpSp>
        <p:nvGrpSpPr>
          <p:cNvPr id="60452" name="Group 233"/>
          <p:cNvGrpSpPr>
            <a:grpSpLocks/>
          </p:cNvGrpSpPr>
          <p:nvPr/>
        </p:nvGrpSpPr>
        <p:grpSpPr bwMode="auto">
          <a:xfrm>
            <a:off x="288925" y="4011613"/>
            <a:ext cx="2122488" cy="592137"/>
            <a:chOff x="632010" y="3194050"/>
            <a:chExt cx="2123890" cy="591558"/>
          </a:xfrm>
        </p:grpSpPr>
        <p:grpSp>
          <p:nvGrpSpPr>
            <p:cNvPr id="60478" name="Group 216"/>
            <p:cNvGrpSpPr>
              <a:grpSpLocks/>
            </p:cNvGrpSpPr>
            <p:nvPr/>
          </p:nvGrpSpPr>
          <p:grpSpPr bwMode="auto">
            <a:xfrm>
              <a:off x="632010" y="3194050"/>
              <a:ext cx="2123890" cy="591558"/>
              <a:chOff x="427038" y="2059415"/>
              <a:chExt cx="2692680" cy="940960"/>
            </a:xfrm>
          </p:grpSpPr>
          <p:sp>
            <p:nvSpPr>
              <p:cNvPr id="6048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8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8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79" name="Rectangle 235"/>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Routing Protocols</a:t>
              </a:r>
              <a:br>
                <a:rPr lang="en-US" sz="1400">
                  <a:solidFill>
                    <a:schemeClr val="bg1"/>
                  </a:solidFill>
                </a:rPr>
              </a:br>
              <a:r>
                <a:rPr lang="en-US" sz="1400">
                  <a:solidFill>
                    <a:schemeClr val="bg1"/>
                  </a:solidFill>
                </a:rPr>
                <a:t>and Concepts</a:t>
              </a:r>
            </a:p>
          </p:txBody>
        </p:sp>
      </p:grpSp>
      <p:grpSp>
        <p:nvGrpSpPr>
          <p:cNvPr id="60453" name="Group 251"/>
          <p:cNvGrpSpPr>
            <a:grpSpLocks/>
          </p:cNvGrpSpPr>
          <p:nvPr/>
        </p:nvGrpSpPr>
        <p:grpSpPr bwMode="auto">
          <a:xfrm>
            <a:off x="1189038" y="3663950"/>
            <a:ext cx="319087" cy="320675"/>
            <a:chOff x="1909387" y="2561656"/>
            <a:chExt cx="319764" cy="319762"/>
          </a:xfrm>
        </p:grpSpPr>
        <p:grpSp>
          <p:nvGrpSpPr>
            <p:cNvPr id="60473" name="Group 185"/>
            <p:cNvGrpSpPr>
              <a:grpSpLocks/>
            </p:cNvGrpSpPr>
            <p:nvPr/>
          </p:nvGrpSpPr>
          <p:grpSpPr bwMode="auto">
            <a:xfrm>
              <a:off x="1909387" y="2561656"/>
              <a:ext cx="319764" cy="319762"/>
              <a:chOff x="1172660" y="7136606"/>
              <a:chExt cx="319764" cy="319762"/>
            </a:xfrm>
          </p:grpSpPr>
          <p:pic>
            <p:nvPicPr>
              <p:cNvPr id="60475" name="Picture 189"/>
              <p:cNvPicPr>
                <a:picLocks noChangeAspect="1" noChangeArrowheads="1"/>
              </p:cNvPicPr>
              <p:nvPr/>
            </p:nvPicPr>
            <p:blipFill>
              <a:blip r:embed="rId5"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7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7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74" name="Oval 202"/>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54" name="Group 251"/>
          <p:cNvGrpSpPr>
            <a:grpSpLocks/>
          </p:cNvGrpSpPr>
          <p:nvPr/>
        </p:nvGrpSpPr>
        <p:grpSpPr bwMode="auto">
          <a:xfrm>
            <a:off x="1189038" y="4632325"/>
            <a:ext cx="319087" cy="320675"/>
            <a:chOff x="1909387" y="2561656"/>
            <a:chExt cx="319764" cy="319762"/>
          </a:xfrm>
        </p:grpSpPr>
        <p:grpSp>
          <p:nvGrpSpPr>
            <p:cNvPr id="60468" name="Group 185"/>
            <p:cNvGrpSpPr>
              <a:grpSpLocks/>
            </p:cNvGrpSpPr>
            <p:nvPr/>
          </p:nvGrpSpPr>
          <p:grpSpPr bwMode="auto">
            <a:xfrm>
              <a:off x="1909387" y="2561656"/>
              <a:ext cx="319764" cy="319762"/>
              <a:chOff x="1172660" y="7136606"/>
              <a:chExt cx="319764" cy="319762"/>
            </a:xfrm>
          </p:grpSpPr>
          <p:pic>
            <p:nvPicPr>
              <p:cNvPr id="60470" name="Picture 189"/>
              <p:cNvPicPr>
                <a:picLocks noChangeAspect="1" noChangeArrowheads="1"/>
              </p:cNvPicPr>
              <p:nvPr/>
            </p:nvPicPr>
            <p:blipFill>
              <a:blip r:embed="rId5"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71"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72"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69" name="Oval 253"/>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55" name="Group 257"/>
          <p:cNvGrpSpPr>
            <a:grpSpLocks/>
          </p:cNvGrpSpPr>
          <p:nvPr/>
        </p:nvGrpSpPr>
        <p:grpSpPr bwMode="auto">
          <a:xfrm>
            <a:off x="1189038" y="5594350"/>
            <a:ext cx="319087" cy="319088"/>
            <a:chOff x="1909387" y="2561656"/>
            <a:chExt cx="319764" cy="319762"/>
          </a:xfrm>
        </p:grpSpPr>
        <p:grpSp>
          <p:nvGrpSpPr>
            <p:cNvPr id="60463" name="Group 185"/>
            <p:cNvGrpSpPr>
              <a:grpSpLocks/>
            </p:cNvGrpSpPr>
            <p:nvPr/>
          </p:nvGrpSpPr>
          <p:grpSpPr bwMode="auto">
            <a:xfrm>
              <a:off x="1909387" y="2561656"/>
              <a:ext cx="319764" cy="319762"/>
              <a:chOff x="1172660" y="7136606"/>
              <a:chExt cx="319764" cy="319762"/>
            </a:xfrm>
          </p:grpSpPr>
          <p:pic>
            <p:nvPicPr>
              <p:cNvPr id="60465" name="Picture 189"/>
              <p:cNvPicPr>
                <a:picLocks noChangeAspect="1" noChangeArrowheads="1"/>
              </p:cNvPicPr>
              <p:nvPr/>
            </p:nvPicPr>
            <p:blipFill>
              <a:blip r:embed="rId6"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6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6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64" name="Oval 259"/>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60456" name="Rectangle 8"/>
          <p:cNvSpPr>
            <a:spLocks noChangeArrowheads="1"/>
          </p:cNvSpPr>
          <p:nvPr/>
        </p:nvSpPr>
        <p:spPr bwMode="auto">
          <a:xfrm>
            <a:off x="260350" y="6438900"/>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57" name="Group 245"/>
          <p:cNvGrpSpPr>
            <a:grpSpLocks/>
          </p:cNvGrpSpPr>
          <p:nvPr/>
        </p:nvGrpSpPr>
        <p:grpSpPr bwMode="auto">
          <a:xfrm>
            <a:off x="288925" y="5954713"/>
            <a:ext cx="2122488" cy="590550"/>
            <a:chOff x="632010" y="3194050"/>
            <a:chExt cx="2123890" cy="591558"/>
          </a:xfrm>
        </p:grpSpPr>
        <p:grpSp>
          <p:nvGrpSpPr>
            <p:cNvPr id="60458" name="Group 216"/>
            <p:cNvGrpSpPr>
              <a:grpSpLocks/>
            </p:cNvGrpSpPr>
            <p:nvPr/>
          </p:nvGrpSpPr>
          <p:grpSpPr bwMode="auto">
            <a:xfrm>
              <a:off x="632010" y="3194050"/>
              <a:ext cx="2123890" cy="591558"/>
              <a:chOff x="427038" y="2059415"/>
              <a:chExt cx="2692680" cy="940960"/>
            </a:xfrm>
          </p:grpSpPr>
          <p:sp>
            <p:nvSpPr>
              <p:cNvPr id="6046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6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6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59" name="Rectangle 247"/>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Accessing the WAN</a:t>
              </a:r>
            </a:p>
          </p:txBody>
        </p:sp>
      </p:gr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ChangeArrowheads="1"/>
          </p:cNvSpPr>
          <p:nvPr/>
        </p:nvSpPr>
        <p:spPr bwMode="auto">
          <a:xfrm>
            <a:off x="288925" y="632618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1443"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55384" name="Group 88"/>
          <p:cNvGraphicFramePr>
            <a:graphicFrameLocks noGrp="1"/>
          </p:cNvGraphicFramePr>
          <p:nvPr/>
        </p:nvGraphicFramePr>
        <p:xfrm>
          <a:off x="304800" y="1325563"/>
          <a:ext cx="8610600" cy="5111750"/>
        </p:xfrm>
        <a:graphic>
          <a:graphicData uri="http://schemas.openxmlformats.org/drawingml/2006/table">
            <a:tbl>
              <a:tblPr/>
              <a:tblGrid>
                <a:gridCol w="762000"/>
                <a:gridCol w="1962150"/>
                <a:gridCol w="1962150"/>
                <a:gridCol w="1962150"/>
                <a:gridCol w="1962150"/>
              </a:tblGrid>
              <a:tr h="407988">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endParaRPr kumimoji="0" lang="en-US" sz="1100" b="1"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 Fundamentals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Routing Protocols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LAN Switching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Wireless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Accessing the WAN</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Living in a Network</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Center World</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Introduction to Routing and Packet Forwarding </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LAN Design</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Services in a Converged WAN</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2</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Communicating over</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the Network</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Static Routing</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Configure a Switch</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PPP</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3</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Application layer functionality and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Introduction to Dynamic Routing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VLANs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Frame Relay</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4</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OSI Transport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Distance Vector Routing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Implement VTP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Network Security</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5</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OSI Network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pPr>
                      <a:r>
                        <a:rPr kumimoji="0" lang="fr-FR" sz="1100" b="0" i="0" u="none" strike="noStrike" cap="none" normalizeH="0" baseline="0" smtClean="0">
                          <a:ln>
                            <a:noFill/>
                          </a:ln>
                          <a:solidFill>
                            <a:srgbClr val="000000"/>
                          </a:solidFill>
                          <a:effectLst/>
                          <a:latin typeface="Arial" pitchFamily="34" charset="0"/>
                        </a:rPr>
                        <a:t>RIP version 1 </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Implementing Spanning</a:t>
                      </a:r>
                      <a:b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Tree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 Control Lists (ACLs)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6</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Addressing the</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Network-IPv4</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VLSM and CIDR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Implementing Inter-VLAN Routing</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Providing Teleworker Services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7</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Data Link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RIPv2</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Configuring a Wireless Router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Implementing IP Addressing Services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8</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OSI Physical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The Routing Table: A Closer Look </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Troubleshooting Networks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9</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Ethernet</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EIGRP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10</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Planning and Cabling Networks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Link-State Routing Protocols </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11</a:t>
                      </a: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Configuring and Testing your Network</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OSPF</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61520" name="Rectangle 8"/>
          <p:cNvSpPr>
            <a:spLocks noChangeArrowheads="1"/>
          </p:cNvSpPr>
          <p:nvPr/>
        </p:nvSpPr>
        <p:spPr bwMode="auto">
          <a:xfrm>
            <a:off x="306388" y="17526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1521" name="AutoShape 11"/>
          <p:cNvSpPr>
            <a:spLocks noChangeArrowheads="1"/>
          </p:cNvSpPr>
          <p:nvPr/>
        </p:nvSpPr>
        <p:spPr bwMode="auto">
          <a:xfrm>
            <a:off x="331788" y="1335088"/>
            <a:ext cx="8486775"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1522" name="Rectangle 89"/>
          <p:cNvSpPr>
            <a:spLocks noGrp="1" noChangeArrowheads="1"/>
          </p:cNvSpPr>
          <p:nvPr>
            <p:ph type="title" idx="4294967295"/>
          </p:nvPr>
        </p:nvSpPr>
        <p:spPr/>
        <p:txBody>
          <a:bodyPr/>
          <a:lstStyle/>
          <a:p>
            <a:r>
              <a:rPr lang="en-US" smtClean="0"/>
              <a:t>CCNA Exploration Course Outline</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246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2468"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246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247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2472"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 Fundamentals</a:t>
            </a:r>
          </a:p>
        </p:txBody>
      </p:sp>
      <p:sp>
        <p:nvSpPr>
          <p:cNvPr id="62473" name="Rectangle 17"/>
          <p:cNvSpPr>
            <a:spLocks noGrp="1" noChangeArrowheads="1"/>
          </p:cNvSpPr>
          <p:nvPr>
            <p:ph type="title" idx="4294967295"/>
          </p:nvPr>
        </p:nvSpPr>
        <p:spPr/>
        <p:txBody>
          <a:bodyPr/>
          <a:lstStyle/>
          <a:p>
            <a:r>
              <a:rPr lang="en-US" smtClean="0"/>
              <a:t>CCNA Exploration:</a:t>
            </a:r>
          </a:p>
        </p:txBody>
      </p:sp>
      <p:sp>
        <p:nvSpPr>
          <p:cNvPr id="62474" name="Rectangle 18"/>
          <p:cNvSpPr>
            <a:spLocks noGrp="1" noChangeArrowheads="1"/>
          </p:cNvSpPr>
          <p:nvPr>
            <p:ph type="body" idx="4294967295"/>
          </p:nvPr>
        </p:nvSpPr>
        <p:spPr>
          <a:xfrm>
            <a:off x="655638" y="1739900"/>
            <a:ext cx="4838700" cy="3571875"/>
          </a:xfrm>
        </p:spPr>
        <p:txBody>
          <a:bodyPr/>
          <a:lstStyle/>
          <a:p>
            <a:pPr>
              <a:buFont typeface="Wingdings" pitchFamily="2" charset="2"/>
              <a:buNone/>
            </a:pPr>
            <a:r>
              <a:rPr lang="en-US" smtClean="0"/>
              <a:t>Overview</a:t>
            </a:r>
          </a:p>
          <a:p>
            <a:r>
              <a:rPr lang="en-US" sz="1200" smtClean="0"/>
              <a:t>This course introduces the architecture, structure, functions, components, and models of the Internet and other computer networks</a:t>
            </a:r>
          </a:p>
          <a:p>
            <a:r>
              <a:rPr lang="en-US" sz="1200" smtClean="0"/>
              <a:t>It uses the OSI and TCP layered models to examine the nature and roles of protocols and services at the application, network, data link, and physical layers </a:t>
            </a:r>
          </a:p>
          <a:p>
            <a:r>
              <a:rPr lang="en-US" sz="1200" smtClean="0"/>
              <a:t>Principles and structure of IP addressing and the fundamentals of Ethernet concepts, media, and operations are introduced to provide a foundation </a:t>
            </a:r>
          </a:p>
          <a:p>
            <a:r>
              <a:rPr lang="en-US" sz="1200" smtClean="0"/>
              <a:t>Labs use a “model Internet” to allow students to analyze real data without affecting production networks. Packet Tracer activities help students analyze protocol and network operation and build small networks in a simulated environment</a:t>
            </a:r>
          </a:p>
          <a:p>
            <a:r>
              <a:rPr lang="en-US" sz="1200" smtClean="0"/>
              <a:t>Students build simple LAN topologies by applying basic principles of cabling, performing basic configurations of network devices such as routers and switches, and implementing IP addressing schemes</a:t>
            </a:r>
          </a:p>
          <a:p>
            <a:r>
              <a:rPr lang="en-US" sz="1200" b="1" smtClean="0"/>
              <a:t>Prerequisites</a:t>
            </a:r>
            <a:r>
              <a:rPr lang="en-US" sz="1200" smtClean="0"/>
              <a:t>: None</a:t>
            </a:r>
          </a:p>
        </p:txBody>
      </p:sp>
      <p:sp>
        <p:nvSpPr>
          <p:cNvPr id="62475"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2476"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2477" name="Picture 17"/>
          <p:cNvPicPr>
            <a:picLocks noChangeAspect="1" noChangeArrowheads="1"/>
          </p:cNvPicPr>
          <p:nvPr/>
        </p:nvPicPr>
        <p:blipFill>
          <a:blip r:embed="rId3" cstate="screen"/>
          <a:srcRect/>
          <a:stretch>
            <a:fillRect/>
          </a:stretch>
        </p:blipFill>
        <p:spPr bwMode="auto">
          <a:xfrm>
            <a:off x="5976938" y="1627188"/>
            <a:ext cx="2781300" cy="4600575"/>
          </a:xfrm>
          <a:prstGeom prst="rect">
            <a:avLst/>
          </a:prstGeom>
          <a:noFill/>
          <a:ln w="9525">
            <a:noFill/>
            <a:miter lim="800000"/>
            <a:headEnd/>
            <a:tailEnd/>
          </a:ln>
        </p:spPr>
      </p:pic>
      <p:sp>
        <p:nvSpPr>
          <p:cNvPr id="62478"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24"/>
          <p:cNvSpPr>
            <a:spLocks noGrp="1" noChangeArrowheads="1"/>
          </p:cNvSpPr>
          <p:nvPr>
            <p:ph type="title" idx="4294967295"/>
          </p:nvPr>
        </p:nvSpPr>
        <p:spPr/>
        <p:txBody>
          <a:bodyPr/>
          <a:lstStyle/>
          <a:p>
            <a:r>
              <a:rPr lang="en-US" smtClean="0"/>
              <a:t>CCNA Exploration:</a:t>
            </a:r>
          </a:p>
        </p:txBody>
      </p:sp>
      <p:sp>
        <p:nvSpPr>
          <p:cNvPr id="63491" name="Rectangle 7"/>
          <p:cNvSpPr>
            <a:spLocks noChangeArrowheads="1"/>
          </p:cNvSpPr>
          <p:nvPr/>
        </p:nvSpPr>
        <p:spPr bwMode="auto">
          <a:xfrm>
            <a:off x="439738" y="6551613"/>
            <a:ext cx="8223250" cy="306387"/>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3492"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3493" name="Rectangle 8"/>
          <p:cNvSpPr>
            <a:spLocks noChangeArrowheads="1"/>
          </p:cNvSpPr>
          <p:nvPr/>
        </p:nvSpPr>
        <p:spPr bwMode="auto">
          <a:xfrm>
            <a:off x="392113" y="6407150"/>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57470" name="Group 126"/>
          <p:cNvGraphicFramePr>
            <a:graphicFrameLocks noGrp="1"/>
          </p:cNvGraphicFramePr>
          <p:nvPr/>
        </p:nvGraphicFramePr>
        <p:xfrm>
          <a:off x="438150" y="1558925"/>
          <a:ext cx="8229600" cy="5050790"/>
        </p:xfrm>
        <a:graphic>
          <a:graphicData uri="http://schemas.openxmlformats.org/drawingml/2006/table">
            <a:tbl>
              <a:tblPr/>
              <a:tblGrid>
                <a:gridCol w="3200400"/>
                <a:gridCol w="5029200"/>
              </a:tblGrid>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Living in a Network Center World</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Understand How Data Networks Support Business and Personal Communications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Communicating over the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Structure of a Network and the Function of Protocols in Network Communications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Application Layer Functionality and Protocols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Function of Well-Known TCP/IP Applications and Their Related Services and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429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OSI Transport Layer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and Functionality of the Transport Layer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OSI Network Layer</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and Features of the Internet Protocol (IP); Understand the Fundamentals of Routing and Packet Forwarding</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2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Addressing the Network—IPv4</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Understand the Need and Structure of IP Addressing; Generate and Assign Addresses to Networks and Network Devices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Data Link Layer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of Data Link Layer Protocols in Data Transmission; Describe the Layer 2 Frame and Key Frame Fields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746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8. OSI Physical Layer</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Understand the Functions of the Physical Layer and Its Standards and Protocols</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01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9. Ethernet</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Ethernet Protocol and the Physical and Data Link Layer Features of Ethernet; Compare and Contrast Ethernet Hubs and Switches</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10. </a:t>
                      </a:r>
                      <a:r>
                        <a:rPr kumimoji="0" lang="en-US" sz="1100" b="0" i="0" u="none" strike="noStrike" cap="none" normalizeH="0" baseline="0" smtClean="0">
                          <a:ln>
                            <a:noFill/>
                          </a:ln>
                          <a:solidFill>
                            <a:srgbClr val="000000"/>
                          </a:solidFill>
                          <a:effectLst/>
                          <a:latin typeface="Arial" pitchFamily="34" charset="0"/>
                          <a:cs typeface="Times New Roman" pitchFamily="18" charset="0"/>
                        </a:rPr>
                        <a:t>Planning and Cabling Networks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Identify and Select the Cables, Standards, and Ports Used for LAN and WAN Connections; Design an Addressing Scheme for an Internetwork; Compare Network Designs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11.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Configuring and Testing Your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Define the Role of the Internetwork Operating System (IOS); Identify the IOS Modes of Operation and Basic IOS Commands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6353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 Fundamentals</a:t>
            </a:r>
          </a:p>
        </p:txBody>
      </p:sp>
      <p:sp>
        <p:nvSpPr>
          <p:cNvPr id="63532" name="Rectangle 12"/>
          <p:cNvSpPr>
            <a:spLocks noChangeArrowheads="1"/>
          </p:cNvSpPr>
          <p:nvPr/>
        </p:nvSpPr>
        <p:spPr bwMode="auto">
          <a:xfrm>
            <a:off x="439738" y="1839913"/>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3533" name="AutoShape 11"/>
          <p:cNvSpPr>
            <a:spLocks noChangeArrowheads="1"/>
          </p:cNvSpPr>
          <p:nvPr/>
        </p:nvSpPr>
        <p:spPr bwMode="auto">
          <a:xfrm>
            <a:off x="454025" y="1558925"/>
            <a:ext cx="8194675" cy="30956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451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64516" name="Picture 42"/>
          <p:cNvPicPr>
            <a:picLocks noChangeAspect="1" noChangeArrowheads="1"/>
          </p:cNvPicPr>
          <p:nvPr/>
        </p:nvPicPr>
        <p:blipFill>
          <a:blip r:embed="rId3" cstate="screen"/>
          <a:srcRect/>
          <a:stretch>
            <a:fillRect/>
          </a:stretch>
        </p:blipFill>
        <p:spPr bwMode="auto">
          <a:xfrm>
            <a:off x="5973763" y="6308725"/>
            <a:ext cx="2781300" cy="549275"/>
          </a:xfrm>
          <a:prstGeom prst="rect">
            <a:avLst/>
          </a:prstGeom>
          <a:noFill/>
          <a:ln w="9525">
            <a:noFill/>
            <a:miter lim="800000"/>
            <a:headEnd/>
            <a:tailEnd/>
          </a:ln>
        </p:spPr>
      </p:pic>
      <p:sp>
        <p:nvSpPr>
          <p:cNvPr id="64517"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4518"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4520"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4521" name="Rectangle 34"/>
          <p:cNvSpPr>
            <a:spLocks noGrp="1" noChangeArrowheads="1"/>
          </p:cNvSpPr>
          <p:nvPr>
            <p:ph type="title" idx="4294967295"/>
          </p:nvPr>
        </p:nvSpPr>
        <p:spPr/>
        <p:txBody>
          <a:bodyPr/>
          <a:lstStyle/>
          <a:p>
            <a:r>
              <a:rPr lang="en-US" smtClean="0"/>
              <a:t>CCNA Exploration:</a:t>
            </a:r>
          </a:p>
        </p:txBody>
      </p:sp>
      <p:sp>
        <p:nvSpPr>
          <p:cNvPr id="64522" name="Rectangle 35"/>
          <p:cNvSpPr>
            <a:spLocks noGrp="1" noChangeArrowheads="1"/>
          </p:cNvSpPr>
          <p:nvPr>
            <p:ph type="body" idx="4294967295"/>
          </p:nvPr>
        </p:nvSpPr>
        <p:spPr>
          <a:xfrm>
            <a:off x="655638" y="1739900"/>
            <a:ext cx="4916487" cy="3571875"/>
          </a:xfrm>
        </p:spPr>
        <p:txBody>
          <a:bodyPr/>
          <a:lstStyle/>
          <a:p>
            <a:pPr>
              <a:buFont typeface="Wingdings" pitchFamily="2" charset="2"/>
              <a:buNone/>
            </a:pPr>
            <a:r>
              <a:rPr lang="en-US" sz="1800" smtClean="0"/>
              <a:t>Overview</a:t>
            </a:r>
          </a:p>
          <a:p>
            <a:r>
              <a:rPr lang="en-US" sz="1400" smtClean="0"/>
              <a:t>This course describes the architecture, components, and operation of routers, and explains the principles of routing and routing protocols</a:t>
            </a:r>
          </a:p>
          <a:p>
            <a:r>
              <a:rPr lang="en-US" sz="1400" smtClean="0"/>
              <a:t>Students analyze, configure, verify, and troubleshoot the primary routing protocols RIPv1, RIPv2, EIGRP, and OSPF</a:t>
            </a:r>
          </a:p>
          <a:p>
            <a:r>
              <a:rPr lang="en-US" sz="1400" smtClean="0"/>
              <a:t>By the end of this course, students will be able to recognize and correct common routing issues and problems</a:t>
            </a:r>
          </a:p>
          <a:p>
            <a:r>
              <a:rPr lang="en-US" sz="1400" smtClean="0"/>
              <a:t>Students complete a basic procedural lab, followed by basic configuration, implementation, and troubleshooting labs in each chapter</a:t>
            </a:r>
          </a:p>
          <a:p>
            <a:r>
              <a:rPr lang="en-US" sz="1400" smtClean="0"/>
              <a:t>Packet Tracer activities reinforce new concepts, and allow students to model and analyze routing processes that may be difficult to visualize or understand</a:t>
            </a:r>
          </a:p>
          <a:p>
            <a:r>
              <a:rPr lang="en-US" sz="1400" b="1" smtClean="0"/>
              <a:t>Prerequisites</a:t>
            </a:r>
            <a:r>
              <a:rPr lang="en-US" sz="1400" smtClean="0"/>
              <a:t>: Network Fundamentals</a:t>
            </a:r>
          </a:p>
        </p:txBody>
      </p:sp>
      <p:sp>
        <p:nvSpPr>
          <p:cNvPr id="64523"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Routing Protocols and Concepts</a:t>
            </a:r>
          </a:p>
        </p:txBody>
      </p:sp>
      <p:sp>
        <p:nvSpPr>
          <p:cNvPr id="64524"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4525"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4526" name="Picture 41"/>
          <p:cNvPicPr>
            <a:picLocks noChangeAspect="1" noChangeArrowheads="1"/>
          </p:cNvPicPr>
          <p:nvPr/>
        </p:nvPicPr>
        <p:blipFill>
          <a:blip r:embed="rId4" cstate="screen"/>
          <a:srcRect/>
          <a:stretch>
            <a:fillRect/>
          </a:stretch>
        </p:blipFill>
        <p:spPr bwMode="auto">
          <a:xfrm>
            <a:off x="5976938" y="1627188"/>
            <a:ext cx="2781300" cy="4600575"/>
          </a:xfrm>
          <a:prstGeom prst="rect">
            <a:avLst/>
          </a:prstGeom>
          <a:noFill/>
          <a:ln w="9525">
            <a:noFill/>
            <a:miter lim="800000"/>
            <a:headEnd/>
            <a:tailEnd/>
          </a:ln>
        </p:spPr>
      </p:pic>
      <p:sp>
        <p:nvSpPr>
          <p:cNvPr id="64527"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26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26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269" name="Rectangle 16"/>
          <p:cNvSpPr>
            <a:spLocks noGrp="1" noChangeArrowheads="1"/>
          </p:cNvSpPr>
          <p:nvPr>
            <p:ph type="title" idx="4294967295"/>
          </p:nvPr>
        </p:nvSpPr>
        <p:spPr/>
        <p:txBody>
          <a:bodyPr/>
          <a:lstStyle/>
          <a:p>
            <a:r>
              <a:rPr lang="en-US" smtClean="0"/>
              <a:t>CCNA Skills for Student Success</a:t>
            </a:r>
          </a:p>
        </p:txBody>
      </p:sp>
      <p:sp>
        <p:nvSpPr>
          <p:cNvPr id="11270"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solidFill>
                  <a:schemeClr val="bg1"/>
                </a:solidFill>
              </a:rPr>
              <a:t>Subtitle: Size 24, Left Aligned</a:t>
            </a:r>
          </a:p>
        </p:txBody>
      </p:sp>
      <p:sp>
        <p:nvSpPr>
          <p:cNvPr id="1127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05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27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27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1275" name="Rectangle 17"/>
          <p:cNvSpPr>
            <a:spLocks noGrp="1" noChangeArrowheads="1"/>
          </p:cNvSpPr>
          <p:nvPr>
            <p:ph type="body" idx="4294967295"/>
          </p:nvPr>
        </p:nvSpPr>
        <p:spPr>
          <a:xfrm>
            <a:off x="655638" y="1739900"/>
            <a:ext cx="5399087" cy="3571875"/>
          </a:xfrm>
        </p:spPr>
        <p:txBody>
          <a:bodyPr/>
          <a:lstStyle/>
          <a:p>
            <a:r>
              <a:rPr lang="en-US" smtClean="0"/>
              <a:t>CCNA-level skills and knowledge open a world of possibilities for students looking to gain a competitive edge and be successful in a wide range of networking careers today and in the future</a:t>
            </a:r>
          </a:p>
        </p:txBody>
      </p:sp>
      <p:pic>
        <p:nvPicPr>
          <p:cNvPr id="11276" name="Picture 48"/>
          <p:cNvPicPr>
            <a:picLocks noChangeAspect="1" noChangeArrowheads="1"/>
          </p:cNvPicPr>
          <p:nvPr/>
        </p:nvPicPr>
        <p:blipFill>
          <a:blip r:embed="rId3" cstate="screen"/>
          <a:srcRect/>
          <a:stretch>
            <a:fillRect/>
          </a:stretch>
        </p:blipFill>
        <p:spPr bwMode="auto">
          <a:xfrm>
            <a:off x="6091238" y="1600200"/>
            <a:ext cx="2667000" cy="44561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9"/>
          <p:cNvSpPr>
            <a:spLocks noGrp="1" noChangeArrowheads="1"/>
          </p:cNvSpPr>
          <p:nvPr>
            <p:ph type="title" idx="4294967295"/>
          </p:nvPr>
        </p:nvSpPr>
        <p:spPr/>
        <p:txBody>
          <a:bodyPr/>
          <a:lstStyle/>
          <a:p>
            <a:r>
              <a:rPr lang="en-US" smtClean="0"/>
              <a:t>CCNA Exploration:</a:t>
            </a:r>
          </a:p>
        </p:txBody>
      </p:sp>
      <p:sp>
        <p:nvSpPr>
          <p:cNvPr id="65539" name="Rectangle 7"/>
          <p:cNvSpPr>
            <a:spLocks noChangeArrowheads="1"/>
          </p:cNvSpPr>
          <p:nvPr/>
        </p:nvSpPr>
        <p:spPr bwMode="auto">
          <a:xfrm>
            <a:off x="454025" y="6580188"/>
            <a:ext cx="8194675" cy="277812"/>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5540"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5541" name="Rectangle 8"/>
          <p:cNvSpPr>
            <a:spLocks noChangeArrowheads="1"/>
          </p:cNvSpPr>
          <p:nvPr/>
        </p:nvSpPr>
        <p:spPr bwMode="auto">
          <a:xfrm>
            <a:off x="392113" y="6350000"/>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59504" name="Group 112"/>
          <p:cNvGraphicFramePr>
            <a:graphicFrameLocks noGrp="1"/>
          </p:cNvGraphicFramePr>
          <p:nvPr/>
        </p:nvGraphicFramePr>
        <p:xfrm>
          <a:off x="438150" y="1558925"/>
          <a:ext cx="8229600" cy="5090795"/>
        </p:xfrm>
        <a:graphic>
          <a:graphicData uri="http://schemas.openxmlformats.org/drawingml/2006/table">
            <a:tbl>
              <a:tblPr/>
              <a:tblGrid>
                <a:gridCol w="3200400"/>
                <a:gridCol w="5029200"/>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Introduction to Routing and Packet Forwarding</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Introduce the Router’s Role, Its Main Hardware and Software Components, and the Packet Forwarding Process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Static Routing</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and Configuration of Static Routes; Introduce the Routing Table; Verify Route Entries As They Are Added and Deleted Form the Routing Table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Introduction to Dynamic Routing Protocols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Overview Routing Protocol Concepts and Dynamic Routing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Distance Vector Routing Protocols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Distance Vector Concepts and Operations Including Network Discovery and Routing Table Maintenance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RIPv1 </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the Characteristics, Operations, and Limitations of Ripv1; Configure, Verify, and Troubleshoot Ripv1</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VLSM and CIDR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Explore the Role and Benefits of VLSM and CIDR; Introduce Classless Routing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RIPv2</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Discuss the Limitations of Classful Protocols and Ripv1; Introduce Ripv2 and Benefits of Classless Protocols; Configure, Verify, and Troubleshoot Ripv2</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8. The Routing Table: A Closer Look</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Examine the Routing Table Process and How It Determines the Best Route for a Packet; Understand the Difference Between Classful and Classless Routing</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9. EIGRP</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the Advantages and Operation of EIGRP; Configure, Verify, and Troubleshoot EIGRP</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10. </a:t>
                      </a:r>
                      <a:r>
                        <a:rPr kumimoji="0" lang="en-US" sz="1100" b="0" i="0" u="none" strike="noStrike" cap="none" normalizeH="0" baseline="0" smtClean="0">
                          <a:ln>
                            <a:noFill/>
                          </a:ln>
                          <a:solidFill>
                            <a:srgbClr val="000000"/>
                          </a:solidFill>
                          <a:effectLst/>
                          <a:latin typeface="Arial" pitchFamily="34" charset="0"/>
                          <a:cs typeface="Times New Roman" pitchFamily="18" charset="0"/>
                        </a:rPr>
                        <a:t>Link-State Routing Protocols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Link-State Routing Protocol Concepts, Algorithm and Routing Process; Discuss Benefits and Advantages Over Distance Vector Protocols</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11. </a:t>
                      </a:r>
                      <a:r>
                        <a:rPr kumimoji="0" lang="en-US" sz="1100" b="0" i="0" u="none" strike="noStrike" cap="none" normalizeH="0" baseline="0" smtClean="0">
                          <a:ln>
                            <a:noFill/>
                          </a:ln>
                          <a:solidFill>
                            <a:srgbClr val="000000"/>
                          </a:solidFill>
                          <a:effectLst/>
                          <a:latin typeface="Arial" pitchFamily="34" charset="0"/>
                          <a:cs typeface="Times New Roman" pitchFamily="18" charset="0"/>
                        </a:rPr>
                        <a:t>OSPF</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the Operation of OSPF (Open Shortest Path First); Configure, Verify, and Troubleshoot OSPF</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65579" name="Rectangle 12"/>
          <p:cNvSpPr>
            <a:spLocks noChangeArrowheads="1"/>
          </p:cNvSpPr>
          <p:nvPr/>
        </p:nvSpPr>
        <p:spPr bwMode="auto">
          <a:xfrm>
            <a:off x="439738" y="1820863"/>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5580" name="AutoShape 11"/>
          <p:cNvSpPr>
            <a:spLocks noChangeArrowheads="1"/>
          </p:cNvSpPr>
          <p:nvPr/>
        </p:nvSpPr>
        <p:spPr bwMode="auto">
          <a:xfrm>
            <a:off x="454025" y="1558925"/>
            <a:ext cx="8194675" cy="30956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558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Routing Protocols and Concepts</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656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656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656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656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6568" name="Rectangle 33"/>
          <p:cNvSpPr>
            <a:spLocks noGrp="1" noChangeArrowheads="1"/>
          </p:cNvSpPr>
          <p:nvPr>
            <p:ph type="title" idx="4294967295"/>
          </p:nvPr>
        </p:nvSpPr>
        <p:spPr/>
        <p:txBody>
          <a:bodyPr/>
          <a:lstStyle/>
          <a:p>
            <a:r>
              <a:rPr lang="en-US" smtClean="0"/>
              <a:t>CCNA Exploration: </a:t>
            </a:r>
          </a:p>
        </p:txBody>
      </p:sp>
      <p:sp>
        <p:nvSpPr>
          <p:cNvPr id="66569" name="Rectangle 34"/>
          <p:cNvSpPr>
            <a:spLocks noGrp="1" noChangeArrowheads="1"/>
          </p:cNvSpPr>
          <p:nvPr>
            <p:ph type="body" idx="4294967295"/>
          </p:nvPr>
        </p:nvSpPr>
        <p:spPr>
          <a:xfrm>
            <a:off x="655638" y="1739900"/>
            <a:ext cx="5214937" cy="3571875"/>
          </a:xfrm>
        </p:spPr>
        <p:txBody>
          <a:bodyPr/>
          <a:lstStyle/>
          <a:p>
            <a:pPr>
              <a:buFont typeface="Wingdings" pitchFamily="2" charset="2"/>
              <a:buNone/>
            </a:pPr>
            <a:r>
              <a:rPr lang="en-US" smtClean="0"/>
              <a:t>Overview</a:t>
            </a:r>
          </a:p>
          <a:p>
            <a:r>
              <a:rPr lang="en-US" sz="1500" smtClean="0"/>
              <a:t>This course provides a comprehensive, theoretical, and practical approach to learning the technologies and protocols needed to design and implement a converged switched network </a:t>
            </a:r>
          </a:p>
          <a:p>
            <a:r>
              <a:rPr lang="en-US" sz="1500" smtClean="0"/>
              <a:t>Students learn about the hierarchical network design model and how to select devices for each layer </a:t>
            </a:r>
          </a:p>
          <a:p>
            <a:r>
              <a:rPr lang="en-US" sz="1500" smtClean="0"/>
              <a:t>The course explains how to configure a switch for basic functionality and how to implement virtual LANs, VTP, and inter-VLAN routing in a converged network </a:t>
            </a:r>
          </a:p>
          <a:p>
            <a:r>
              <a:rPr lang="en-US" sz="1500" smtClean="0"/>
              <a:t>The different implementations of Spanning Tree Protocol in a converged network are presented, and students develop the knowledge and skills necessary to implement a WLAN in a small-to-medium network</a:t>
            </a:r>
          </a:p>
          <a:p>
            <a:r>
              <a:rPr lang="en-US" sz="1500" b="1" smtClean="0"/>
              <a:t>Prerequisites:</a:t>
            </a:r>
            <a:r>
              <a:rPr lang="en-US" sz="1500" smtClean="0"/>
              <a:t> Network Fundamentals</a:t>
            </a:r>
          </a:p>
        </p:txBody>
      </p:sp>
      <p:sp>
        <p:nvSpPr>
          <p:cNvPr id="66570"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LAN Switching and Wireless</a:t>
            </a:r>
          </a:p>
        </p:txBody>
      </p:sp>
      <p:sp>
        <p:nvSpPr>
          <p:cNvPr id="66571"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6572"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6573" name="Picture 17"/>
          <p:cNvPicPr>
            <a:picLocks noChangeAspect="1" noChangeArrowheads="1"/>
          </p:cNvPicPr>
          <p:nvPr/>
        </p:nvPicPr>
        <p:blipFill>
          <a:blip r:embed="rId3" cstate="screen"/>
          <a:srcRect/>
          <a:stretch>
            <a:fillRect/>
          </a:stretch>
        </p:blipFill>
        <p:spPr bwMode="auto">
          <a:xfrm>
            <a:off x="5976938" y="1627188"/>
            <a:ext cx="2781300" cy="4600575"/>
          </a:xfrm>
          <a:prstGeom prst="rect">
            <a:avLst/>
          </a:prstGeom>
          <a:noFill/>
          <a:ln w="9525">
            <a:noFill/>
            <a:miter lim="800000"/>
            <a:headEnd/>
            <a:tailEnd/>
          </a:ln>
        </p:spPr>
      </p:pic>
      <p:sp>
        <p:nvSpPr>
          <p:cNvPr id="66574"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4"/>
          <p:cNvSpPr>
            <a:spLocks noGrp="1" noChangeArrowheads="1"/>
          </p:cNvSpPr>
          <p:nvPr>
            <p:ph type="title" idx="4294967295"/>
          </p:nvPr>
        </p:nvSpPr>
        <p:spPr/>
        <p:txBody>
          <a:bodyPr/>
          <a:lstStyle/>
          <a:p>
            <a:r>
              <a:rPr lang="en-US" smtClean="0"/>
              <a:t>CCNA Exploration:</a:t>
            </a:r>
          </a:p>
        </p:txBody>
      </p:sp>
      <p:sp>
        <p:nvSpPr>
          <p:cNvPr id="67587" name="Rectangle 7"/>
          <p:cNvSpPr>
            <a:spLocks noChangeArrowheads="1"/>
          </p:cNvSpPr>
          <p:nvPr/>
        </p:nvSpPr>
        <p:spPr bwMode="auto">
          <a:xfrm>
            <a:off x="438150" y="5849938"/>
            <a:ext cx="8229600" cy="1008062"/>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758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7589" name="Rectangle 8"/>
          <p:cNvSpPr>
            <a:spLocks noChangeArrowheads="1"/>
          </p:cNvSpPr>
          <p:nvPr/>
        </p:nvSpPr>
        <p:spPr bwMode="auto">
          <a:xfrm>
            <a:off x="392113" y="5651500"/>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61545" name="Group 105"/>
          <p:cNvGraphicFramePr>
            <a:graphicFrameLocks noGrp="1"/>
          </p:cNvGraphicFramePr>
          <p:nvPr/>
        </p:nvGraphicFramePr>
        <p:xfrm>
          <a:off x="438150" y="1558925"/>
          <a:ext cx="8229600" cy="4206875"/>
        </p:xfrm>
        <a:graphic>
          <a:graphicData uri="http://schemas.openxmlformats.org/drawingml/2006/table">
            <a:tbl>
              <a:tblPr/>
              <a:tblGrid>
                <a:gridCol w="3200400"/>
                <a:gridCol w="5029200"/>
              </a:tblGrid>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LAN Design</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Times New Roman" pitchFamily="18" charset="0"/>
                        </a:rPr>
                        <a:t>Explain the Functions of Hierarchical Network Design So That You Can Select Appropriate Devices for a LAN Environment</a:t>
                      </a:r>
                      <a:endParaRPr kumimoji="0" lang="en-US" sz="1100" b="0" i="0" u="none" strike="noStrike" cap="none" normalizeH="0" baseline="0" dirty="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Configure a Switch</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Configure a Switch for Basic Functionality in a Converged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VLANs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Virtual LANs in a Converged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VTP</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the VLAN Trunking Protocol in a Converged Network to Assist in the Administration of Vlans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Spanning Tree Protocols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Rapid Spanning Tree in a Converged Network in Order to Prevent Loops Between Redundant Switches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Inter-VLAN Routing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Inter-VLAN Routing Between VLANS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Configuring a Wireless Router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Appropriate Administrative Tasks Required for WLAN and Install a Small Wireless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67615" name="Rectangle 12"/>
          <p:cNvSpPr>
            <a:spLocks noChangeArrowheads="1"/>
          </p:cNvSpPr>
          <p:nvPr/>
        </p:nvSpPr>
        <p:spPr bwMode="auto">
          <a:xfrm>
            <a:off x="439738" y="18430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7616" name="AutoShape 11"/>
          <p:cNvSpPr>
            <a:spLocks noChangeArrowheads="1"/>
          </p:cNvSpPr>
          <p:nvPr/>
        </p:nvSpPr>
        <p:spPr bwMode="auto">
          <a:xfrm>
            <a:off x="454025" y="15573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7617"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LAN Switching and Wireless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8611"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8612"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8613"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8615"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8616" name="Rectangle 40"/>
          <p:cNvSpPr>
            <a:spLocks noGrp="1" noChangeArrowheads="1"/>
          </p:cNvSpPr>
          <p:nvPr>
            <p:ph type="title" idx="4294967295"/>
          </p:nvPr>
        </p:nvSpPr>
        <p:spPr/>
        <p:txBody>
          <a:bodyPr/>
          <a:lstStyle/>
          <a:p>
            <a:r>
              <a:rPr lang="en-US" smtClean="0"/>
              <a:t>CCNA Exploration: </a:t>
            </a:r>
          </a:p>
        </p:txBody>
      </p:sp>
      <p:sp>
        <p:nvSpPr>
          <p:cNvPr id="68617" name="Rectangle 41"/>
          <p:cNvSpPr>
            <a:spLocks noGrp="1" noChangeArrowheads="1"/>
          </p:cNvSpPr>
          <p:nvPr>
            <p:ph type="body" idx="4294967295"/>
          </p:nvPr>
        </p:nvSpPr>
        <p:spPr>
          <a:xfrm>
            <a:off x="655638" y="1739900"/>
            <a:ext cx="5214937" cy="3571875"/>
          </a:xfrm>
        </p:spPr>
        <p:txBody>
          <a:bodyPr/>
          <a:lstStyle/>
          <a:p>
            <a:pPr>
              <a:buFont typeface="Wingdings" pitchFamily="2" charset="2"/>
              <a:buNone/>
            </a:pPr>
            <a:r>
              <a:rPr lang="en-US" smtClean="0"/>
              <a:t>Overview</a:t>
            </a:r>
          </a:p>
          <a:p>
            <a:r>
              <a:rPr lang="en-US" sz="1400" smtClean="0"/>
              <a:t>This course discusses the WAN technologies and network services required by converged applications in enterprise networks </a:t>
            </a:r>
          </a:p>
          <a:p>
            <a:r>
              <a:rPr lang="en-US" sz="1400" smtClean="0"/>
              <a:t>The course uses the Cisco Network Architecture to introduce integrated network services and explains how to select the appropriate devices and technologies to meet network requirements </a:t>
            </a:r>
          </a:p>
          <a:p>
            <a:r>
              <a:rPr lang="en-US" sz="1400" smtClean="0"/>
              <a:t>Students learn how to implement and configure common data link protocols and how to apply WAN security concepts, principles of traffic, access control, and addressing services </a:t>
            </a:r>
          </a:p>
          <a:p>
            <a:r>
              <a:rPr lang="en-US" sz="1400" smtClean="0"/>
              <a:t>Finally, students learn how to detect, troubleshoot, and correct common enterprise network implementation issues</a:t>
            </a:r>
          </a:p>
          <a:p>
            <a:r>
              <a:rPr lang="en-US" sz="1400" b="1" smtClean="0"/>
              <a:t>Prerequisites:</a:t>
            </a:r>
            <a:r>
              <a:rPr lang="en-US" sz="1400" smtClean="0"/>
              <a:t> Network Fundamentals, Routing Protocols and Concepts, and LAN Switching and Wireless</a:t>
            </a:r>
          </a:p>
        </p:txBody>
      </p:sp>
      <p:sp>
        <p:nvSpPr>
          <p:cNvPr id="6861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Accessing the WAN</a:t>
            </a:r>
          </a:p>
        </p:txBody>
      </p:sp>
      <p:sp>
        <p:nvSpPr>
          <p:cNvPr id="68619"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8620"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8621" name="Picture 17"/>
          <p:cNvPicPr>
            <a:picLocks noChangeAspect="1" noChangeArrowheads="1"/>
          </p:cNvPicPr>
          <p:nvPr/>
        </p:nvPicPr>
        <p:blipFill>
          <a:blip r:embed="rId3" cstate="screen"/>
          <a:srcRect/>
          <a:stretch>
            <a:fillRect/>
          </a:stretch>
        </p:blipFill>
        <p:spPr bwMode="auto">
          <a:xfrm>
            <a:off x="5967413" y="1627188"/>
            <a:ext cx="2790825" cy="4600575"/>
          </a:xfrm>
          <a:prstGeom prst="rect">
            <a:avLst/>
          </a:prstGeom>
          <a:noFill/>
          <a:ln w="9525">
            <a:noFill/>
            <a:miter lim="800000"/>
            <a:headEnd/>
            <a:tailEnd/>
          </a:ln>
        </p:spPr>
      </p:pic>
      <p:sp>
        <p:nvSpPr>
          <p:cNvPr id="68622"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5"/>
          <p:cNvSpPr>
            <a:spLocks noGrp="1" noChangeArrowheads="1"/>
          </p:cNvSpPr>
          <p:nvPr>
            <p:ph type="title" idx="4294967295"/>
          </p:nvPr>
        </p:nvSpPr>
        <p:spPr/>
        <p:txBody>
          <a:bodyPr/>
          <a:lstStyle/>
          <a:p>
            <a:r>
              <a:rPr lang="en-US" smtClean="0"/>
              <a:t>CCNA Exploration </a:t>
            </a:r>
          </a:p>
        </p:txBody>
      </p:sp>
      <p:sp>
        <p:nvSpPr>
          <p:cNvPr id="69635" name="Rectangle 7"/>
          <p:cNvSpPr>
            <a:spLocks noChangeArrowheads="1"/>
          </p:cNvSpPr>
          <p:nvPr/>
        </p:nvSpPr>
        <p:spPr bwMode="auto">
          <a:xfrm>
            <a:off x="454025" y="5811838"/>
            <a:ext cx="8213725" cy="1046162"/>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963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9637" name="Rectangle 8"/>
          <p:cNvSpPr>
            <a:spLocks noChangeArrowheads="1"/>
          </p:cNvSpPr>
          <p:nvPr/>
        </p:nvSpPr>
        <p:spPr bwMode="auto">
          <a:xfrm>
            <a:off x="392113" y="5641975"/>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63593" name="Group 105"/>
          <p:cNvGraphicFramePr>
            <a:graphicFrameLocks noGrp="1"/>
          </p:cNvGraphicFramePr>
          <p:nvPr/>
        </p:nvGraphicFramePr>
        <p:xfrm>
          <a:off x="438150" y="1558925"/>
          <a:ext cx="8229600" cy="4156075"/>
        </p:xfrm>
        <a:graphic>
          <a:graphicData uri="http://schemas.openxmlformats.org/drawingml/2006/table">
            <a:tbl>
              <a:tblPr/>
              <a:tblGrid>
                <a:gridCol w="3200400"/>
                <a:gridCol w="5029200"/>
              </a:tblGrid>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Services in a Converged WAN</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Select the Appropriate WAN Technology to Provide Integrated Services Over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PPP</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PPP Serial Communication to Provide WAN Services Over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Frame Relay</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Frame Relay Technology to Provide WAN Services Over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Security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Common Security Threats to Networks and the General Methods to Mitigate Those Threats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Access Control Lists (ACLs)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Verify, and Troubleshoot ACLs in a Medium-Sized Branch Office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Providing Teleworker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How to Use VPN Technology to Provide Secure Teleworker Services to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IP Addressing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IP Addressing Services for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8. Troubleshooting Networks</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Troubleshoot Common Network Implementation Issues</a:t>
                      </a: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r>
            </a:tbl>
          </a:graphicData>
        </a:graphic>
      </p:graphicFrame>
      <p:sp>
        <p:nvSpPr>
          <p:cNvPr id="69666" name="Rectangle 12"/>
          <p:cNvSpPr>
            <a:spLocks noChangeArrowheads="1"/>
          </p:cNvSpPr>
          <p:nvPr/>
        </p:nvSpPr>
        <p:spPr bwMode="auto">
          <a:xfrm>
            <a:off x="439738" y="18430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9667" name="AutoShape 11"/>
          <p:cNvSpPr>
            <a:spLocks noChangeArrowheads="1"/>
          </p:cNvSpPr>
          <p:nvPr/>
        </p:nvSpPr>
        <p:spPr bwMode="auto">
          <a:xfrm>
            <a:off x="454025" y="15573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966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Accessing the WAN</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0659" name="Rectangle 7"/>
          <p:cNvSpPr>
            <a:spLocks noChangeArrowheads="1"/>
          </p:cNvSpPr>
          <p:nvPr/>
        </p:nvSpPr>
        <p:spPr bwMode="auto">
          <a:xfrm>
            <a:off x="304800" y="6489700"/>
            <a:ext cx="8610600" cy="368300"/>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0660" name="Rectangle 8"/>
          <p:cNvSpPr>
            <a:spLocks noChangeArrowheads="1"/>
          </p:cNvSpPr>
          <p:nvPr/>
        </p:nvSpPr>
        <p:spPr bwMode="auto">
          <a:xfrm>
            <a:off x="209550" y="6307138"/>
            <a:ext cx="86804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0661" name="Rectangle 115"/>
          <p:cNvSpPr>
            <a:spLocks noGrp="1" noChangeArrowheads="1"/>
          </p:cNvSpPr>
          <p:nvPr>
            <p:ph type="title" idx="4294967295"/>
          </p:nvPr>
        </p:nvSpPr>
        <p:spPr/>
        <p:txBody>
          <a:bodyPr/>
          <a:lstStyle/>
          <a:p>
            <a:r>
              <a:rPr lang="en-US" smtClean="0"/>
              <a:t>CCNA Exploration </a:t>
            </a:r>
          </a:p>
        </p:txBody>
      </p:sp>
      <p:sp>
        <p:nvSpPr>
          <p:cNvPr id="70662" name="Rectangle 167"/>
          <p:cNvSpPr>
            <a:spLocks noChangeArrowheads="1"/>
          </p:cNvSpPr>
          <p:nvPr/>
        </p:nvSpPr>
        <p:spPr bwMode="auto">
          <a:xfrm>
            <a:off x="306388" y="19812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70663" name="AutoShape 11"/>
          <p:cNvSpPr>
            <a:spLocks noChangeArrowheads="1"/>
          </p:cNvSpPr>
          <p:nvPr/>
        </p:nvSpPr>
        <p:spPr bwMode="auto">
          <a:xfrm>
            <a:off x="319088" y="1554163"/>
            <a:ext cx="8570912"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0664"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Instructional Methodology</a:t>
            </a:r>
          </a:p>
        </p:txBody>
      </p:sp>
      <p:graphicFrame>
        <p:nvGraphicFramePr>
          <p:cNvPr id="64626" name="Group 114"/>
          <p:cNvGraphicFramePr>
            <a:graphicFrameLocks noGrp="1"/>
          </p:cNvGraphicFramePr>
          <p:nvPr/>
        </p:nvGraphicFramePr>
        <p:xfrm>
          <a:off x="304800" y="1554163"/>
          <a:ext cx="8610600" cy="4871086"/>
        </p:xfrm>
        <a:graphic>
          <a:graphicData uri="http://schemas.openxmlformats.org/drawingml/2006/table">
            <a:tbl>
              <a:tblPr/>
              <a:tblGrid>
                <a:gridCol w="760413"/>
                <a:gridCol w="1963737"/>
                <a:gridCol w="1962150"/>
                <a:gridCol w="1962150"/>
                <a:gridCol w="19621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Skill</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Network Fundamentals</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kern="1200" cap="none" normalizeH="0" baseline="0" dirty="0" smtClean="0">
                          <a:ln>
                            <a:noFill/>
                          </a:ln>
                          <a:solidFill>
                            <a:srgbClr val="FFFFFF"/>
                          </a:solidFill>
                          <a:effectLst/>
                          <a:latin typeface="Arial" pitchFamily="34" charset="0"/>
                          <a:ea typeface="+mn-ea"/>
                          <a:cs typeface="+mn-cs"/>
                        </a:rPr>
                        <a:t>Routing Protocols 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LAN Switching and Wireless</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Accessing the WAN</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Routing</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Introduces IP Protocol, IP Addressing and Concept of Routing; Basic Cisco IOS</a:t>
                      </a:r>
                      <a:r>
                        <a:rPr kumimoji="0" lang="en-US" sz="900" b="0" i="0" u="none" strike="noStrike" cap="none" normalizeH="0" baseline="30000" smtClean="0">
                          <a:ln>
                            <a:noFill/>
                          </a:ln>
                          <a:solidFill>
                            <a:srgbClr val="000000"/>
                          </a:solidFill>
                          <a:effectLst/>
                          <a:latin typeface="Arial" pitchFamily="34" charset="0"/>
                        </a:rPr>
                        <a:t>®</a:t>
                      </a:r>
                      <a:r>
                        <a:rPr kumimoji="0" lang="en-US" sz="900" b="0" i="0" u="none" strike="noStrike" cap="none" normalizeH="0" baseline="0" smtClean="0">
                          <a:ln>
                            <a:noFill/>
                          </a:ln>
                          <a:solidFill>
                            <a:srgbClr val="000000"/>
                          </a:solidFill>
                          <a:effectLst/>
                          <a:latin typeface="Arial" pitchFamily="34" charset="0"/>
                        </a:rPr>
                        <a:t> Commands to Configure Router and Router Interfaces; Explore Routing Tables</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Focuses on Routing and Routers; Teaches Details on How to Configure, Verify, and Troubleshoot Multiple Routing Protocols, Including RIPv1 and v2, EIGRP, OSPF, and BGP</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Switching</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Concepts of Ethernet, Switching, and Switches; Services Offered by the Data Link Layer; Basic Cisco IOS Commands Used in Switches</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Technologies and Protocols to Design and Implement a Converged Switched Network; Configure a Switch for Basic Functionality; Configure, Certify, and Troubleshoot Virtual LANs, VTP, and Inter-VLAN Routing; Implement Spanning Tree (IEEE 802.1D, PVST+, RSTP, PVRST+)</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WAN Technologies and Devices Required for Network and Internet Communications; Implement Data Link Protocols Including PPP, ATM, Ethernet, Frame Relay, HDLC</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Addressing</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Network Addressing; Assign IP Addresses to Network and Devices; Classfull and Classless Addresses; Use of the Network Mask and the Prefix Length; Concept of VLSM</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Detail Review of the Concepts of Classless Interdomain Routing (CIDR) and Variable Subnet Masking (VLSM)</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Implement IP Addressing Services for an Enterprise Network, Including NAT and DHCP; IPv6 Addressing Concepts; Use of Cisco SDM to Implement IP Addressing Services and ACLs</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Other</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Application and Transport Protocols; Interaction of Protocols Services and Applications; Design, Cable, Connect, and Configure a Small Network Using Basic Cisco IOS Commands for Routers and Switches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Components of Operation of Wireless LANs (WLANs); Configure, Verify, and Troubleshoot Basic WLAN Access and Security</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Implement </a:t>
                      </a:r>
                      <a:r>
                        <a:rPr kumimoji="0" lang="en-US" sz="900" b="0" i="0" u="none" strike="noStrike" cap="none" normalizeH="0" baseline="0" dirty="0" err="1" smtClean="0">
                          <a:ln>
                            <a:noFill/>
                          </a:ln>
                          <a:solidFill>
                            <a:srgbClr val="000000"/>
                          </a:solidFill>
                          <a:effectLst/>
                          <a:latin typeface="Arial" pitchFamily="34" charset="0"/>
                        </a:rPr>
                        <a:t>VPN</a:t>
                      </a:r>
                      <a:r>
                        <a:rPr kumimoji="0" lang="en-US" sz="900" b="0" i="0" u="none" strike="noStrike" cap="none" normalizeH="0" baseline="0" dirty="0" smtClean="0">
                          <a:ln>
                            <a:noFill/>
                          </a:ln>
                          <a:solidFill>
                            <a:srgbClr val="000000"/>
                          </a:solidFill>
                          <a:effectLst/>
                          <a:latin typeface="Arial" pitchFamily="34" charset="0"/>
                        </a:rPr>
                        <a:t>; Analyze Network Vulnerabilities and Implement Security Technologies</a:t>
                      </a:r>
                      <a:r>
                        <a:rPr kumimoji="0" lang="en-US" sz="900" b="0" i="0" u="none" strike="noStrike" cap="none" normalizeH="0" baseline="0" dirty="0" smtClean="0">
                          <a:ln>
                            <a:noFill/>
                          </a:ln>
                          <a:solidFill>
                            <a:srgbClr val="000000"/>
                          </a:solidFill>
                          <a:effectLst/>
                          <a:latin typeface="Arial" pitchFamily="34" charset="0"/>
                          <a:cs typeface="Arial" pitchFamily="34" charset="0"/>
                        </a:rPr>
                        <a:t>…Implement </a:t>
                      </a:r>
                      <a:r>
                        <a:rPr kumimoji="0" lang="en-US" sz="900" b="0" i="0" u="none" strike="noStrike" cap="none" normalizeH="0" baseline="0" dirty="0" err="1" smtClean="0">
                          <a:ln>
                            <a:noFill/>
                          </a:ln>
                          <a:solidFill>
                            <a:srgbClr val="000000"/>
                          </a:solidFill>
                          <a:effectLst/>
                          <a:latin typeface="Arial" pitchFamily="34" charset="0"/>
                          <a:cs typeface="Arial" pitchFamily="34" charset="0"/>
                        </a:rPr>
                        <a:t>ACLs</a:t>
                      </a:r>
                      <a:r>
                        <a:rPr kumimoji="0" lang="en-US" sz="900" b="0" i="0" u="none" strike="noStrike" cap="none" normalizeH="0" baseline="0" dirty="0" smtClean="0">
                          <a:ln>
                            <a:noFill/>
                          </a:ln>
                          <a:solidFill>
                            <a:srgbClr val="000000"/>
                          </a:solidFill>
                          <a:effectLst/>
                          <a:latin typeface="Arial" pitchFamily="34" charset="0"/>
                          <a:cs typeface="Arial" pitchFamily="34" charset="0"/>
                        </a:rPr>
                        <a:t> for Traffic Control Detect, Troubleshoot, and Correct Common Enterprise Network Implementation Issues</a:t>
                      </a:r>
                      <a:endPar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1683" name="Rectangle 48"/>
          <p:cNvSpPr>
            <a:spLocks noGrp="1" noChangeArrowheads="1"/>
          </p:cNvSpPr>
          <p:nvPr>
            <p:ph type="title" idx="4294967295"/>
          </p:nvPr>
        </p:nvSpPr>
        <p:spPr/>
        <p:txBody>
          <a:bodyPr/>
          <a:lstStyle/>
          <a:p>
            <a:r>
              <a:rPr lang="en-US" smtClean="0"/>
              <a:t>CCNA Exploration Soft Skills</a:t>
            </a:r>
          </a:p>
        </p:txBody>
      </p:sp>
      <p:sp>
        <p:nvSpPr>
          <p:cNvPr id="71684"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1685" name="Rectangle 8"/>
          <p:cNvSpPr>
            <a:spLocks noChangeArrowheads="1"/>
          </p:cNvSpPr>
          <p:nvPr/>
        </p:nvSpPr>
        <p:spPr bwMode="auto">
          <a:xfrm>
            <a:off x="9525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686" name="AutoShape 17"/>
          <p:cNvSpPr>
            <a:spLocks noChangeArrowheads="1"/>
          </p:cNvSpPr>
          <p:nvPr/>
        </p:nvSpPr>
        <p:spPr bwMode="auto">
          <a:xfrm>
            <a:off x="24130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87" name="AutoShape 18"/>
          <p:cNvSpPr>
            <a:spLocks noChangeArrowheads="1"/>
          </p:cNvSpPr>
          <p:nvPr/>
        </p:nvSpPr>
        <p:spPr bwMode="auto">
          <a:xfrm>
            <a:off x="27463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88" name="AutoShape 19"/>
          <p:cNvSpPr>
            <a:spLocks noChangeArrowheads="1"/>
          </p:cNvSpPr>
          <p:nvPr/>
        </p:nvSpPr>
        <p:spPr bwMode="auto">
          <a:xfrm>
            <a:off x="24923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89" name="Rectangle 39"/>
          <p:cNvSpPr>
            <a:spLocks noChangeArrowheads="1"/>
          </p:cNvSpPr>
          <p:nvPr/>
        </p:nvSpPr>
        <p:spPr bwMode="auto">
          <a:xfrm flipV="1">
            <a:off x="12223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71690" name="Rectangle 8"/>
          <p:cNvSpPr>
            <a:spLocks noChangeArrowheads="1"/>
          </p:cNvSpPr>
          <p:nvPr/>
        </p:nvSpPr>
        <p:spPr bwMode="auto">
          <a:xfrm>
            <a:off x="23336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691" name="AutoShape 17"/>
          <p:cNvSpPr>
            <a:spLocks noChangeArrowheads="1"/>
          </p:cNvSpPr>
          <p:nvPr/>
        </p:nvSpPr>
        <p:spPr bwMode="auto">
          <a:xfrm>
            <a:off x="24796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2" name="AutoShape 18"/>
          <p:cNvSpPr>
            <a:spLocks noChangeArrowheads="1"/>
          </p:cNvSpPr>
          <p:nvPr/>
        </p:nvSpPr>
        <p:spPr bwMode="auto">
          <a:xfrm>
            <a:off x="25130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3" name="AutoShape 19"/>
          <p:cNvSpPr>
            <a:spLocks noChangeArrowheads="1"/>
          </p:cNvSpPr>
          <p:nvPr/>
        </p:nvSpPr>
        <p:spPr bwMode="auto">
          <a:xfrm>
            <a:off x="24876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4" name="Rectangle 39"/>
          <p:cNvSpPr>
            <a:spLocks noChangeArrowheads="1"/>
          </p:cNvSpPr>
          <p:nvPr/>
        </p:nvSpPr>
        <p:spPr bwMode="auto">
          <a:xfrm flipV="1">
            <a:off x="23606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71695" name="Rectangle 8"/>
          <p:cNvSpPr>
            <a:spLocks noChangeArrowheads="1"/>
          </p:cNvSpPr>
          <p:nvPr/>
        </p:nvSpPr>
        <p:spPr bwMode="auto">
          <a:xfrm>
            <a:off x="457200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696" name="AutoShape 17"/>
          <p:cNvSpPr>
            <a:spLocks noChangeArrowheads="1"/>
          </p:cNvSpPr>
          <p:nvPr/>
        </p:nvSpPr>
        <p:spPr bwMode="auto">
          <a:xfrm>
            <a:off x="471805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7" name="AutoShape 18"/>
          <p:cNvSpPr>
            <a:spLocks noChangeArrowheads="1"/>
          </p:cNvSpPr>
          <p:nvPr/>
        </p:nvSpPr>
        <p:spPr bwMode="auto">
          <a:xfrm>
            <a:off x="475138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8" name="AutoShape 19"/>
          <p:cNvSpPr>
            <a:spLocks noChangeArrowheads="1"/>
          </p:cNvSpPr>
          <p:nvPr/>
        </p:nvSpPr>
        <p:spPr bwMode="auto">
          <a:xfrm>
            <a:off x="472598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9" name="Rectangle 39"/>
          <p:cNvSpPr>
            <a:spLocks noChangeArrowheads="1"/>
          </p:cNvSpPr>
          <p:nvPr/>
        </p:nvSpPr>
        <p:spPr bwMode="auto">
          <a:xfrm flipV="1">
            <a:off x="459898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71700" name="Rectangle 8"/>
          <p:cNvSpPr>
            <a:spLocks noChangeArrowheads="1"/>
          </p:cNvSpPr>
          <p:nvPr/>
        </p:nvSpPr>
        <p:spPr bwMode="auto">
          <a:xfrm>
            <a:off x="68294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701" name="AutoShape 17"/>
          <p:cNvSpPr>
            <a:spLocks noChangeArrowheads="1"/>
          </p:cNvSpPr>
          <p:nvPr/>
        </p:nvSpPr>
        <p:spPr bwMode="auto">
          <a:xfrm>
            <a:off x="69754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702" name="AutoShape 18"/>
          <p:cNvSpPr>
            <a:spLocks noChangeArrowheads="1"/>
          </p:cNvSpPr>
          <p:nvPr/>
        </p:nvSpPr>
        <p:spPr bwMode="auto">
          <a:xfrm>
            <a:off x="70088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703" name="AutoShape 19"/>
          <p:cNvSpPr>
            <a:spLocks noChangeArrowheads="1"/>
          </p:cNvSpPr>
          <p:nvPr/>
        </p:nvSpPr>
        <p:spPr bwMode="auto">
          <a:xfrm>
            <a:off x="69834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704" name="Rectangle 39"/>
          <p:cNvSpPr>
            <a:spLocks noChangeArrowheads="1"/>
          </p:cNvSpPr>
          <p:nvPr/>
        </p:nvSpPr>
        <p:spPr bwMode="auto">
          <a:xfrm flipV="1">
            <a:off x="68564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grpSp>
        <p:nvGrpSpPr>
          <p:cNvPr id="2" name="Group 249"/>
          <p:cNvGrpSpPr>
            <a:grpSpLocks/>
          </p:cNvGrpSpPr>
          <p:nvPr/>
        </p:nvGrpSpPr>
        <p:grpSpPr bwMode="auto">
          <a:xfrm>
            <a:off x="119063" y="1357313"/>
            <a:ext cx="2155825" cy="939800"/>
            <a:chOff x="710910" y="1574421"/>
            <a:chExt cx="2692680" cy="940960"/>
          </a:xfrm>
          <a:solidFill>
            <a:srgbClr val="89A424"/>
          </a:solidFill>
        </p:grpSpPr>
        <p:grpSp>
          <p:nvGrpSpPr>
            <p:cNvPr id="3" name="Group 216"/>
            <p:cNvGrpSpPr>
              <a:grpSpLocks/>
            </p:cNvGrpSpPr>
            <p:nvPr/>
          </p:nvGrpSpPr>
          <p:grpSpPr bwMode="auto">
            <a:xfrm>
              <a:off x="710910" y="1574421"/>
              <a:ext cx="2692680" cy="940960"/>
              <a:chOff x="427038" y="2059415"/>
              <a:chExt cx="2692680" cy="940960"/>
            </a:xfrm>
            <a:grpFill/>
          </p:grpSpPr>
          <p:sp>
            <p:nvSpPr>
              <p:cNvPr id="54326"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27"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28"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25" name="Rectangle 174"/>
            <p:cNvSpPr>
              <a:spLocks noChangeArrowheads="1"/>
            </p:cNvSpPr>
            <p:nvPr/>
          </p:nvSpPr>
          <p:spPr bwMode="auto">
            <a:xfrm>
              <a:off x="938460" y="1766309"/>
              <a:ext cx="2237580" cy="557184"/>
            </a:xfrm>
            <a:prstGeom prst="rect">
              <a:avLst/>
            </a:prstGeom>
            <a:grpFill/>
            <a:ln w="9525">
              <a:noFill/>
              <a:miter lim="800000"/>
              <a:headEnd/>
              <a:tailEnd/>
            </a:ln>
          </p:spPr>
          <p:txBody>
            <a:bodyPr lIns="0" tIns="0" rIns="0" bIns="0" anchor="ctr"/>
            <a:lstStyle/>
            <a:p>
              <a:pPr algn="ctr" eaLnBrk="0" hangingPunct="0">
                <a:lnSpc>
                  <a:spcPct val="95000"/>
                </a:lnSpc>
                <a:spcBef>
                  <a:spcPts val="300"/>
                </a:spcBef>
                <a:defRPr/>
              </a:pPr>
              <a:r>
                <a:rPr lang="en-US" sz="1600" dirty="0">
                  <a:solidFill>
                    <a:schemeClr val="bg1"/>
                  </a:solidFill>
                </a:rPr>
                <a:t>Network Fundamentals</a:t>
              </a:r>
            </a:p>
          </p:txBody>
        </p:sp>
      </p:grpSp>
      <p:grpSp>
        <p:nvGrpSpPr>
          <p:cNvPr id="4" name="Group 249"/>
          <p:cNvGrpSpPr>
            <a:grpSpLocks/>
          </p:cNvGrpSpPr>
          <p:nvPr/>
        </p:nvGrpSpPr>
        <p:grpSpPr bwMode="auto">
          <a:xfrm>
            <a:off x="2360613" y="1357313"/>
            <a:ext cx="2154237" cy="939800"/>
            <a:chOff x="710910" y="1574421"/>
            <a:chExt cx="2692680" cy="940960"/>
          </a:xfrm>
          <a:solidFill>
            <a:srgbClr val="89A424"/>
          </a:solidFill>
        </p:grpSpPr>
        <p:grpSp>
          <p:nvGrpSpPr>
            <p:cNvPr id="5" name="Group 216"/>
            <p:cNvGrpSpPr>
              <a:grpSpLocks/>
            </p:cNvGrpSpPr>
            <p:nvPr/>
          </p:nvGrpSpPr>
          <p:grpSpPr bwMode="auto">
            <a:xfrm>
              <a:off x="710910" y="1574421"/>
              <a:ext cx="2692680" cy="940960"/>
              <a:chOff x="427038" y="2059415"/>
              <a:chExt cx="2692680" cy="940960"/>
            </a:xfrm>
            <a:grpFill/>
          </p:grpSpPr>
          <p:sp>
            <p:nvSpPr>
              <p:cNvPr id="54321"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22"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23"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20" name="Rectangle 174"/>
            <p:cNvSpPr>
              <a:spLocks noChangeArrowheads="1"/>
            </p:cNvSpPr>
            <p:nvPr/>
          </p:nvSpPr>
          <p:spPr bwMode="auto">
            <a:xfrm>
              <a:off x="938460" y="1766309"/>
              <a:ext cx="2237580" cy="557184"/>
            </a:xfrm>
            <a:prstGeom prst="rect">
              <a:avLst/>
            </a:prstGeom>
            <a:grpFill/>
            <a:ln w="9525">
              <a:noFill/>
              <a:miter lim="800000"/>
              <a:headEnd/>
              <a:tailEnd/>
            </a:ln>
          </p:spPr>
          <p:txBody>
            <a:bodyPr lIns="0" tIns="0" rIns="0" bIns="0" anchor="ctr"/>
            <a:lstStyle/>
            <a:p>
              <a:pPr algn="ctr" eaLnBrk="0" hangingPunct="0">
                <a:lnSpc>
                  <a:spcPct val="95000"/>
                </a:lnSpc>
                <a:spcBef>
                  <a:spcPts val="300"/>
                </a:spcBef>
                <a:defRPr/>
              </a:pPr>
              <a:r>
                <a:rPr lang="en-US" sz="1600" dirty="0">
                  <a:solidFill>
                    <a:schemeClr val="bg1"/>
                  </a:solidFill>
                </a:rPr>
                <a:t>Routing Protocols and Concepts</a:t>
              </a:r>
            </a:p>
          </p:txBody>
        </p:sp>
      </p:grpSp>
      <p:grpSp>
        <p:nvGrpSpPr>
          <p:cNvPr id="6" name="Group 249"/>
          <p:cNvGrpSpPr>
            <a:grpSpLocks/>
          </p:cNvGrpSpPr>
          <p:nvPr/>
        </p:nvGrpSpPr>
        <p:grpSpPr bwMode="auto">
          <a:xfrm>
            <a:off x="6853238" y="1357313"/>
            <a:ext cx="2154237" cy="939800"/>
            <a:chOff x="710910" y="1574421"/>
            <a:chExt cx="2692680" cy="940960"/>
          </a:xfrm>
          <a:solidFill>
            <a:srgbClr val="89A424"/>
          </a:solidFill>
        </p:grpSpPr>
        <p:grpSp>
          <p:nvGrpSpPr>
            <p:cNvPr id="7" name="Group 216"/>
            <p:cNvGrpSpPr>
              <a:grpSpLocks/>
            </p:cNvGrpSpPr>
            <p:nvPr/>
          </p:nvGrpSpPr>
          <p:grpSpPr bwMode="auto">
            <a:xfrm>
              <a:off x="710910" y="1574421"/>
              <a:ext cx="2692680" cy="940960"/>
              <a:chOff x="427038" y="2059415"/>
              <a:chExt cx="2692680" cy="940960"/>
            </a:xfrm>
            <a:grpFill/>
          </p:grpSpPr>
          <p:sp>
            <p:nvSpPr>
              <p:cNvPr id="54311"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12"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13"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10" name="Rectangle 174"/>
            <p:cNvSpPr>
              <a:spLocks noChangeArrowheads="1"/>
            </p:cNvSpPr>
            <p:nvPr/>
          </p:nvSpPr>
          <p:spPr bwMode="auto">
            <a:xfrm>
              <a:off x="938460" y="1766309"/>
              <a:ext cx="2237580" cy="557184"/>
            </a:xfrm>
            <a:prstGeom prst="rect">
              <a:avLst/>
            </a:prstGeom>
            <a:grpFill/>
            <a:ln w="9525">
              <a:noFill/>
              <a:miter lim="800000"/>
              <a:headEnd/>
              <a:tailEnd/>
            </a:ln>
          </p:spPr>
          <p:txBody>
            <a:bodyPr wrap="none" lIns="0" tIns="0" rIns="0" bIns="0" anchor="ctr"/>
            <a:lstStyle/>
            <a:p>
              <a:pPr algn="ctr" eaLnBrk="0" hangingPunct="0">
                <a:lnSpc>
                  <a:spcPct val="95000"/>
                </a:lnSpc>
                <a:spcBef>
                  <a:spcPts val="300"/>
                </a:spcBef>
                <a:defRPr/>
              </a:pPr>
              <a:r>
                <a:rPr lang="en-US" sz="1600" dirty="0">
                  <a:solidFill>
                    <a:schemeClr val="bg1"/>
                  </a:solidFill>
                </a:rPr>
                <a:t>Accessing the WAN</a:t>
              </a:r>
            </a:p>
          </p:txBody>
        </p:sp>
      </p:grpSp>
      <p:grpSp>
        <p:nvGrpSpPr>
          <p:cNvPr id="8" name="Group 249"/>
          <p:cNvGrpSpPr>
            <a:grpSpLocks/>
          </p:cNvGrpSpPr>
          <p:nvPr/>
        </p:nvGrpSpPr>
        <p:grpSpPr bwMode="auto">
          <a:xfrm>
            <a:off x="4598988" y="1357313"/>
            <a:ext cx="2155825" cy="939800"/>
            <a:chOff x="710910" y="1574421"/>
            <a:chExt cx="2692680" cy="940960"/>
          </a:xfrm>
          <a:solidFill>
            <a:srgbClr val="89A424"/>
          </a:solidFill>
        </p:grpSpPr>
        <p:grpSp>
          <p:nvGrpSpPr>
            <p:cNvPr id="9" name="Group 216"/>
            <p:cNvGrpSpPr>
              <a:grpSpLocks/>
            </p:cNvGrpSpPr>
            <p:nvPr/>
          </p:nvGrpSpPr>
          <p:grpSpPr bwMode="auto">
            <a:xfrm>
              <a:off x="710910" y="1574421"/>
              <a:ext cx="2692680" cy="940960"/>
              <a:chOff x="427038" y="2059415"/>
              <a:chExt cx="2692680" cy="940960"/>
            </a:xfrm>
            <a:grpFill/>
          </p:grpSpPr>
          <p:sp>
            <p:nvSpPr>
              <p:cNvPr id="54316"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17"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18"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15" name="Rectangle 174"/>
            <p:cNvSpPr>
              <a:spLocks noChangeArrowheads="1"/>
            </p:cNvSpPr>
            <p:nvPr/>
          </p:nvSpPr>
          <p:spPr bwMode="auto">
            <a:xfrm>
              <a:off x="938460" y="1766309"/>
              <a:ext cx="2237580" cy="557184"/>
            </a:xfrm>
            <a:prstGeom prst="rect">
              <a:avLst/>
            </a:prstGeom>
            <a:grpFill/>
            <a:ln w="9525">
              <a:noFill/>
              <a:miter lim="800000"/>
              <a:headEnd/>
              <a:tailEnd/>
            </a:ln>
          </p:spPr>
          <p:txBody>
            <a:bodyPr lIns="0" tIns="0" rIns="0" bIns="0" anchor="ctr"/>
            <a:lstStyle/>
            <a:p>
              <a:pPr algn="ctr" eaLnBrk="0" hangingPunct="0">
                <a:lnSpc>
                  <a:spcPct val="95000"/>
                </a:lnSpc>
                <a:spcBef>
                  <a:spcPts val="300"/>
                </a:spcBef>
                <a:defRPr/>
              </a:pPr>
              <a:r>
                <a:rPr lang="en-US" sz="1600" dirty="0">
                  <a:solidFill>
                    <a:schemeClr val="bg1"/>
                  </a:solidFill>
                </a:rPr>
                <a:t>LAN Switching and Wireless</a:t>
              </a:r>
            </a:p>
          </p:txBody>
        </p:sp>
      </p:grpSp>
      <p:sp>
        <p:nvSpPr>
          <p:cNvPr id="71709" name="Text Box 19"/>
          <p:cNvSpPr txBox="1">
            <a:spLocks noChangeArrowheads="1"/>
          </p:cNvSpPr>
          <p:nvPr/>
        </p:nvSpPr>
        <p:spPr bwMode="auto">
          <a:xfrm>
            <a:off x="241300"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Basic planning and design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Troubleshooting </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p:txBody>
      </p:sp>
      <p:sp>
        <p:nvSpPr>
          <p:cNvPr id="71710" name="Text Box 19"/>
          <p:cNvSpPr txBox="1">
            <a:spLocks noChangeArrowheads="1"/>
          </p:cNvSpPr>
          <p:nvPr/>
        </p:nvSpPr>
        <p:spPr bwMode="auto">
          <a:xfrm>
            <a:off x="2479675" y="2468563"/>
            <a:ext cx="1981200" cy="36496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Basic planning and design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Troubleshooting </a:t>
            </a:r>
          </a:p>
        </p:txBody>
      </p:sp>
      <p:sp>
        <p:nvSpPr>
          <p:cNvPr id="71711" name="Text Box 19"/>
          <p:cNvSpPr txBox="1">
            <a:spLocks noChangeArrowheads="1"/>
          </p:cNvSpPr>
          <p:nvPr/>
        </p:nvSpPr>
        <p:spPr bwMode="auto">
          <a:xfrm>
            <a:off x="4718050" y="2468563"/>
            <a:ext cx="1981200" cy="2293937"/>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p:txBody>
      </p:sp>
      <p:sp>
        <p:nvSpPr>
          <p:cNvPr id="71712" name="Text Box 19"/>
          <p:cNvSpPr txBox="1">
            <a:spLocks noChangeArrowheads="1"/>
          </p:cNvSpPr>
          <p:nvPr/>
        </p:nvSpPr>
        <p:spPr bwMode="auto">
          <a:xfrm>
            <a:off x="6975475"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Basic planning and design</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Requirements gathering</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Documentation</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Troubleshooting</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Critical thinking</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Customer communications</a:t>
            </a:r>
          </a:p>
        </p:txBody>
      </p:sp>
      <p:sp>
        <p:nvSpPr>
          <p:cNvPr id="71713" name="Rectangle 7"/>
          <p:cNvSpPr>
            <a:spLocks noChangeArrowheads="1"/>
          </p:cNvSpPr>
          <p:nvPr/>
        </p:nvSpPr>
        <p:spPr bwMode="auto">
          <a:xfrm>
            <a:off x="11906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1714" name="Rectangle 7"/>
          <p:cNvSpPr>
            <a:spLocks noChangeArrowheads="1"/>
          </p:cNvSpPr>
          <p:nvPr/>
        </p:nvSpPr>
        <p:spPr bwMode="auto">
          <a:xfrm>
            <a:off x="23574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1715" name="Rectangle 7"/>
          <p:cNvSpPr>
            <a:spLocks noChangeArrowheads="1"/>
          </p:cNvSpPr>
          <p:nvPr/>
        </p:nvSpPr>
        <p:spPr bwMode="auto">
          <a:xfrm>
            <a:off x="459581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1716" name="Rectangle 7"/>
          <p:cNvSpPr>
            <a:spLocks noChangeArrowheads="1"/>
          </p:cNvSpPr>
          <p:nvPr/>
        </p:nvSpPr>
        <p:spPr bwMode="auto">
          <a:xfrm>
            <a:off x="68532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31"/>
          <p:cNvSpPr>
            <a:spLocks noChangeArrowheads="1"/>
          </p:cNvSpPr>
          <p:nvPr/>
        </p:nvSpPr>
        <p:spPr bwMode="auto">
          <a:xfrm>
            <a:off x="3694113" y="1863725"/>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7270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270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270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72710" name="Picture 52"/>
          <p:cNvPicPr>
            <a:picLocks noChangeAspect="1" noChangeArrowheads="1"/>
          </p:cNvPicPr>
          <p:nvPr/>
        </p:nvPicPr>
        <p:blipFill>
          <a:blip r:embed="rId3" cstate="screen"/>
          <a:srcRect/>
          <a:stretch>
            <a:fillRect/>
          </a:stretch>
        </p:blipFill>
        <p:spPr bwMode="auto">
          <a:xfrm>
            <a:off x="3763963" y="5165725"/>
            <a:ext cx="4648200" cy="1028700"/>
          </a:xfrm>
          <a:prstGeom prst="rect">
            <a:avLst/>
          </a:prstGeom>
          <a:noFill/>
          <a:ln w="9525">
            <a:noFill/>
            <a:miter lim="800000"/>
            <a:headEnd/>
            <a:tailEnd/>
          </a:ln>
        </p:spPr>
      </p:pic>
      <p:sp>
        <p:nvSpPr>
          <p:cNvPr id="7271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2713"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72714" name="Rectangle 50"/>
          <p:cNvSpPr>
            <a:spLocks noGrp="1" noChangeArrowheads="1"/>
          </p:cNvSpPr>
          <p:nvPr>
            <p:ph type="title" idx="4294967295"/>
          </p:nvPr>
        </p:nvSpPr>
        <p:spPr/>
        <p:txBody>
          <a:bodyPr/>
          <a:lstStyle/>
          <a:p>
            <a:r>
              <a:rPr lang="en-US" smtClean="0"/>
              <a:t>Top Down Approach</a:t>
            </a:r>
          </a:p>
        </p:txBody>
      </p:sp>
      <p:sp>
        <p:nvSpPr>
          <p:cNvPr id="72715"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2716" name="Rectangle 8"/>
          <p:cNvSpPr>
            <a:spLocks noChangeArrowheads="1"/>
          </p:cNvSpPr>
          <p:nvPr/>
        </p:nvSpPr>
        <p:spPr bwMode="auto">
          <a:xfrm>
            <a:off x="3724275" y="5005388"/>
            <a:ext cx="47101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72717" name="Picture 46"/>
          <p:cNvPicPr>
            <a:picLocks noChangeAspect="1" noChangeArrowheads="1"/>
          </p:cNvPicPr>
          <p:nvPr/>
        </p:nvPicPr>
        <p:blipFill>
          <a:blip r:embed="rId4" cstate="screen"/>
          <a:srcRect/>
          <a:stretch>
            <a:fillRect/>
          </a:stretch>
        </p:blipFill>
        <p:spPr bwMode="auto">
          <a:xfrm>
            <a:off x="3763963" y="1936750"/>
            <a:ext cx="4648200" cy="3171825"/>
          </a:xfrm>
          <a:prstGeom prst="rect">
            <a:avLst/>
          </a:prstGeom>
          <a:noFill/>
          <a:ln w="9525">
            <a:noFill/>
            <a:miter lim="800000"/>
            <a:headEnd/>
            <a:tailEnd/>
          </a:ln>
        </p:spPr>
      </p:pic>
      <p:sp>
        <p:nvSpPr>
          <p:cNvPr id="72718" name="Rectangle 51"/>
          <p:cNvSpPr>
            <a:spLocks noGrp="1" noChangeArrowheads="1"/>
          </p:cNvSpPr>
          <p:nvPr>
            <p:ph type="body" idx="4294967295"/>
          </p:nvPr>
        </p:nvSpPr>
        <p:spPr>
          <a:xfrm>
            <a:off x="655638" y="1739900"/>
            <a:ext cx="2898775" cy="3571875"/>
          </a:xfrm>
        </p:spPr>
        <p:txBody>
          <a:bodyPr/>
          <a:lstStyle/>
          <a:p>
            <a:r>
              <a:rPr lang="en-US" sz="1800" smtClean="0"/>
              <a:t>Following a top down approach to teaching Networking, CCNA Exploration introduces applications and application services very early in the course</a:t>
            </a:r>
          </a:p>
          <a:p>
            <a:r>
              <a:rPr lang="en-US" sz="1800" smtClean="0"/>
              <a:t>The course explains the role and nature of the main application protocols and their relation to protocols and services provided to them by the lower layers of the network</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3" cstate="screen"/>
          <a:srcRect/>
          <a:stretch>
            <a:fillRect/>
          </a:stretch>
        </p:blipFill>
        <p:spPr bwMode="auto">
          <a:xfrm>
            <a:off x="5094288" y="6488113"/>
            <a:ext cx="2663825" cy="369887"/>
          </a:xfrm>
          <a:prstGeom prst="rect">
            <a:avLst/>
          </a:prstGeom>
          <a:noFill/>
          <a:ln w="19050">
            <a:solidFill>
              <a:schemeClr val="tx1"/>
            </a:solidFill>
            <a:miter lim="800000"/>
            <a:headEnd/>
            <a:tailEnd/>
          </a:ln>
        </p:spPr>
      </p:pic>
      <p:pic>
        <p:nvPicPr>
          <p:cNvPr id="73731" name="Picture 4"/>
          <p:cNvPicPr>
            <a:picLocks noChangeAspect="1" noChangeArrowheads="1"/>
          </p:cNvPicPr>
          <p:nvPr/>
        </p:nvPicPr>
        <p:blipFill>
          <a:blip r:embed="rId4" cstate="screen"/>
          <a:srcRect/>
          <a:stretch>
            <a:fillRect/>
          </a:stretch>
        </p:blipFill>
        <p:spPr bwMode="auto">
          <a:xfrm>
            <a:off x="942975" y="6478588"/>
            <a:ext cx="3654425" cy="382587"/>
          </a:xfrm>
          <a:prstGeom prst="rect">
            <a:avLst/>
          </a:prstGeom>
          <a:noFill/>
          <a:ln w="9525" algn="ctr">
            <a:noFill/>
            <a:miter lim="800000"/>
            <a:headEnd/>
            <a:tailEnd/>
          </a:ln>
        </p:spPr>
      </p:pic>
      <p:sp>
        <p:nvSpPr>
          <p:cNvPr id="73732" name="Rectangle 43"/>
          <p:cNvSpPr>
            <a:spLocks noGrp="1" noChangeArrowheads="1"/>
          </p:cNvSpPr>
          <p:nvPr>
            <p:ph type="title" idx="4294967295"/>
          </p:nvPr>
        </p:nvSpPr>
        <p:spPr/>
        <p:txBody>
          <a:bodyPr/>
          <a:lstStyle/>
          <a:p>
            <a:r>
              <a:rPr lang="en-US" smtClean="0"/>
              <a:t>Labs and Packet Tracer Activities</a:t>
            </a:r>
          </a:p>
        </p:txBody>
      </p:sp>
      <p:sp>
        <p:nvSpPr>
          <p:cNvPr id="73733" name="Rectangle 44"/>
          <p:cNvSpPr>
            <a:spLocks noGrp="1" noChangeArrowheads="1"/>
          </p:cNvSpPr>
          <p:nvPr>
            <p:ph type="body" idx="4294967295"/>
          </p:nvPr>
        </p:nvSpPr>
        <p:spPr/>
        <p:txBody>
          <a:bodyPr/>
          <a:lstStyle/>
          <a:p>
            <a:r>
              <a:rPr lang="en-US" smtClean="0"/>
              <a:t>The course includes an important number of labs and Packet Tracer Activities that allow students to visualize and have </a:t>
            </a:r>
            <a:br>
              <a:rPr lang="en-US" smtClean="0"/>
            </a:br>
            <a:r>
              <a:rPr lang="en-US" smtClean="0"/>
              <a:t>hands-on experience with the application protocols and services introduced in the course</a:t>
            </a:r>
          </a:p>
        </p:txBody>
      </p:sp>
      <p:sp>
        <p:nvSpPr>
          <p:cNvPr id="73734" name="Rectangle 6"/>
          <p:cNvSpPr>
            <a:spLocks noChangeArrowheads="1"/>
          </p:cNvSpPr>
          <p:nvPr/>
        </p:nvSpPr>
        <p:spPr bwMode="auto">
          <a:xfrm rot="-5400000">
            <a:off x="4393407" y="2107406"/>
            <a:ext cx="366712" cy="9134475"/>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7373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3736" name="Rectangle 231"/>
          <p:cNvSpPr>
            <a:spLocks noChangeArrowheads="1"/>
          </p:cNvSpPr>
          <p:nvPr/>
        </p:nvSpPr>
        <p:spPr bwMode="auto">
          <a:xfrm>
            <a:off x="892175" y="3724275"/>
            <a:ext cx="3768725" cy="2808288"/>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73737" name="Rectangle 231"/>
          <p:cNvSpPr>
            <a:spLocks noChangeArrowheads="1"/>
          </p:cNvSpPr>
          <p:nvPr/>
        </p:nvSpPr>
        <p:spPr bwMode="auto">
          <a:xfrm>
            <a:off x="5019675" y="2903538"/>
            <a:ext cx="2800350" cy="358775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73738" name="Rectangle 8"/>
          <p:cNvSpPr>
            <a:spLocks noChangeArrowheads="1"/>
          </p:cNvSpPr>
          <p:nvPr/>
        </p:nvSpPr>
        <p:spPr bwMode="auto">
          <a:xfrm>
            <a:off x="942975" y="6319838"/>
            <a:ext cx="3597275" cy="219075"/>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3739" name="Rectangle 8"/>
          <p:cNvSpPr>
            <a:spLocks noChangeArrowheads="1"/>
          </p:cNvSpPr>
          <p:nvPr/>
        </p:nvSpPr>
        <p:spPr bwMode="auto">
          <a:xfrm>
            <a:off x="5094288" y="6329363"/>
            <a:ext cx="26638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73740" name="Picture 4"/>
          <p:cNvPicPr>
            <a:picLocks noChangeAspect="1" noChangeArrowheads="1"/>
          </p:cNvPicPr>
          <p:nvPr/>
        </p:nvPicPr>
        <p:blipFill>
          <a:blip r:embed="rId5" cstate="screen"/>
          <a:srcRect/>
          <a:stretch>
            <a:fillRect/>
          </a:stretch>
        </p:blipFill>
        <p:spPr bwMode="auto">
          <a:xfrm>
            <a:off x="942975" y="3778250"/>
            <a:ext cx="3660775" cy="2627313"/>
          </a:xfrm>
          <a:prstGeom prst="rect">
            <a:avLst/>
          </a:prstGeom>
          <a:noFill/>
          <a:ln w="12700" algn="ctr">
            <a:solidFill>
              <a:schemeClr val="tx1"/>
            </a:solidFill>
            <a:miter lim="800000"/>
            <a:headEnd/>
            <a:tailEnd/>
          </a:ln>
        </p:spPr>
      </p:pic>
      <p:pic>
        <p:nvPicPr>
          <p:cNvPr id="73741" name="Picture 5"/>
          <p:cNvPicPr>
            <a:picLocks noChangeAspect="1" noChangeArrowheads="1"/>
          </p:cNvPicPr>
          <p:nvPr/>
        </p:nvPicPr>
        <p:blipFill>
          <a:blip r:embed="rId6" cstate="screen"/>
          <a:srcRect/>
          <a:stretch>
            <a:fillRect/>
          </a:stretch>
        </p:blipFill>
        <p:spPr bwMode="auto">
          <a:xfrm>
            <a:off x="5094288" y="2960688"/>
            <a:ext cx="2663825" cy="3444875"/>
          </a:xfrm>
          <a:prstGeom prst="rect">
            <a:avLst/>
          </a:prstGeom>
          <a:noFill/>
          <a:ln w="19050">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475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475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475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475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4760"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
        <p:nvSpPr>
          <p:cNvPr id="74761" name="Rectangle 38"/>
          <p:cNvSpPr>
            <a:spLocks noGrp="1" noChangeArrowheads="1"/>
          </p:cNvSpPr>
          <p:nvPr>
            <p:ph type="title" idx="4294967295"/>
          </p:nvPr>
        </p:nvSpPr>
        <p:spPr/>
        <p:txBody>
          <a:bodyPr/>
          <a:lstStyle/>
          <a:p>
            <a:r>
              <a:rPr lang="en-US" smtClean="0"/>
              <a:t>CCNA Eagle Server</a:t>
            </a:r>
          </a:p>
        </p:txBody>
      </p:sp>
      <p:sp>
        <p:nvSpPr>
          <p:cNvPr id="74762" name="Rectangle 39"/>
          <p:cNvSpPr>
            <a:spLocks noGrp="1" noChangeArrowheads="1"/>
          </p:cNvSpPr>
          <p:nvPr>
            <p:ph type="body" sz="half" idx="4294967295"/>
          </p:nvPr>
        </p:nvSpPr>
        <p:spPr>
          <a:xfrm>
            <a:off x="655638" y="1739900"/>
            <a:ext cx="3894137" cy="3571875"/>
          </a:xfrm>
        </p:spPr>
        <p:txBody>
          <a:bodyPr/>
          <a:lstStyle/>
          <a:p>
            <a:r>
              <a:rPr lang="en-US" dirty="0" smtClean="0"/>
              <a:t>Software that provides network services and applications in an isolated lab environment, disconnected from the Internet</a:t>
            </a:r>
          </a:p>
          <a:p>
            <a:pPr marL="457200" lvl="1" indent="0"/>
            <a:r>
              <a:rPr lang="en-US" altLang="zh-CN" dirty="0" smtClean="0">
                <a:ea typeface="SimSun" pitchFamily="2" charset="-122"/>
              </a:rPr>
              <a:t>No additional hardware or equipment required</a:t>
            </a:r>
          </a:p>
          <a:p>
            <a:r>
              <a:rPr lang="en-US" altLang="zh-CN" dirty="0" smtClean="0">
                <a:ea typeface="SimSun" pitchFamily="2" charset="-122"/>
              </a:rPr>
              <a:t>Required to complete most of the CCNA Exploration labs </a:t>
            </a:r>
          </a:p>
          <a:p>
            <a:r>
              <a:rPr lang="en-US" altLang="zh-CN" dirty="0" smtClean="0">
                <a:ea typeface="SimSun" pitchFamily="2" charset="-122"/>
              </a:rPr>
              <a:t>Offers great flexibility to enrich the learning experience</a:t>
            </a:r>
          </a:p>
        </p:txBody>
      </p:sp>
      <p:sp>
        <p:nvSpPr>
          <p:cNvPr id="74763" name="Rectangle 40"/>
          <p:cNvSpPr>
            <a:spLocks noGrp="1" noChangeArrowheads="1"/>
          </p:cNvSpPr>
          <p:nvPr>
            <p:ph type="body" sz="half" idx="4294967295"/>
          </p:nvPr>
        </p:nvSpPr>
        <p:spPr>
          <a:xfrm>
            <a:off x="4702175" y="1739900"/>
            <a:ext cx="3894138" cy="3571875"/>
          </a:xfrm>
        </p:spPr>
        <p:txBody>
          <a:bodyPr/>
          <a:lstStyle/>
          <a:p>
            <a:r>
              <a:rPr lang="en-US" altLang="zh-CN" smtClean="0">
                <a:ea typeface="SimSun" pitchFamily="2" charset="-122"/>
              </a:rPr>
              <a:t>Network services provided</a:t>
            </a:r>
          </a:p>
          <a:p>
            <a:pPr marL="457200" lvl="1" indent="0">
              <a:lnSpc>
                <a:spcPct val="80000"/>
              </a:lnSpc>
            </a:pPr>
            <a:r>
              <a:rPr lang="en-US" altLang="zh-CN" smtClean="0">
                <a:ea typeface="SimSun" pitchFamily="2" charset="-122"/>
              </a:rPr>
              <a:t>DNS</a:t>
            </a:r>
          </a:p>
          <a:p>
            <a:pPr marL="457200" lvl="1" indent="0">
              <a:lnSpc>
                <a:spcPct val="80000"/>
              </a:lnSpc>
            </a:pPr>
            <a:r>
              <a:rPr lang="en-US" altLang="zh-CN" smtClean="0">
                <a:ea typeface="SimSun" pitchFamily="2" charset="-122"/>
              </a:rPr>
              <a:t>Web Server</a:t>
            </a:r>
          </a:p>
          <a:p>
            <a:pPr marL="457200" lvl="1" indent="0">
              <a:lnSpc>
                <a:spcPct val="80000"/>
              </a:lnSpc>
            </a:pPr>
            <a:r>
              <a:rPr lang="en-US" altLang="zh-CN" smtClean="0">
                <a:ea typeface="SimSun" pitchFamily="2" charset="-122"/>
              </a:rPr>
              <a:t>FTP</a:t>
            </a:r>
          </a:p>
          <a:p>
            <a:pPr marL="457200" lvl="1" indent="0">
              <a:lnSpc>
                <a:spcPct val="80000"/>
              </a:lnSpc>
            </a:pPr>
            <a:r>
              <a:rPr lang="en-US" altLang="zh-CN" smtClean="0">
                <a:ea typeface="SimSun" pitchFamily="2" charset="-122"/>
              </a:rPr>
              <a:t>TFTP</a:t>
            </a:r>
          </a:p>
          <a:p>
            <a:pPr marL="457200" lvl="1" indent="0">
              <a:lnSpc>
                <a:spcPct val="80000"/>
              </a:lnSpc>
            </a:pPr>
            <a:r>
              <a:rPr lang="en-US" altLang="zh-CN" smtClean="0">
                <a:ea typeface="SimSun" pitchFamily="2" charset="-122"/>
              </a:rPr>
              <a:t>SSH</a:t>
            </a:r>
          </a:p>
          <a:p>
            <a:pPr marL="457200" lvl="1" indent="0">
              <a:lnSpc>
                <a:spcPct val="80000"/>
              </a:lnSpc>
            </a:pPr>
            <a:r>
              <a:rPr lang="en-US" altLang="zh-CN" smtClean="0">
                <a:ea typeface="SimSun" pitchFamily="2" charset="-122"/>
              </a:rPr>
              <a:t>Instant messaging</a:t>
            </a:r>
          </a:p>
          <a:p>
            <a:pPr marL="457200" lvl="1" indent="0">
              <a:lnSpc>
                <a:spcPct val="80000"/>
              </a:lnSpc>
            </a:pPr>
            <a:r>
              <a:rPr lang="en-US" altLang="zh-CN" smtClean="0">
                <a:ea typeface="SimSun" pitchFamily="2" charset="-122"/>
              </a:rPr>
              <a:t>Wiki server</a:t>
            </a:r>
          </a:p>
          <a:p>
            <a:pPr marL="457200" lvl="1" indent="0">
              <a:lnSpc>
                <a:spcPct val="80000"/>
              </a:lnSpc>
            </a:pPr>
            <a:r>
              <a:rPr lang="en-US" altLang="zh-CN" smtClean="0">
                <a:ea typeface="SimSun" pitchFamily="2" charset="-122"/>
              </a:rPr>
              <a:t>Email</a:t>
            </a:r>
          </a:p>
          <a:p>
            <a:r>
              <a:rPr lang="en-US" smtClean="0"/>
              <a:t>Detailed instructions, FAQs and CCNA Eagle Server software can be downloaded from Academy Connection Tools page</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1111250" y="5689600"/>
            <a:ext cx="69215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2291" name="Rectangle 7"/>
          <p:cNvSpPr>
            <a:spLocks noChangeArrowheads="1"/>
          </p:cNvSpPr>
          <p:nvPr/>
        </p:nvSpPr>
        <p:spPr bwMode="auto">
          <a:xfrm>
            <a:off x="1182688" y="5851525"/>
            <a:ext cx="680878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2292"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2293" name="Title 186"/>
          <p:cNvSpPr>
            <a:spLocks noGrp="1"/>
          </p:cNvSpPr>
          <p:nvPr>
            <p:ph type="title"/>
          </p:nvPr>
        </p:nvSpPr>
        <p:spPr/>
        <p:txBody>
          <a:bodyPr/>
          <a:lstStyle/>
          <a:p>
            <a:r>
              <a:rPr lang="en-US" smtClean="0"/>
              <a:t>The CCNA Learning Experience</a:t>
            </a:r>
          </a:p>
        </p:txBody>
      </p:sp>
      <p:graphicFrame>
        <p:nvGraphicFramePr>
          <p:cNvPr id="4" name="Group 157"/>
          <p:cNvGraphicFramePr>
            <a:graphicFrameLocks noGrp="1"/>
          </p:cNvGraphicFramePr>
          <p:nvPr/>
        </p:nvGraphicFramePr>
        <p:xfrm>
          <a:off x="1181100" y="1658938"/>
          <a:ext cx="6796088" cy="4120356"/>
        </p:xfrm>
        <a:graphic>
          <a:graphicData uri="http://schemas.openxmlformats.org/drawingml/2006/table">
            <a:tbl>
              <a:tblPr/>
              <a:tblGrid>
                <a:gridCol w="6796088"/>
              </a:tblGrid>
              <a:tr h="492249">
                <a:tc>
                  <a:txBody>
                    <a:bodyPr/>
                    <a:lstStyle/>
                    <a:p>
                      <a:pPr marL="0"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Student-Centered Interactive Learning</a:t>
                      </a:r>
                    </a:p>
                  </a:txBody>
                  <a:tcPr anchor="ctr" horzOverflow="overflow">
                    <a:lnL>
                      <a:noFill/>
                    </a:lnL>
                    <a:lnR w="190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rgbClr val="9EC5E6"/>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Online curricula and in-person instruction</a:t>
                      </a:r>
                    </a:p>
                  </a:txBody>
                  <a:tcPr anchor="ctr" horzOverflow="overflow">
                    <a:lnL>
                      <a:noFill/>
                    </a:lnL>
                    <a:lnR cap="flat">
                      <a:noFill/>
                    </a:lnR>
                    <a:lnT w="63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Innovative online assessments</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Simulation-based learning</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lang="en-US" sz="1600" dirty="0" smtClean="0">
                          <a:solidFill>
                            <a:schemeClr val="tx1"/>
                          </a:solidFill>
                        </a:rPr>
                        <a:t> </a:t>
                      </a:r>
                      <a:r>
                        <a:rPr kumimoji="0" lang="en-US" sz="1600" b="0" i="0" u="none" strike="noStrike" kern="1200" cap="none" normalizeH="0" baseline="0" dirty="0" smtClean="0">
                          <a:ln>
                            <a:noFill/>
                          </a:ln>
                          <a:solidFill>
                            <a:schemeClr val="tx1"/>
                          </a:solidFill>
                          <a:effectLst/>
                          <a:latin typeface="Arial" charset="0"/>
                          <a:ea typeface="+mn-ea"/>
                          <a:cs typeface="+mn-cs"/>
                        </a:rPr>
                        <a:t>21st century skills</a:t>
                      </a:r>
                      <a:endParaRPr kumimoji="0" lang="en-US" sz="1600" b="0" i="0" u="none" strike="noStrike" cap="none" normalizeH="0" baseline="0" dirty="0" smtClean="0">
                        <a:ln>
                          <a:noFill/>
                        </a:ln>
                        <a:solidFill>
                          <a:schemeClr val="tx1"/>
                        </a:solidFill>
                        <a:effectLst/>
                        <a:latin typeface="Arial" charset="0"/>
                      </a:endParaRP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Highly interactive e-doing activities, videos, games, and quizzes</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Hands-on labs with real equipment</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Balance of theory and practical application of skills</a:t>
                      </a:r>
                      <a:endParaRPr kumimoji="0" lang="en-US" sz="1600" b="0" i="0" u="none" strike="noStrike" cap="none" normalizeH="0" baseline="0" dirty="0" smtClean="0">
                        <a:ln>
                          <a:noFill/>
                        </a:ln>
                        <a:solidFill>
                          <a:schemeClr val="tx1"/>
                        </a:solidFill>
                        <a:effectLst/>
                        <a:latin typeface="Arial" charset="0"/>
                      </a:endParaRP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8E8E95">
                        <a:alpha val="50000"/>
                      </a:srgbClr>
                    </a:solidFill>
                  </a:tcPr>
                </a:tc>
              </a:tr>
            </a:tbl>
          </a:graphicData>
        </a:graphic>
      </p:graphicFrame>
      <p:grpSp>
        <p:nvGrpSpPr>
          <p:cNvPr id="12311" name="Group 201"/>
          <p:cNvGrpSpPr>
            <a:grpSpLocks/>
          </p:cNvGrpSpPr>
          <p:nvPr/>
        </p:nvGrpSpPr>
        <p:grpSpPr bwMode="auto">
          <a:xfrm>
            <a:off x="606425" y="5264150"/>
            <a:ext cx="517525" cy="512763"/>
            <a:chOff x="1912937" y="7238535"/>
            <a:chExt cx="555625" cy="552450"/>
          </a:xfrm>
        </p:grpSpPr>
        <p:grpSp>
          <p:nvGrpSpPr>
            <p:cNvPr id="12343" name="Group 139"/>
            <p:cNvGrpSpPr>
              <a:grpSpLocks/>
            </p:cNvGrpSpPr>
            <p:nvPr/>
          </p:nvGrpSpPr>
          <p:grpSpPr bwMode="auto">
            <a:xfrm>
              <a:off x="1912937" y="7238535"/>
              <a:ext cx="555625" cy="552450"/>
              <a:chOff x="481" y="1117"/>
              <a:chExt cx="350" cy="348"/>
            </a:xfrm>
          </p:grpSpPr>
          <p:sp>
            <p:nvSpPr>
              <p:cNvPr id="12345"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193"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44"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2" name="Group 202"/>
          <p:cNvGrpSpPr>
            <a:grpSpLocks/>
          </p:cNvGrpSpPr>
          <p:nvPr/>
        </p:nvGrpSpPr>
        <p:grpSpPr bwMode="auto">
          <a:xfrm>
            <a:off x="606425" y="4749800"/>
            <a:ext cx="517525" cy="512763"/>
            <a:chOff x="1912937" y="7238535"/>
            <a:chExt cx="555625" cy="552450"/>
          </a:xfrm>
        </p:grpSpPr>
        <p:grpSp>
          <p:nvGrpSpPr>
            <p:cNvPr id="12339" name="Group 139"/>
            <p:cNvGrpSpPr>
              <a:grpSpLocks/>
            </p:cNvGrpSpPr>
            <p:nvPr/>
          </p:nvGrpSpPr>
          <p:grpSpPr bwMode="auto">
            <a:xfrm>
              <a:off x="1912937" y="7238535"/>
              <a:ext cx="555625" cy="552450"/>
              <a:chOff x="481" y="1117"/>
              <a:chExt cx="350" cy="348"/>
            </a:xfrm>
          </p:grpSpPr>
          <p:sp>
            <p:nvSpPr>
              <p:cNvPr id="12341"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0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40"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3" name="Group 207"/>
          <p:cNvGrpSpPr>
            <a:grpSpLocks/>
          </p:cNvGrpSpPr>
          <p:nvPr/>
        </p:nvGrpSpPr>
        <p:grpSpPr bwMode="auto">
          <a:xfrm>
            <a:off x="606425" y="4235450"/>
            <a:ext cx="517525" cy="512763"/>
            <a:chOff x="1912937" y="7238535"/>
            <a:chExt cx="555625" cy="552450"/>
          </a:xfrm>
        </p:grpSpPr>
        <p:grpSp>
          <p:nvGrpSpPr>
            <p:cNvPr id="12335" name="Group 139"/>
            <p:cNvGrpSpPr>
              <a:grpSpLocks/>
            </p:cNvGrpSpPr>
            <p:nvPr/>
          </p:nvGrpSpPr>
          <p:grpSpPr bwMode="auto">
            <a:xfrm>
              <a:off x="1912937" y="7238535"/>
              <a:ext cx="555625" cy="552450"/>
              <a:chOff x="481" y="1117"/>
              <a:chExt cx="350" cy="348"/>
            </a:xfrm>
          </p:grpSpPr>
          <p:sp>
            <p:nvSpPr>
              <p:cNvPr id="12337"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12"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36"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4" name="Group 212"/>
          <p:cNvGrpSpPr>
            <a:grpSpLocks/>
          </p:cNvGrpSpPr>
          <p:nvPr/>
        </p:nvGrpSpPr>
        <p:grpSpPr bwMode="auto">
          <a:xfrm>
            <a:off x="606425" y="3713163"/>
            <a:ext cx="517525" cy="514350"/>
            <a:chOff x="1912937" y="7238535"/>
            <a:chExt cx="555625" cy="552450"/>
          </a:xfrm>
        </p:grpSpPr>
        <p:grpSp>
          <p:nvGrpSpPr>
            <p:cNvPr id="12331" name="Group 139"/>
            <p:cNvGrpSpPr>
              <a:grpSpLocks/>
            </p:cNvGrpSpPr>
            <p:nvPr/>
          </p:nvGrpSpPr>
          <p:grpSpPr bwMode="auto">
            <a:xfrm>
              <a:off x="1912937" y="7238535"/>
              <a:ext cx="555625" cy="552450"/>
              <a:chOff x="481" y="1117"/>
              <a:chExt cx="350" cy="348"/>
            </a:xfrm>
          </p:grpSpPr>
          <p:sp>
            <p:nvSpPr>
              <p:cNvPr id="12333"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1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32"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5" name="Group 217"/>
          <p:cNvGrpSpPr>
            <a:grpSpLocks/>
          </p:cNvGrpSpPr>
          <p:nvPr/>
        </p:nvGrpSpPr>
        <p:grpSpPr bwMode="auto">
          <a:xfrm>
            <a:off x="606425" y="3186113"/>
            <a:ext cx="517525" cy="514350"/>
            <a:chOff x="1912937" y="7238535"/>
            <a:chExt cx="555625" cy="552450"/>
          </a:xfrm>
        </p:grpSpPr>
        <p:grpSp>
          <p:nvGrpSpPr>
            <p:cNvPr id="12327" name="Group 139"/>
            <p:cNvGrpSpPr>
              <a:grpSpLocks/>
            </p:cNvGrpSpPr>
            <p:nvPr/>
          </p:nvGrpSpPr>
          <p:grpSpPr bwMode="auto">
            <a:xfrm>
              <a:off x="1912937" y="7238535"/>
              <a:ext cx="555625" cy="552450"/>
              <a:chOff x="481" y="1117"/>
              <a:chExt cx="350" cy="348"/>
            </a:xfrm>
          </p:grpSpPr>
          <p:sp>
            <p:nvSpPr>
              <p:cNvPr id="12329"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22"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28"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6" name="Group 227"/>
          <p:cNvGrpSpPr>
            <a:grpSpLocks/>
          </p:cNvGrpSpPr>
          <p:nvPr/>
        </p:nvGrpSpPr>
        <p:grpSpPr bwMode="auto">
          <a:xfrm>
            <a:off x="606425" y="2671763"/>
            <a:ext cx="517525" cy="514350"/>
            <a:chOff x="1912937" y="7238535"/>
            <a:chExt cx="555625" cy="552450"/>
          </a:xfrm>
        </p:grpSpPr>
        <p:grpSp>
          <p:nvGrpSpPr>
            <p:cNvPr id="12323" name="Group 139"/>
            <p:cNvGrpSpPr>
              <a:grpSpLocks/>
            </p:cNvGrpSpPr>
            <p:nvPr/>
          </p:nvGrpSpPr>
          <p:grpSpPr bwMode="auto">
            <a:xfrm>
              <a:off x="1912937" y="7238535"/>
              <a:ext cx="555625" cy="552450"/>
              <a:chOff x="481" y="1117"/>
              <a:chExt cx="350" cy="348"/>
            </a:xfrm>
          </p:grpSpPr>
          <p:sp>
            <p:nvSpPr>
              <p:cNvPr id="12325"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32"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24"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7" name="Group 232"/>
          <p:cNvGrpSpPr>
            <a:grpSpLocks/>
          </p:cNvGrpSpPr>
          <p:nvPr/>
        </p:nvGrpSpPr>
        <p:grpSpPr bwMode="auto">
          <a:xfrm>
            <a:off x="606425" y="2157413"/>
            <a:ext cx="517525" cy="514350"/>
            <a:chOff x="1912937" y="7238535"/>
            <a:chExt cx="555625" cy="552450"/>
          </a:xfrm>
        </p:grpSpPr>
        <p:grpSp>
          <p:nvGrpSpPr>
            <p:cNvPr id="12319" name="Group 139"/>
            <p:cNvGrpSpPr>
              <a:grpSpLocks/>
            </p:cNvGrpSpPr>
            <p:nvPr/>
          </p:nvGrpSpPr>
          <p:grpSpPr bwMode="auto">
            <a:xfrm>
              <a:off x="1912937" y="7238535"/>
              <a:ext cx="555625" cy="552450"/>
              <a:chOff x="481" y="1117"/>
              <a:chExt cx="350" cy="348"/>
            </a:xfrm>
          </p:grpSpPr>
          <p:sp>
            <p:nvSpPr>
              <p:cNvPr id="12321"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3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20"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sp>
        <p:nvSpPr>
          <p:cNvPr id="12318" name="AutoShape 11"/>
          <p:cNvSpPr>
            <a:spLocks noChangeArrowheads="1"/>
          </p:cNvSpPr>
          <p:nvPr/>
        </p:nvSpPr>
        <p:spPr bwMode="auto">
          <a:xfrm>
            <a:off x="1228725" y="1697038"/>
            <a:ext cx="6670675"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6" descr="ss3"/>
          <p:cNvPicPr>
            <a:picLocks noChangeAspect="1" noChangeArrowheads="1"/>
          </p:cNvPicPr>
          <p:nvPr/>
        </p:nvPicPr>
        <p:blipFill>
          <a:blip r:embed="rId3" cstate="screen"/>
          <a:srcRect/>
          <a:stretch>
            <a:fillRect/>
          </a:stretch>
        </p:blipFill>
        <p:spPr bwMode="auto">
          <a:xfrm>
            <a:off x="0" y="1600200"/>
            <a:ext cx="9144000" cy="3170238"/>
          </a:xfrm>
          <a:prstGeom prst="rect">
            <a:avLst/>
          </a:prstGeom>
          <a:noFill/>
          <a:ln w="9525">
            <a:noFill/>
            <a:miter lim="800000"/>
            <a:headEnd/>
            <a:tailEnd/>
          </a:ln>
        </p:spPr>
      </p:pic>
      <p:sp>
        <p:nvSpPr>
          <p:cNvPr id="7577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75780" name="Rectangle 13"/>
          <p:cNvSpPr>
            <a:spLocks noChangeArrowheads="1"/>
          </p:cNvSpPr>
          <p:nvPr/>
        </p:nvSpPr>
        <p:spPr bwMode="auto">
          <a:xfrm>
            <a:off x="639763" y="2765425"/>
            <a:ext cx="2908300"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Instructor Training</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680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680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680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680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76809" name="Rectangle 32"/>
          <p:cNvSpPr>
            <a:spLocks noGrp="1" noChangeArrowheads="1"/>
          </p:cNvSpPr>
          <p:nvPr>
            <p:ph type="title" idx="4294967295"/>
          </p:nvPr>
        </p:nvSpPr>
        <p:spPr/>
        <p:txBody>
          <a:bodyPr/>
          <a:lstStyle/>
          <a:p>
            <a:r>
              <a:rPr lang="en-US" smtClean="0"/>
              <a:t>Instructor Training</a:t>
            </a:r>
          </a:p>
        </p:txBody>
      </p:sp>
      <p:sp>
        <p:nvSpPr>
          <p:cNvPr id="71713" name="Rectangle 33"/>
          <p:cNvSpPr>
            <a:spLocks noGrp="1" noChangeArrowheads="1"/>
          </p:cNvSpPr>
          <p:nvPr>
            <p:ph type="body" idx="4294967295"/>
          </p:nvPr>
        </p:nvSpPr>
        <p:spPr/>
        <p:txBody>
          <a:bodyPr/>
          <a:lstStyle/>
          <a:p>
            <a:pPr>
              <a:defRPr/>
            </a:pPr>
            <a:r>
              <a:rPr lang="en-US" dirty="0" smtClean="0"/>
              <a:t>In person training, approximately 40 classroom hours per course</a:t>
            </a:r>
          </a:p>
          <a:p>
            <a:pPr>
              <a:buFont typeface="Wingdings" pitchFamily="2" charset="2"/>
              <a:buNone/>
              <a:defRPr/>
            </a:pPr>
            <a:r>
              <a:rPr lang="en-US" b="1" dirty="0" smtClean="0">
                <a:solidFill>
                  <a:schemeClr val="accent6"/>
                </a:solidFill>
              </a:rPr>
              <a:t>OR</a:t>
            </a:r>
          </a:p>
          <a:p>
            <a:pPr>
              <a:spcBef>
                <a:spcPct val="75000"/>
              </a:spcBef>
              <a:defRPr/>
            </a:pPr>
            <a:r>
              <a:rPr lang="en-US" dirty="0" smtClean="0"/>
              <a:t>Fast Track option</a:t>
            </a:r>
          </a:p>
          <a:p>
            <a:pPr marL="460375" lvl="1" indent="-3175">
              <a:defRPr/>
            </a:pPr>
            <a:r>
              <a:rPr lang="en-US" dirty="0" smtClean="0"/>
              <a:t>CCNA or higher certification, formal evidence of industry experience, or formal evidence of CCNA teaching experience required</a:t>
            </a:r>
          </a:p>
          <a:p>
            <a:pPr lvl="1">
              <a:defRPr/>
            </a:pPr>
            <a:r>
              <a:rPr lang="en-US" dirty="0" smtClean="0"/>
              <a:t>Fast Track completion requirements include:</a:t>
            </a:r>
          </a:p>
          <a:p>
            <a:pPr lvl="2">
              <a:defRPr/>
            </a:pPr>
            <a:r>
              <a:rPr lang="en-US" sz="1600" dirty="0" smtClean="0"/>
              <a:t>Skills-based assessment</a:t>
            </a:r>
          </a:p>
          <a:p>
            <a:pPr lvl="2">
              <a:defRPr/>
            </a:pPr>
            <a:r>
              <a:rPr lang="en-US" sz="1600" dirty="0" smtClean="0"/>
              <a:t>Case study</a:t>
            </a:r>
          </a:p>
          <a:p>
            <a:pPr lvl="1">
              <a:defRPr/>
            </a:pPr>
            <a:r>
              <a:rPr lang="en-US" dirty="0" smtClean="0"/>
              <a:t>Completion must be done in a proctored environment </a:t>
            </a:r>
          </a:p>
          <a:p>
            <a:pPr lvl="1">
              <a:defRPr/>
            </a:pPr>
            <a:r>
              <a:rPr lang="en-US" dirty="0" smtClean="0"/>
              <a:t>Instructors enroll in Fast Track through the Help Desk</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3"/>
          <p:cNvPicPr>
            <a:picLocks noChangeAspect="1" noChangeArrowheads="1"/>
          </p:cNvPicPr>
          <p:nvPr/>
        </p:nvPicPr>
        <p:blipFill>
          <a:blip r:embed="rId3" cstate="screen"/>
          <a:srcRect/>
          <a:stretch>
            <a:fillRect/>
          </a:stretch>
        </p:blipFill>
        <p:spPr bwMode="auto">
          <a:xfrm>
            <a:off x="5972175" y="6292850"/>
            <a:ext cx="2781300" cy="565150"/>
          </a:xfrm>
          <a:prstGeom prst="rect">
            <a:avLst/>
          </a:prstGeom>
          <a:noFill/>
          <a:ln w="9525">
            <a:noFill/>
            <a:miter lim="800000"/>
            <a:headEnd/>
            <a:tailEnd/>
          </a:ln>
        </p:spPr>
      </p:pic>
      <p:sp>
        <p:nvSpPr>
          <p:cNvPr id="7782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782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782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783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783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7833"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77834"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77835" name="Rectangle 45"/>
          <p:cNvSpPr>
            <a:spLocks noGrp="1" noChangeArrowheads="1"/>
          </p:cNvSpPr>
          <p:nvPr>
            <p:ph type="title" idx="4294967295"/>
          </p:nvPr>
        </p:nvSpPr>
        <p:spPr/>
        <p:txBody>
          <a:bodyPr/>
          <a:lstStyle/>
          <a:p>
            <a:r>
              <a:rPr lang="en-US" smtClean="0"/>
              <a:t>In-Person Training for CCNA Curricula</a:t>
            </a:r>
          </a:p>
        </p:txBody>
      </p:sp>
      <p:sp>
        <p:nvSpPr>
          <p:cNvPr id="77836" name="Rectangle 46"/>
          <p:cNvSpPr>
            <a:spLocks noGrp="1" noChangeArrowheads="1"/>
          </p:cNvSpPr>
          <p:nvPr>
            <p:ph type="body" idx="4294967295"/>
          </p:nvPr>
        </p:nvSpPr>
        <p:spPr>
          <a:xfrm>
            <a:off x="655638" y="1739900"/>
            <a:ext cx="4994275" cy="3571875"/>
          </a:xfrm>
        </p:spPr>
        <p:txBody>
          <a:bodyPr/>
          <a:lstStyle/>
          <a:p>
            <a:r>
              <a:rPr lang="en-US" smtClean="0"/>
              <a:t>Register for training on Academy Connection</a:t>
            </a:r>
          </a:p>
          <a:p>
            <a:r>
              <a:rPr lang="en-US" smtClean="0"/>
              <a:t>Attend scheduled training at </a:t>
            </a:r>
            <a:br>
              <a:rPr lang="en-US" smtClean="0"/>
            </a:br>
            <a:r>
              <a:rPr lang="en-US" smtClean="0"/>
              <a:t>Training Center</a:t>
            </a:r>
          </a:p>
          <a:p>
            <a:pPr marL="457200" lvl="1" indent="0"/>
            <a:r>
              <a:rPr lang="en-US" smtClean="0"/>
              <a:t>Focuses on main ideas, strategies for teaching difficult concepts, and connection with real world scenarios </a:t>
            </a:r>
          </a:p>
          <a:p>
            <a:pPr marL="457200" lvl="1" indent="0"/>
            <a:r>
              <a:rPr lang="en-US" smtClean="0"/>
              <a:t>Uses the actual curriculum and Interactive Course Guide (ICG)</a:t>
            </a:r>
          </a:p>
          <a:p>
            <a:pPr marL="457200" lvl="1" indent="0"/>
            <a:r>
              <a:rPr lang="en-US" smtClean="0"/>
              <a:t>Interactive sessions for skills-based training</a:t>
            </a:r>
          </a:p>
          <a:p>
            <a:r>
              <a:rPr lang="en-US" smtClean="0"/>
              <a:t>Complete course exam and skills exam</a:t>
            </a:r>
          </a:p>
        </p:txBody>
      </p:sp>
      <p:pic>
        <p:nvPicPr>
          <p:cNvPr id="77837" name="Picture 18"/>
          <p:cNvPicPr>
            <a:picLocks noChangeAspect="1" noChangeArrowheads="1"/>
          </p:cNvPicPr>
          <p:nvPr/>
        </p:nvPicPr>
        <p:blipFill>
          <a:blip r:embed="rId4" cstate="screen"/>
          <a:srcRect/>
          <a:stretch>
            <a:fillRect/>
          </a:stretch>
        </p:blipFill>
        <p:spPr bwMode="auto">
          <a:xfrm>
            <a:off x="5967413" y="1627188"/>
            <a:ext cx="2790825" cy="4600575"/>
          </a:xfrm>
          <a:prstGeom prst="rect">
            <a:avLst/>
          </a:prstGeom>
          <a:noFill/>
          <a:ln w="9525">
            <a:noFill/>
            <a:miter lim="800000"/>
            <a:headEnd/>
            <a:tailEnd/>
          </a:ln>
        </p:spPr>
      </p:pic>
      <p:sp>
        <p:nvSpPr>
          <p:cNvPr id="7783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8852" name="Title 4"/>
          <p:cNvSpPr>
            <a:spLocks noGrp="1"/>
          </p:cNvSpPr>
          <p:nvPr>
            <p:ph type="title"/>
          </p:nvPr>
        </p:nvSpPr>
        <p:spPr>
          <a:xfrm>
            <a:off x="655638" y="403225"/>
            <a:ext cx="8145462" cy="838200"/>
          </a:xfrm>
        </p:spPr>
        <p:txBody>
          <a:bodyPr/>
          <a:lstStyle/>
          <a:p>
            <a:r>
              <a:rPr lang="en-US" smtClean="0"/>
              <a:t>Instructor Training Resources Available</a:t>
            </a:r>
          </a:p>
        </p:txBody>
      </p:sp>
      <p:pic>
        <p:nvPicPr>
          <p:cNvPr id="1026" name="Picture 2"/>
          <p:cNvPicPr>
            <a:picLocks noChangeAspect="1" noChangeArrowheads="1"/>
          </p:cNvPicPr>
          <p:nvPr/>
        </p:nvPicPr>
        <p:blipFill>
          <a:blip r:embed="rId3" cstate="print"/>
          <a:srcRect l="18959" t="26403" r="15514" b="17192"/>
          <a:stretch>
            <a:fillRect/>
          </a:stretch>
        </p:blipFill>
        <p:spPr bwMode="auto">
          <a:xfrm>
            <a:off x="655638" y="1807133"/>
            <a:ext cx="7876138" cy="4237267"/>
          </a:xfrm>
          <a:prstGeom prst="rect">
            <a:avLst/>
          </a:prstGeom>
          <a:noFill/>
          <a:ln w="9525">
            <a:noFill/>
            <a:miter lim="800000"/>
            <a:headEnd/>
            <a:tailEnd/>
          </a:ln>
          <a:effectLst>
            <a:outerShdw blurRad="50800" dir="360000" algn="tl" rotWithShape="0">
              <a:prstClr val="black">
                <a:alpha val="40000"/>
              </a:prstClr>
            </a:outerShdw>
          </a:effectLst>
        </p:spPr>
      </p:pic>
      <p:sp>
        <p:nvSpPr>
          <p:cNvPr id="10" name="Rectangle 8"/>
          <p:cNvSpPr>
            <a:spLocks noChangeArrowheads="1"/>
          </p:cNvSpPr>
          <p:nvPr/>
        </p:nvSpPr>
        <p:spPr bwMode="auto">
          <a:xfrm>
            <a:off x="222250" y="6011329"/>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987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987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987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987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988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79881" name="Rectangle 32"/>
          <p:cNvSpPr>
            <a:spLocks noGrp="1" noChangeArrowheads="1"/>
          </p:cNvSpPr>
          <p:nvPr>
            <p:ph type="title" idx="4294967295"/>
          </p:nvPr>
        </p:nvSpPr>
        <p:spPr/>
        <p:txBody>
          <a:bodyPr/>
          <a:lstStyle/>
          <a:p>
            <a:r>
              <a:rPr lang="en-US" smtClean="0"/>
              <a:t>Instructor Pacing Guide </a:t>
            </a:r>
          </a:p>
        </p:txBody>
      </p:sp>
      <p:sp>
        <p:nvSpPr>
          <p:cNvPr id="79882" name="Rectangle 33"/>
          <p:cNvSpPr>
            <a:spLocks noGrp="1" noChangeArrowheads="1"/>
          </p:cNvSpPr>
          <p:nvPr>
            <p:ph type="body" idx="4294967295"/>
          </p:nvPr>
        </p:nvSpPr>
        <p:spPr/>
        <p:txBody>
          <a:bodyPr/>
          <a:lstStyle/>
          <a:p>
            <a:pPr>
              <a:lnSpc>
                <a:spcPct val="90000"/>
              </a:lnSpc>
              <a:spcBef>
                <a:spcPct val="40000"/>
              </a:spcBef>
            </a:pPr>
            <a:r>
              <a:rPr lang="en-US" sz="1800" smtClean="0"/>
              <a:t>Available per course for CCNA Discovery and CCNA Exploration</a:t>
            </a:r>
          </a:p>
          <a:p>
            <a:pPr marL="457200" lvl="1" indent="0">
              <a:lnSpc>
                <a:spcPct val="90000"/>
              </a:lnSpc>
              <a:spcBef>
                <a:spcPct val="40000"/>
              </a:spcBef>
            </a:pPr>
            <a:r>
              <a:rPr lang="en-US" sz="1400" smtClean="0"/>
              <a:t>Currently in English only</a:t>
            </a:r>
          </a:p>
          <a:p>
            <a:pPr>
              <a:lnSpc>
                <a:spcPct val="90000"/>
              </a:lnSpc>
              <a:spcBef>
                <a:spcPct val="40000"/>
              </a:spcBef>
            </a:pPr>
            <a:r>
              <a:rPr lang="en-US" sz="1800" smtClean="0"/>
              <a:t>Provide guidance on time management and content difficulty ratings for each chapter</a:t>
            </a:r>
          </a:p>
          <a:p>
            <a:pPr marL="457200" lvl="1" indent="0">
              <a:lnSpc>
                <a:spcPct val="90000"/>
              </a:lnSpc>
              <a:spcBef>
                <a:spcPct val="40000"/>
              </a:spcBef>
            </a:pPr>
            <a:r>
              <a:rPr lang="en-US" sz="1400" smtClean="0"/>
              <a:t>Helps instructors identify course content that may be difficult to teach and may also be difficult for students to grasp. </a:t>
            </a:r>
          </a:p>
          <a:p>
            <a:pPr>
              <a:lnSpc>
                <a:spcPct val="90000"/>
              </a:lnSpc>
              <a:spcBef>
                <a:spcPct val="40000"/>
              </a:spcBef>
            </a:pPr>
            <a:r>
              <a:rPr lang="en-US" sz="1800" smtClean="0"/>
              <a:t>Suggests the percentage of time to be spent on each chapter, based on </a:t>
            </a:r>
            <a:br>
              <a:rPr lang="en-US" sz="1800" smtClean="0"/>
            </a:br>
            <a:r>
              <a:rPr lang="en-US" sz="1800" smtClean="0"/>
              <a:t>2-month and 4-month teaching cycles</a:t>
            </a:r>
          </a:p>
          <a:p>
            <a:pPr>
              <a:lnSpc>
                <a:spcPct val="90000"/>
              </a:lnSpc>
              <a:spcBef>
                <a:spcPct val="40000"/>
              </a:spcBef>
            </a:pPr>
            <a:r>
              <a:rPr lang="en-US" sz="1800" smtClean="0"/>
              <a:t>Recommends a minimum percentage of time that should be spent on lab activities within each chapter</a:t>
            </a:r>
          </a:p>
          <a:p>
            <a:pPr marL="457200" lvl="1" indent="0">
              <a:lnSpc>
                <a:spcPct val="90000"/>
              </a:lnSpc>
              <a:spcBef>
                <a:spcPct val="40000"/>
              </a:spcBef>
            </a:pPr>
            <a:r>
              <a:rPr lang="en-US" sz="1400" smtClean="0"/>
              <a:t>This assumes that instructors will use the remaining time outside of lab activities on teaching, reading, discussion, and assessment </a:t>
            </a:r>
          </a:p>
          <a:p>
            <a:pPr>
              <a:lnSpc>
                <a:spcPct val="90000"/>
              </a:lnSpc>
              <a:spcBef>
                <a:spcPct val="40000"/>
              </a:spcBef>
            </a:pPr>
            <a:r>
              <a:rPr lang="en-US" sz="1800" smtClean="0"/>
              <a:t>Available on the Kiwii instructor resources site</a:t>
            </a:r>
          </a:p>
          <a:p>
            <a:pPr marL="457200" lvl="1" indent="0">
              <a:lnSpc>
                <a:spcPct val="90000"/>
              </a:lnSpc>
              <a:spcBef>
                <a:spcPct val="40000"/>
              </a:spcBef>
            </a:pPr>
            <a:r>
              <a:rPr lang="en-US" sz="1400" smtClean="0"/>
              <a:t>Click the CLI Interactive Course Guides link on the Academy Connection Instructor Home page or from the Tools section on Academy Connection</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8089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090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090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8090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090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80905" name="Rectangle 32"/>
          <p:cNvSpPr>
            <a:spLocks noGrp="1" noChangeArrowheads="1"/>
          </p:cNvSpPr>
          <p:nvPr>
            <p:ph type="title" idx="4294967295"/>
          </p:nvPr>
        </p:nvSpPr>
        <p:spPr/>
        <p:txBody>
          <a:bodyPr/>
          <a:lstStyle/>
          <a:p>
            <a:r>
              <a:rPr lang="en-US" smtClean="0"/>
              <a:t>Interactive Course Guide </a:t>
            </a:r>
          </a:p>
        </p:txBody>
      </p:sp>
      <p:sp>
        <p:nvSpPr>
          <p:cNvPr id="80906" name="Rectangle 33"/>
          <p:cNvSpPr>
            <a:spLocks noGrp="1" noChangeArrowheads="1"/>
          </p:cNvSpPr>
          <p:nvPr>
            <p:ph type="body" idx="4294967295"/>
          </p:nvPr>
        </p:nvSpPr>
        <p:spPr/>
        <p:txBody>
          <a:bodyPr/>
          <a:lstStyle/>
          <a:p>
            <a:r>
              <a:rPr lang="en-US" smtClean="0"/>
              <a:t>Available per course for CCNA Discovery and CCNA Exploration (currently in English only)</a:t>
            </a:r>
          </a:p>
          <a:p>
            <a:r>
              <a:rPr lang="en-US" smtClean="0"/>
              <a:t>Key ideas </a:t>
            </a:r>
          </a:p>
          <a:p>
            <a:r>
              <a:rPr lang="en-US" smtClean="0"/>
              <a:t>Teaching goals</a:t>
            </a:r>
          </a:p>
          <a:p>
            <a:r>
              <a:rPr lang="en-US" smtClean="0"/>
              <a:t>Critical concepts</a:t>
            </a:r>
          </a:p>
          <a:p>
            <a:r>
              <a:rPr lang="en-US" smtClean="0"/>
              <a:t>How to teach concepts</a:t>
            </a:r>
          </a:p>
          <a:p>
            <a:r>
              <a:rPr lang="en-US" smtClean="0"/>
              <a:t>Discussion ideas</a:t>
            </a:r>
          </a:p>
          <a:p>
            <a:r>
              <a:rPr lang="en-US" smtClean="0"/>
              <a:t>Reflection</a:t>
            </a:r>
          </a:p>
          <a:p>
            <a:r>
              <a:rPr lang="en-US" smtClean="0"/>
              <a:t>Case studies, labs, videos, tools</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8" descr="ss1"/>
          <p:cNvPicPr>
            <a:picLocks noChangeAspect="1" noChangeArrowheads="1"/>
          </p:cNvPicPr>
          <p:nvPr/>
        </p:nvPicPr>
        <p:blipFill>
          <a:blip r:embed="rId3" cstate="screen"/>
          <a:srcRect/>
          <a:stretch>
            <a:fillRect/>
          </a:stretch>
        </p:blipFill>
        <p:spPr bwMode="auto">
          <a:xfrm>
            <a:off x="0" y="1600200"/>
            <a:ext cx="9144000" cy="3194050"/>
          </a:xfrm>
          <a:prstGeom prst="rect">
            <a:avLst/>
          </a:prstGeom>
          <a:noFill/>
          <a:ln w="9525">
            <a:noFill/>
            <a:miter lim="800000"/>
            <a:headEnd/>
            <a:tailEnd/>
          </a:ln>
        </p:spPr>
      </p:pic>
      <p:sp>
        <p:nvSpPr>
          <p:cNvPr id="81923"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81924" name="Rectangle 32"/>
          <p:cNvSpPr>
            <a:spLocks noGrp="1" noChangeArrowheads="1"/>
          </p:cNvSpPr>
          <p:nvPr>
            <p:ph type="title" idx="4294967295"/>
          </p:nvPr>
        </p:nvSpPr>
        <p:spPr>
          <a:xfrm>
            <a:off x="639763" y="2765425"/>
            <a:ext cx="3551237" cy="838200"/>
          </a:xfrm>
        </p:spPr>
        <p:txBody>
          <a:bodyPr anchor="ctr"/>
          <a:lstStyle/>
          <a:p>
            <a:pPr eaLnBrk="1" hangingPunct="1"/>
            <a:r>
              <a:rPr lang="en-US" sz="3000" b="0" smtClean="0">
                <a:solidFill>
                  <a:srgbClr val="FFFFFF"/>
                </a:solidFill>
              </a:rPr>
              <a:t>Academy Connection:</a:t>
            </a:r>
            <a:br>
              <a:rPr lang="en-US" sz="3000" b="0" smtClean="0">
                <a:solidFill>
                  <a:srgbClr val="FFFFFF"/>
                </a:solidFill>
              </a:rPr>
            </a:br>
            <a:r>
              <a:rPr lang="en-US" sz="3000" b="0" smtClean="0">
                <a:solidFill>
                  <a:srgbClr val="FFFFFF"/>
                </a:solidFill>
              </a:rPr>
              <a:t>Curriculum Prerequisites</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38"/>
          <p:cNvSpPr>
            <a:spLocks noGrp="1" noChangeArrowheads="1"/>
          </p:cNvSpPr>
          <p:nvPr>
            <p:ph type="title" idx="4294967295"/>
          </p:nvPr>
        </p:nvSpPr>
        <p:spPr/>
        <p:txBody>
          <a:bodyPr/>
          <a:lstStyle/>
          <a:p>
            <a:r>
              <a:rPr lang="en-US" smtClean="0"/>
              <a:t>CCNA Discovery  </a:t>
            </a:r>
          </a:p>
        </p:txBody>
      </p:sp>
      <p:sp>
        <p:nvSpPr>
          <p:cNvPr id="82947" name="Rectangle 8"/>
          <p:cNvSpPr>
            <a:spLocks noChangeArrowheads="1"/>
          </p:cNvSpPr>
          <p:nvPr/>
        </p:nvSpPr>
        <p:spPr bwMode="auto">
          <a:xfrm>
            <a:off x="288925" y="647858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294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77964" name="Group 140"/>
          <p:cNvGraphicFramePr>
            <a:graphicFrameLocks noGrp="1"/>
          </p:cNvGraphicFramePr>
          <p:nvPr/>
        </p:nvGraphicFramePr>
        <p:xfrm>
          <a:off x="304800" y="1558925"/>
          <a:ext cx="8605838" cy="4993323"/>
        </p:xfrm>
        <a:graphic>
          <a:graphicData uri="http://schemas.openxmlformats.org/drawingml/2006/table">
            <a:tbl>
              <a:tblPr/>
              <a:tblGrid>
                <a:gridCol w="960438"/>
                <a:gridCol w="1911350"/>
                <a:gridCol w="1911350"/>
                <a:gridCol w="1911350"/>
                <a:gridCol w="19113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for Home and Small Businesses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Working at a Small-to-Medium Business or ISP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Introducing Routing and Switching in the Enterprise</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Designing and Supporting Computer Networks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r>
              <a:tr h="4398963">
                <a:tc>
                  <a:txBody>
                    <a:bodyPr/>
                    <a:lstStyle/>
                    <a:p>
                      <a:pPr marL="36513" marR="0" lvl="0" indent="0" algn="ctr"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Students </a:t>
                      </a:r>
                      <a:r>
                        <a:rPr kumimoji="0" lang="en-US" sz="1200" b="0" i="0" u="none" strike="noStrike" cap="none" normalizeH="0" baseline="0" smtClean="0">
                          <a:ln>
                            <a:noFill/>
                          </a:ln>
                          <a:solidFill>
                            <a:srgbClr val="000000"/>
                          </a:solidFill>
                          <a:effectLst/>
                          <a:latin typeface="Arial" pitchFamily="34" charset="0"/>
                        </a:rPr>
                        <a:t>(Prereqs for enrollment)</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rPr>
                        <a:t>None</a:t>
                      </a:r>
                      <a:r>
                        <a:rPr kumimoji="0" lang="en-US" sz="1100" b="0" i="0" u="none" strike="noStrike" cap="none" normalizeH="0" baseline="0" smtClean="0">
                          <a:ln>
                            <a:noFill/>
                          </a:ln>
                          <a:solidFill>
                            <a:srgbClr val="000000"/>
                          </a:solidFill>
                          <a:effectLst/>
                          <a:latin typeface="Arial" pitchFamily="34" charset="0"/>
                        </a:rPr>
                        <a:t>, but </a:t>
                      </a:r>
                      <a:r>
                        <a:rPr kumimoji="0" lang="en-US" sz="1100" b="1" i="0" u="none" strike="noStrike" cap="none" normalizeH="0" baseline="0" smtClean="0">
                          <a:ln>
                            <a:noFill/>
                          </a:ln>
                          <a:solidFill>
                            <a:srgbClr val="000000"/>
                          </a:solidFill>
                          <a:effectLst/>
                          <a:latin typeface="Arial" pitchFamily="34" charset="0"/>
                        </a:rPr>
                        <a:t>recommend</a:t>
                      </a:r>
                      <a:r>
                        <a:rPr kumimoji="0" lang="en-US" sz="1100" b="0" i="0" u="none" strike="noStrike" cap="none" normalizeH="0" baseline="0" smtClean="0">
                          <a:ln>
                            <a:noFill/>
                          </a:ln>
                          <a:solidFill>
                            <a:srgbClr val="000000"/>
                          </a:solidFill>
                          <a:effectLst/>
                          <a:latin typeface="Arial" pitchFamily="34" charset="0"/>
                        </a:rPr>
                        <a:t> </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that student have basic PC usage skills</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CCNA 1 v3.1 </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for Home and Small Business</a:t>
                      </a:r>
                      <a:endParaRPr kumimoji="0" lang="en-US" sz="1100" b="1" i="0" u="none" strike="noStrike" cap="none" normalizeH="0" baseline="0" smtClean="0">
                        <a:ln>
                          <a:noFill/>
                        </a:ln>
                        <a:solidFill>
                          <a:schemeClr val="accent2"/>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endParaRPr kumimoji="0" lang="en-US" sz="11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Fundamentals</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2 v3.1</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Working at a Small-to-Medium Business or ISP</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Introducing Routing and Switching in the Enterprise</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Accessing the WAN</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2965" name="AutoShape 11"/>
          <p:cNvSpPr>
            <a:spLocks noChangeArrowheads="1"/>
          </p:cNvSpPr>
          <p:nvPr/>
        </p:nvSpPr>
        <p:spPr bwMode="auto">
          <a:xfrm>
            <a:off x="306388" y="1558925"/>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2966"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Enrollment</a:t>
            </a:r>
          </a:p>
        </p:txBody>
      </p:sp>
      <p:sp>
        <p:nvSpPr>
          <p:cNvPr id="82967"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2968"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2"/>
          <p:cNvSpPr>
            <a:spLocks noGrp="1" noChangeArrowheads="1"/>
          </p:cNvSpPr>
          <p:nvPr>
            <p:ph type="title" idx="4294967295"/>
          </p:nvPr>
        </p:nvSpPr>
        <p:spPr/>
        <p:txBody>
          <a:bodyPr/>
          <a:lstStyle/>
          <a:p>
            <a:r>
              <a:rPr lang="en-US" smtClean="0"/>
              <a:t>CCNA Discovery  </a:t>
            </a:r>
          </a:p>
        </p:txBody>
      </p:sp>
      <p:sp>
        <p:nvSpPr>
          <p:cNvPr id="83971"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Teaching</a:t>
            </a:r>
          </a:p>
        </p:txBody>
      </p:sp>
      <p:sp>
        <p:nvSpPr>
          <p:cNvPr id="83972" name="Rectangle 8"/>
          <p:cNvSpPr>
            <a:spLocks noChangeArrowheads="1"/>
          </p:cNvSpPr>
          <p:nvPr/>
        </p:nvSpPr>
        <p:spPr bwMode="auto">
          <a:xfrm>
            <a:off x="288925" y="64976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3973"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78966" name="Group 118"/>
          <p:cNvGraphicFramePr>
            <a:graphicFrameLocks noGrp="1"/>
          </p:cNvGraphicFramePr>
          <p:nvPr/>
        </p:nvGraphicFramePr>
        <p:xfrm>
          <a:off x="304800" y="1558925"/>
          <a:ext cx="8605838" cy="4993323"/>
        </p:xfrm>
        <a:graphic>
          <a:graphicData uri="http://schemas.openxmlformats.org/drawingml/2006/table">
            <a:tbl>
              <a:tblPr/>
              <a:tblGrid>
                <a:gridCol w="960438"/>
                <a:gridCol w="1911350"/>
                <a:gridCol w="1911350"/>
                <a:gridCol w="1911350"/>
                <a:gridCol w="19113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for Home and Small Businesses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Working at a Small-to-Medium Business or ISP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Introducing Routing and Switching in the Enterprise</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Designing and Supporting Computer Networks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r>
              <a:tr h="4398963">
                <a:tc>
                  <a:txBody>
                    <a:bodyPr/>
                    <a:lstStyle/>
                    <a:p>
                      <a:pPr marL="36513" marR="0" lvl="0" indent="0" algn="ctr" defTabSz="914400" rtl="0" eaLnBrk="1" fontAlgn="base" latinLnBrk="0" hangingPunct="1">
                        <a:lnSpc>
                          <a:spcPct val="85000"/>
                        </a:lnSpc>
                        <a:spcBef>
                          <a:spcPct val="15000"/>
                        </a:spcBef>
                        <a:spcAft>
                          <a:spcPts val="300"/>
                        </a:spcAft>
                        <a:buClrTx/>
                        <a:buSzTx/>
                        <a:buFontTx/>
                        <a:buNone/>
                        <a:tabLst/>
                      </a:pPr>
                      <a:r>
                        <a:rPr kumimoji="0" lang="en-US" sz="1000" b="1" i="0" u="none" strike="noStrike" cap="none" normalizeH="0" baseline="0" smtClean="0">
                          <a:ln>
                            <a:noFill/>
                          </a:ln>
                          <a:solidFill>
                            <a:srgbClr val="000000"/>
                          </a:solidFill>
                          <a:effectLst/>
                          <a:latin typeface="Arial" pitchFamily="34" charset="0"/>
                        </a:rPr>
                        <a:t>Instructors</a:t>
                      </a:r>
                      <a:br>
                        <a:rPr kumimoji="0" lang="en-US" sz="1000" b="1"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(Prereqs to teach student class)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for Home and Small Businesses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Fundamentals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 </a:t>
                      </a:r>
                      <a:r>
                        <a:rPr kumimoji="0" lang="en-US" sz="1000" b="0" i="0" u="none" strike="noStrike" cap="none" normalizeH="0" baseline="0" smtClean="0">
                          <a:ln>
                            <a:noFill/>
                          </a:ln>
                          <a:solidFill>
                            <a:srgbClr val="000000"/>
                          </a:solidFill>
                          <a:effectLst/>
                          <a:latin typeface="Arial" pitchFamily="34" charset="0"/>
                        </a:rPr>
                        <a:t>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4 v 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chemeClr val="accent2"/>
                          </a:solidFill>
                          <a:effectLst/>
                          <a:latin typeface="Arial" pitchFamily="34" charset="0"/>
                        </a:rPr>
                        <a:t>OR</a:t>
                      </a:r>
                      <a:r>
                        <a:rPr kumimoji="0" lang="en-US" sz="1000" b="0" i="0" u="none" strike="noStrike" cap="none" normalizeH="0" baseline="0" smtClean="0">
                          <a:ln>
                            <a:noFill/>
                          </a:ln>
                          <a:solidFill>
                            <a:srgbClr val="000000"/>
                          </a:solidFill>
                          <a:effectLst/>
                          <a:latin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Working at a Small-to-Medium Business or ISP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Routing Protocols and Concepts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LAN Switching and Wireless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4 v3.1</a:t>
                      </a:r>
                      <a:r>
                        <a:rPr kumimoji="0" lang="en-US" sz="1000" b="1" i="0" u="none" strike="noStrike" cap="none" normalizeH="0" baseline="0" smtClean="0">
                          <a:ln>
                            <a:noFill/>
                          </a:ln>
                          <a:solidFill>
                            <a:srgbClr val="000000"/>
                          </a:solidFill>
                          <a:effectLst/>
                          <a:latin typeface="Arial" pitchFamily="34" charset="0"/>
                        </a:rPr>
                        <a:t> 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chemeClr val="accent2"/>
                          </a:solidFill>
                          <a:effectLst/>
                          <a:latin typeface="Arial" pitchFamily="34" charset="0"/>
                        </a:rPr>
                        <a:t>OR</a:t>
                      </a:r>
                      <a:r>
                        <a:rPr kumimoji="0" lang="en-US" sz="1000" b="0" i="0" u="none" strike="noStrike" cap="none" normalizeH="0" baseline="0" smtClean="0">
                          <a:ln>
                            <a:noFill/>
                          </a:ln>
                          <a:solidFill>
                            <a:srgbClr val="000000"/>
                          </a:solidFill>
                          <a:effectLst/>
                          <a:latin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3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Introducing Routing and Switching in the Enterprise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Routing Protocols and Concepts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LAN Switching and Wireless</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Accessing the WAN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4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Discovery </a:t>
                      </a: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 </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Exploration Fast Track)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4 v3.1</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Designing and Supporting Computer Networks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Accessing the WAN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Discovery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OR</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Orientation</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3990"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3991" name="AutoShape 11"/>
          <p:cNvSpPr>
            <a:spLocks noChangeArrowheads="1"/>
          </p:cNvSpPr>
          <p:nvPr/>
        </p:nvSpPr>
        <p:spPr bwMode="auto">
          <a:xfrm>
            <a:off x="306388" y="1558925"/>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3992"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2"/>
          <p:cNvSpPr>
            <a:spLocks noGrp="1" noChangeArrowheads="1"/>
          </p:cNvSpPr>
          <p:nvPr>
            <p:ph type="title" idx="4294967295"/>
          </p:nvPr>
        </p:nvSpPr>
        <p:spPr/>
        <p:txBody>
          <a:bodyPr/>
          <a:lstStyle/>
          <a:p>
            <a:r>
              <a:rPr lang="en-US" smtClean="0"/>
              <a:t>CCNA Exploration   </a:t>
            </a:r>
          </a:p>
        </p:txBody>
      </p:sp>
      <p:sp>
        <p:nvSpPr>
          <p:cNvPr id="84995" name="Rectangle 8"/>
          <p:cNvSpPr>
            <a:spLocks noChangeArrowheads="1"/>
          </p:cNvSpPr>
          <p:nvPr/>
        </p:nvSpPr>
        <p:spPr bwMode="auto">
          <a:xfrm>
            <a:off x="288925" y="64595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499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79940" name="Group 68"/>
          <p:cNvGraphicFramePr>
            <a:graphicFrameLocks noGrp="1"/>
          </p:cNvGraphicFramePr>
          <p:nvPr/>
        </p:nvGraphicFramePr>
        <p:xfrm>
          <a:off x="304800" y="1558925"/>
          <a:ext cx="8605838" cy="4994276"/>
        </p:xfrm>
        <a:graphic>
          <a:graphicData uri="http://schemas.openxmlformats.org/drawingml/2006/table">
            <a:tbl>
              <a:tblPr/>
              <a:tblGrid>
                <a:gridCol w="960438"/>
                <a:gridCol w="1911350"/>
                <a:gridCol w="1911350"/>
                <a:gridCol w="1911350"/>
                <a:gridCol w="1911350"/>
              </a:tblGrid>
              <a:tr h="592138">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Fundamentals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Routing Protocols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LAN Switching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Wireless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Accessing the WAN</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402138">
                <a:tc>
                  <a:txBody>
                    <a:bodyPr/>
                    <a:lstStyle/>
                    <a:p>
                      <a:pPr marL="36513" marR="0" lvl="0" indent="0" algn="ctr"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Students </a:t>
                      </a:r>
                      <a:r>
                        <a:rPr kumimoji="0" lang="en-US" sz="1200" b="0" i="0" u="none" strike="noStrike" cap="none" normalizeH="0" baseline="0" smtClean="0">
                          <a:ln>
                            <a:noFill/>
                          </a:ln>
                          <a:solidFill>
                            <a:srgbClr val="000000"/>
                          </a:solidFill>
                          <a:effectLst/>
                          <a:latin typeface="Arial" pitchFamily="34" charset="0"/>
                        </a:rPr>
                        <a:t>(Prereqs for enrollment)</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rPr>
                        <a:t>None</a:t>
                      </a:r>
                      <a:r>
                        <a:rPr kumimoji="0" lang="en-US" sz="1100" b="0" i="0" u="none" strike="noStrike" cap="none" normalizeH="0" baseline="0" smtClean="0">
                          <a:ln>
                            <a:noFill/>
                          </a:ln>
                          <a:solidFill>
                            <a:srgbClr val="000000"/>
                          </a:solidFill>
                          <a:effectLst/>
                          <a:latin typeface="Arial" pitchFamily="34" charset="0"/>
                        </a:rPr>
                        <a:t>, but </a:t>
                      </a:r>
                      <a:r>
                        <a:rPr kumimoji="0" lang="en-US" sz="1100" b="1" i="0" u="none" strike="noStrike" cap="none" normalizeH="0" baseline="0" smtClean="0">
                          <a:ln>
                            <a:noFill/>
                          </a:ln>
                          <a:solidFill>
                            <a:srgbClr val="000000"/>
                          </a:solidFill>
                          <a:effectLst/>
                          <a:latin typeface="Arial" pitchFamily="34" charset="0"/>
                        </a:rPr>
                        <a:t>recommend</a:t>
                      </a:r>
                      <a:r>
                        <a:rPr kumimoji="0" lang="en-US" sz="1100" b="0" i="0" u="none" strike="noStrike" cap="none" normalizeH="0" baseline="0" smtClean="0">
                          <a:ln>
                            <a:noFill/>
                          </a:ln>
                          <a:solidFill>
                            <a:srgbClr val="000000"/>
                          </a:solidFill>
                          <a:effectLst/>
                          <a:latin typeface="Arial" pitchFamily="34" charset="0"/>
                        </a:rPr>
                        <a:t> that student have advanced analytical and problem solving skills</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CCNA 1 v3.1 </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Fundamentals</a:t>
                      </a:r>
                      <a:endParaRPr kumimoji="0" lang="en-US" sz="1100" b="1" i="0" u="none" strike="noStrike" cap="none" normalizeH="0" baseline="0" smtClean="0">
                        <a:ln>
                          <a:noFill/>
                        </a:ln>
                        <a:solidFill>
                          <a:schemeClr val="accent2"/>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endParaRPr kumimoji="0" lang="en-US" sz="11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for Home and Small Businesses </a:t>
                      </a:r>
                      <a:r>
                        <a:rPr kumimoji="0" lang="en-US" sz="1100" b="1" i="0" u="none" strike="noStrike" cap="none" normalizeH="0" baseline="0" smtClean="0">
                          <a:ln>
                            <a:noFill/>
                          </a:ln>
                          <a:solidFill>
                            <a:srgbClr val="000000"/>
                          </a:solidFill>
                          <a:effectLst/>
                          <a:latin typeface="Arial" pitchFamily="34" charset="0"/>
                        </a:rPr>
                        <a:t>AND </a:t>
                      </a:r>
                      <a:r>
                        <a:rPr kumimoji="0" lang="en-US" sz="1100" b="0" i="0" u="none" strike="noStrike" cap="none" normalizeH="0" baseline="0" smtClean="0">
                          <a:ln>
                            <a:noFill/>
                          </a:ln>
                          <a:solidFill>
                            <a:srgbClr val="000000"/>
                          </a:solidFill>
                          <a:effectLst/>
                          <a:latin typeface="Arial" pitchFamily="34" charset="0"/>
                        </a:rPr>
                        <a:t>Working at a Small-to-Medium Business or ISP</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1 v3.1</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Networking Fundamentals</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Networking for Home and Small Businesses </a:t>
                      </a:r>
                      <a:r>
                        <a:rPr kumimoji="0" lang="en-US" sz="11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 </a:t>
                      </a: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Working at a Small-to-Medium Business or ISP</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3 v3.1</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1 v.3.1 </a:t>
                      </a:r>
                      <a:r>
                        <a:rPr kumimoji="0" lang="en-U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b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2 v3.1 </a:t>
                      </a:r>
                      <a:r>
                        <a:rPr kumimoji="0" lang="en-U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LAN Switching and Wireless</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Routing Protocols and Concepts </a:t>
                      </a:r>
                      <a:r>
                        <a:rPr kumimoji="0" lang="en-U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LAN Switching and Wireless</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5013"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5014"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Enrollment</a:t>
            </a:r>
          </a:p>
        </p:txBody>
      </p:sp>
      <p:sp>
        <p:nvSpPr>
          <p:cNvPr id="85015" name="AutoShape 11"/>
          <p:cNvSpPr>
            <a:spLocks noChangeArrowheads="1"/>
          </p:cNvSpPr>
          <p:nvPr/>
        </p:nvSpPr>
        <p:spPr bwMode="auto">
          <a:xfrm>
            <a:off x="306388" y="1555750"/>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5016"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2986088"/>
            <a:ext cx="9144000" cy="3871912"/>
          </a:xfrm>
          <a:prstGeom prst="rect">
            <a:avLst/>
          </a:prstGeom>
          <a:gradFill rotWithShape="1">
            <a:gsLst>
              <a:gs pos="0">
                <a:srgbClr val="595959">
                  <a:alpha val="0"/>
                </a:srgbClr>
              </a:gs>
              <a:gs pos="100000">
                <a:srgbClr val="C0C0C0"/>
              </a:gs>
            </a:gsLst>
            <a:lin ang="5400000" scaled="1"/>
          </a:gradFill>
          <a:ln w="9525" algn="ctr">
            <a:noFill/>
            <a:miter lim="800000"/>
            <a:headEnd/>
            <a:tailEnd/>
          </a:ln>
        </p:spPr>
        <p:txBody>
          <a:bodyPr wrap="none" lIns="82124" tIns="41061" rIns="82124" bIns="41061" anchor="ctr"/>
          <a:lstStyle/>
          <a:p>
            <a:pPr algn="ctr" eaLnBrk="0" hangingPunct="0">
              <a:lnSpc>
                <a:spcPct val="90000"/>
              </a:lnSpc>
            </a:pPr>
            <a:endParaRPr lang="en-US" smtClean="0">
              <a:solidFill>
                <a:srgbClr val="000000"/>
              </a:solidFill>
              <a:latin typeface="Arial" charset="0"/>
            </a:endParaRPr>
          </a:p>
        </p:txBody>
      </p:sp>
      <p:grpSp>
        <p:nvGrpSpPr>
          <p:cNvPr id="2" name="Group 75"/>
          <p:cNvGrpSpPr>
            <a:grpSpLocks/>
          </p:cNvGrpSpPr>
          <p:nvPr/>
        </p:nvGrpSpPr>
        <p:grpSpPr bwMode="auto">
          <a:xfrm>
            <a:off x="1412875" y="3519488"/>
            <a:ext cx="6519863" cy="2668587"/>
            <a:chOff x="1892" y="2217"/>
            <a:chExt cx="3072" cy="1681"/>
          </a:xfrm>
        </p:grpSpPr>
        <p:sp>
          <p:nvSpPr>
            <p:cNvPr id="3128" name="Rectangle 76"/>
            <p:cNvSpPr>
              <a:spLocks noChangeArrowheads="1"/>
            </p:cNvSpPr>
            <p:nvPr/>
          </p:nvSpPr>
          <p:spPr bwMode="auto">
            <a:xfrm>
              <a:off x="1892" y="3766"/>
              <a:ext cx="3072" cy="132"/>
            </a:xfrm>
            <a:prstGeom prst="rect">
              <a:avLst/>
            </a:prstGeom>
            <a:gradFill rotWithShape="1">
              <a:gsLst>
                <a:gs pos="0">
                  <a:schemeClr val="bg1">
                    <a:alpha val="50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i="1" smtClean="0">
                <a:solidFill>
                  <a:srgbClr val="FFFFFF"/>
                </a:solidFill>
                <a:latin typeface="Arial" charset="0"/>
              </a:endParaRPr>
            </a:p>
          </p:txBody>
        </p:sp>
        <p:sp>
          <p:nvSpPr>
            <p:cNvPr id="3129" name="Rectangle 10"/>
            <p:cNvSpPr>
              <a:spLocks noChangeArrowheads="1"/>
            </p:cNvSpPr>
            <p:nvPr/>
          </p:nvSpPr>
          <p:spPr bwMode="auto">
            <a:xfrm>
              <a:off x="2053" y="2217"/>
              <a:ext cx="2772" cy="1626"/>
            </a:xfrm>
            <a:prstGeom prst="roundRect">
              <a:avLst>
                <a:gd name="adj" fmla="val 7259"/>
              </a:avLst>
            </a:prstGeom>
            <a:gradFill rotWithShape="0">
              <a:gsLst>
                <a:gs pos="0">
                  <a:srgbClr val="015F85">
                    <a:alpha val="0"/>
                  </a:srgbClr>
                </a:gs>
                <a:gs pos="100000">
                  <a:srgbClr val="015F85"/>
                </a:gs>
              </a:gsLst>
              <a:lin ang="5400000" scaled="1"/>
            </a:gradFill>
            <a:ln w="9525" algn="ctr">
              <a:no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grpSp>
          <p:nvGrpSpPr>
            <p:cNvPr id="3" name="Group 78"/>
            <p:cNvGrpSpPr>
              <a:grpSpLocks/>
            </p:cNvGrpSpPr>
            <p:nvPr/>
          </p:nvGrpSpPr>
          <p:grpSpPr bwMode="auto">
            <a:xfrm>
              <a:off x="2054" y="3537"/>
              <a:ext cx="2770" cy="177"/>
              <a:chOff x="1220" y="3462"/>
              <a:chExt cx="3309" cy="177"/>
            </a:xfrm>
          </p:grpSpPr>
          <p:sp>
            <p:nvSpPr>
              <p:cNvPr id="3131" name="Rectangle 56"/>
              <p:cNvSpPr>
                <a:spLocks noChangeArrowheads="1"/>
              </p:cNvSpPr>
              <p:nvPr/>
            </p:nvSpPr>
            <p:spPr bwMode="auto">
              <a:xfrm>
                <a:off x="1220" y="3462"/>
                <a:ext cx="3309" cy="177"/>
              </a:xfrm>
              <a:prstGeom prst="rect">
                <a:avLst/>
              </a:prstGeom>
              <a:solidFill>
                <a:srgbClr val="FFFFFF">
                  <a:alpha val="25098"/>
                </a:srgbClr>
              </a:solidFill>
              <a:ln w="9525"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32" name="Text Box 57"/>
              <p:cNvSpPr txBox="1">
                <a:spLocks noChangeArrowheads="1"/>
              </p:cNvSpPr>
              <p:nvPr/>
            </p:nvSpPr>
            <p:spPr bwMode="auto">
              <a:xfrm>
                <a:off x="2349" y="3483"/>
                <a:ext cx="1052" cy="136"/>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400" b="1" smtClean="0">
                    <a:solidFill>
                      <a:srgbClr val="FFFFFF"/>
                    </a:solidFill>
                    <a:latin typeface="Arial" charset="0"/>
                  </a:rPr>
                  <a:t>Packet Tracer</a:t>
                </a:r>
              </a:p>
            </p:txBody>
          </p:sp>
        </p:grpSp>
      </p:grpSp>
      <p:sp>
        <p:nvSpPr>
          <p:cNvPr id="3076" name="Rectangle 8"/>
          <p:cNvSpPr>
            <a:spLocks noChangeArrowheads="1"/>
          </p:cNvSpPr>
          <p:nvPr/>
        </p:nvSpPr>
        <p:spPr bwMode="auto">
          <a:xfrm rot="5400000">
            <a:off x="4056062" y="2139951"/>
            <a:ext cx="606425" cy="8718550"/>
          </a:xfrm>
          <a:prstGeom prst="rect">
            <a:avLst/>
          </a:prstGeom>
          <a:gradFill rotWithShape="1">
            <a:gsLst>
              <a:gs pos="0">
                <a:srgbClr val="001923">
                  <a:alpha val="0"/>
                </a:srgbClr>
              </a:gs>
              <a:gs pos="100000">
                <a:srgbClr val="01364B"/>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77" name="AutoShape 17"/>
          <p:cNvSpPr>
            <a:spLocks noChangeArrowheads="1"/>
          </p:cNvSpPr>
          <p:nvPr/>
        </p:nvSpPr>
        <p:spPr bwMode="auto">
          <a:xfrm>
            <a:off x="0" y="6245225"/>
            <a:ext cx="9144000" cy="500063"/>
          </a:xfrm>
          <a:prstGeom prst="homePlate">
            <a:avLst>
              <a:gd name="adj" fmla="val 66370"/>
            </a:avLst>
          </a:prstGeom>
          <a:solidFill>
            <a:srgbClr val="015F85">
              <a:alpha val="98822"/>
            </a:srgbClr>
          </a:solidFill>
          <a:ln w="63500" algn="ctr">
            <a:noFill/>
            <a:miter lim="800000"/>
            <a:headEnd/>
            <a:tailEnd/>
          </a:ln>
        </p:spPr>
        <p:txBody>
          <a:bodyPr vert="eaVert" lIns="9144" tIns="9144" rIns="9144" bIns="9144"/>
          <a:lstStyle/>
          <a:p>
            <a:pPr algn="ctr" eaLnBrk="0" hangingPunct="0">
              <a:lnSpc>
                <a:spcPct val="90000"/>
              </a:lnSpc>
            </a:pPr>
            <a:endParaRPr lang="en-US" smtClean="0">
              <a:solidFill>
                <a:srgbClr val="000000"/>
              </a:solidFill>
              <a:latin typeface="Arial" charset="0"/>
            </a:endParaRPr>
          </a:p>
        </p:txBody>
      </p:sp>
      <p:sp>
        <p:nvSpPr>
          <p:cNvPr id="3078" name="Rectangle 8"/>
          <p:cNvSpPr>
            <a:spLocks noChangeArrowheads="1"/>
          </p:cNvSpPr>
          <p:nvPr/>
        </p:nvSpPr>
        <p:spPr bwMode="auto">
          <a:xfrm rot="5400000">
            <a:off x="3968750" y="2325688"/>
            <a:ext cx="382587" cy="8320088"/>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79" name="Text Box 13"/>
          <p:cNvSpPr txBox="1">
            <a:spLocks noChangeArrowheads="1"/>
          </p:cNvSpPr>
          <p:nvPr/>
        </p:nvSpPr>
        <p:spPr bwMode="auto">
          <a:xfrm>
            <a:off x="2897188" y="6361113"/>
            <a:ext cx="5340350" cy="201612"/>
          </a:xfrm>
          <a:prstGeom prst="rect">
            <a:avLst/>
          </a:prstGeom>
          <a:noFill/>
          <a:ln w="9525" algn="ctr">
            <a:noFill/>
            <a:miter lim="800000"/>
            <a:headEnd/>
            <a:tailEnd/>
          </a:ln>
        </p:spPr>
        <p:txBody>
          <a:bodyPr lIns="9144" tIns="9144" rIns="9144" bIns="9144"/>
          <a:lstStyle/>
          <a:p>
            <a:pPr algn="ctr" defTabSz="814388" eaLnBrk="0" hangingPunct="0">
              <a:lnSpc>
                <a:spcPct val="90000"/>
              </a:lnSpc>
            </a:pPr>
            <a:r>
              <a:rPr lang="en-US" sz="1800" smtClean="0">
                <a:solidFill>
                  <a:srgbClr val="FFFFFF"/>
                </a:solidFill>
                <a:latin typeface="Arial" charset="0"/>
              </a:rPr>
              <a:t>Student Networking Knowledge and Skills</a:t>
            </a:r>
          </a:p>
        </p:txBody>
      </p:sp>
      <p:sp>
        <p:nvSpPr>
          <p:cNvPr id="55" name="Rectangle 2"/>
          <p:cNvSpPr>
            <a:spLocks noChangeArrowheads="1"/>
          </p:cNvSpPr>
          <p:nvPr/>
        </p:nvSpPr>
        <p:spPr bwMode="auto">
          <a:xfrm rot="10800000">
            <a:off x="7696200" y="1106488"/>
            <a:ext cx="1385888" cy="2201862"/>
          </a:xfrm>
          <a:prstGeom prst="rect">
            <a:avLst/>
          </a:prstGeom>
          <a:gradFill rotWithShape="1">
            <a:gsLst>
              <a:gs pos="0">
                <a:srgbClr val="83A2CF"/>
              </a:gs>
              <a:gs pos="100000">
                <a:srgbClr val="3D4B60">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57" name="Rectangle 4"/>
          <p:cNvSpPr>
            <a:spLocks noChangeArrowheads="1"/>
          </p:cNvSpPr>
          <p:nvPr/>
        </p:nvSpPr>
        <p:spPr bwMode="auto">
          <a:xfrm rot="10800000">
            <a:off x="1882775" y="3048000"/>
            <a:ext cx="1165225" cy="2401888"/>
          </a:xfrm>
          <a:prstGeom prst="rect">
            <a:avLst/>
          </a:prstGeom>
          <a:gradFill rotWithShape="1">
            <a:gsLst>
              <a:gs pos="0">
                <a:srgbClr val="0183B7"/>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58" name="Rectangle 5"/>
          <p:cNvSpPr>
            <a:spLocks noChangeArrowheads="1"/>
          </p:cNvSpPr>
          <p:nvPr/>
        </p:nvSpPr>
        <p:spPr bwMode="auto">
          <a:xfrm rot="10800000">
            <a:off x="6343650" y="1747838"/>
            <a:ext cx="1152525" cy="2260600"/>
          </a:xfrm>
          <a:prstGeom prst="rect">
            <a:avLst/>
          </a:prstGeom>
          <a:gradFill rotWithShape="1">
            <a:gsLst>
              <a:gs pos="0">
                <a:srgbClr val="B21A1A"/>
              </a:gs>
              <a:gs pos="100000">
                <a:srgbClr val="520C0C">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59" name="Rectangle 6"/>
          <p:cNvSpPr>
            <a:spLocks noChangeArrowheads="1"/>
          </p:cNvSpPr>
          <p:nvPr/>
        </p:nvSpPr>
        <p:spPr bwMode="auto">
          <a:xfrm rot="10800000">
            <a:off x="3394075" y="1698625"/>
            <a:ext cx="1385888" cy="2887663"/>
          </a:xfrm>
          <a:prstGeom prst="rect">
            <a:avLst/>
          </a:prstGeom>
          <a:gradFill rotWithShape="1">
            <a:gsLst>
              <a:gs pos="0">
                <a:srgbClr val="96969C"/>
              </a:gs>
              <a:gs pos="100000">
                <a:srgbClr val="454548">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60" name="Rectangle 7"/>
          <p:cNvSpPr>
            <a:spLocks noChangeArrowheads="1"/>
          </p:cNvSpPr>
          <p:nvPr/>
        </p:nvSpPr>
        <p:spPr bwMode="auto">
          <a:xfrm rot="10800000">
            <a:off x="4905375" y="1698625"/>
            <a:ext cx="1336675" cy="2887663"/>
          </a:xfrm>
          <a:prstGeom prst="rect">
            <a:avLst/>
          </a:prstGeom>
          <a:gradFill rotWithShape="1">
            <a:gsLst>
              <a:gs pos="0">
                <a:srgbClr val="EFB525"/>
              </a:gs>
              <a:gs pos="100000">
                <a:srgbClr val="6F5411">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085" name="Rectangle 8"/>
          <p:cNvSpPr>
            <a:spLocks noChangeArrowheads="1"/>
          </p:cNvSpPr>
          <p:nvPr/>
        </p:nvSpPr>
        <p:spPr bwMode="auto">
          <a:xfrm>
            <a:off x="0" y="2986088"/>
            <a:ext cx="1641475" cy="3871912"/>
          </a:xfrm>
          <a:prstGeom prst="rect">
            <a:avLst/>
          </a:prstGeom>
          <a:solidFill>
            <a:srgbClr val="01364B"/>
          </a:soli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86" name="Rectangle 9"/>
          <p:cNvSpPr>
            <a:spLocks noChangeArrowheads="1"/>
          </p:cNvSpPr>
          <p:nvPr/>
        </p:nvSpPr>
        <p:spPr bwMode="auto">
          <a:xfrm>
            <a:off x="0" y="1855788"/>
            <a:ext cx="1641475" cy="1143000"/>
          </a:xfrm>
          <a:prstGeom prst="rect">
            <a:avLst/>
          </a:prstGeom>
          <a:gradFill rotWithShape="1">
            <a:gsLst>
              <a:gs pos="0">
                <a:srgbClr val="FFFFFF">
                  <a:alpha val="0"/>
                </a:srgbClr>
              </a:gs>
              <a:gs pos="100000">
                <a:srgbClr val="01364B"/>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87" name="Rectangle 11"/>
          <p:cNvSpPr txBox="1">
            <a:spLocks noChangeArrowheads="1"/>
          </p:cNvSpPr>
          <p:nvPr/>
        </p:nvSpPr>
        <p:spPr bwMode="auto">
          <a:xfrm>
            <a:off x="655638" y="798513"/>
            <a:ext cx="8145462" cy="838200"/>
          </a:xfrm>
          <a:prstGeom prst="rect">
            <a:avLst/>
          </a:prstGeom>
          <a:noFill/>
          <a:ln w="9525" algn="ctr">
            <a:noFill/>
            <a:miter lim="800000"/>
            <a:headEnd/>
            <a:tailEnd/>
          </a:ln>
        </p:spPr>
        <p:txBody>
          <a:bodyPr lIns="82124" tIns="41061" rIns="82124" bIns="41061" anchor="b"/>
          <a:lstStyle/>
          <a:p>
            <a:pPr defTabSz="814388">
              <a:lnSpc>
                <a:spcPct val="90000"/>
              </a:lnSpc>
            </a:pPr>
            <a:r>
              <a:rPr lang="en-GB" sz="3200" b="1" smtClean="0">
                <a:solidFill>
                  <a:srgbClr val="0183B7"/>
                </a:solidFill>
                <a:latin typeface="Arial" charset="0"/>
              </a:rPr>
              <a:t>Cisco Networking Academy</a:t>
            </a:r>
            <a:r>
              <a:rPr lang="en-GB" sz="3200" b="1" smtClean="0">
                <a:solidFill>
                  <a:srgbClr val="FFFFFF"/>
                </a:solidFill>
                <a:latin typeface="Arial" charset="0"/>
              </a:rPr>
              <a:t> </a:t>
            </a:r>
            <a:br>
              <a:rPr lang="en-GB" sz="3200" b="1" smtClean="0">
                <a:solidFill>
                  <a:srgbClr val="FFFFFF"/>
                </a:solidFill>
                <a:latin typeface="Arial" charset="0"/>
              </a:rPr>
            </a:br>
            <a:r>
              <a:rPr lang="en-GB" sz="2000" b="1" smtClean="0">
                <a:solidFill>
                  <a:srgbClr val="B21A1A"/>
                </a:solidFill>
                <a:latin typeface="Arial" charset="0"/>
              </a:rPr>
              <a:t>Curricula Portfolio</a:t>
            </a:r>
            <a:r>
              <a:rPr lang="en-GB" sz="2000" b="1" smtClean="0">
                <a:solidFill>
                  <a:srgbClr val="EFB525"/>
                </a:solidFill>
                <a:latin typeface="Arial" charset="0"/>
              </a:rPr>
              <a:t/>
            </a:r>
            <a:br>
              <a:rPr lang="en-GB" sz="2000" b="1" smtClean="0">
                <a:solidFill>
                  <a:srgbClr val="EFB525"/>
                </a:solidFill>
                <a:latin typeface="Arial" charset="0"/>
              </a:rPr>
            </a:br>
            <a:endParaRPr lang="en-GB" sz="2000" b="1" smtClean="0">
              <a:solidFill>
                <a:srgbClr val="EFB525"/>
              </a:solidFill>
              <a:latin typeface="Arial" charset="0"/>
            </a:endParaRPr>
          </a:p>
        </p:txBody>
      </p:sp>
      <p:sp>
        <p:nvSpPr>
          <p:cNvPr id="3088" name="Text Box 14"/>
          <p:cNvSpPr txBox="1">
            <a:spLocks noChangeArrowheads="1"/>
          </p:cNvSpPr>
          <p:nvPr/>
        </p:nvSpPr>
        <p:spPr bwMode="auto">
          <a:xfrm>
            <a:off x="7426325" y="3287713"/>
            <a:ext cx="1743075" cy="508000"/>
          </a:xfrm>
          <a:prstGeom prst="rect">
            <a:avLst/>
          </a:prstGeom>
          <a:noFill/>
          <a:ln w="9525" algn="ctr">
            <a:noFill/>
            <a:miter lim="800000"/>
            <a:headEnd/>
            <a:tailEnd/>
          </a:ln>
        </p:spPr>
        <p:txBody>
          <a:bodyPr lIns="82124" tIns="41061" rIns="82124" bIns="41061"/>
          <a:lstStyle/>
          <a:p>
            <a:pPr algn="ctr" defTabSz="814388" eaLnBrk="0" hangingPunct="0">
              <a:lnSpc>
                <a:spcPct val="90000"/>
              </a:lnSpc>
              <a:spcBef>
                <a:spcPct val="50000"/>
              </a:spcBef>
            </a:pPr>
            <a:r>
              <a:rPr lang="en-US" sz="1400" b="1" smtClean="0">
                <a:solidFill>
                  <a:srgbClr val="FFFFFF"/>
                </a:solidFill>
                <a:latin typeface="Arial" charset="0"/>
              </a:rPr>
              <a:t>CCNP</a:t>
            </a:r>
            <a:r>
              <a:rPr lang="en-US" sz="1400" smtClean="0">
                <a:solidFill>
                  <a:srgbClr val="FFFFFF"/>
                </a:solidFill>
                <a:latin typeface="Arial" charset="0"/>
              </a:rPr>
              <a:t/>
            </a:r>
            <a:br>
              <a:rPr lang="en-US" sz="1400" smtClean="0">
                <a:solidFill>
                  <a:srgbClr val="FFFFFF"/>
                </a:solidFill>
                <a:latin typeface="Arial" charset="0"/>
              </a:rPr>
            </a:br>
            <a:endParaRPr lang="en-US" sz="1400" smtClean="0">
              <a:solidFill>
                <a:srgbClr val="FFFFFF"/>
              </a:solidFill>
              <a:latin typeface="Arial" charset="0"/>
            </a:endParaRPr>
          </a:p>
        </p:txBody>
      </p:sp>
      <p:sp>
        <p:nvSpPr>
          <p:cNvPr id="3089" name="Freeform 15"/>
          <p:cNvSpPr>
            <a:spLocks/>
          </p:cNvSpPr>
          <p:nvPr/>
        </p:nvSpPr>
        <p:spPr bwMode="auto">
          <a:xfrm>
            <a:off x="4356100" y="4073525"/>
            <a:ext cx="987425" cy="1149350"/>
          </a:xfrm>
          <a:custGeom>
            <a:avLst/>
            <a:gdLst>
              <a:gd name="T0" fmla="*/ 2147483647 w 1306"/>
              <a:gd name="T1" fmla="*/ 2147483647 h 758"/>
              <a:gd name="T2" fmla="*/ 2147483647 w 1306"/>
              <a:gd name="T3" fmla="*/ 2147483647 h 758"/>
              <a:gd name="T4" fmla="*/ 0 w 1306"/>
              <a:gd name="T5" fmla="*/ 2147483647 h 758"/>
              <a:gd name="T6" fmla="*/ 0 w 1306"/>
              <a:gd name="T7" fmla="*/ 0 h 758"/>
              <a:gd name="T8" fmla="*/ 2147483647 w 1306"/>
              <a:gd name="T9" fmla="*/ 2147483647 h 758"/>
              <a:gd name="T10" fmla="*/ 2147483647 w 1306"/>
              <a:gd name="T11" fmla="*/ 0 h 758"/>
              <a:gd name="T12" fmla="*/ 2147483647 w 1306"/>
              <a:gd name="T13" fmla="*/ 2147483647 h 758"/>
              <a:gd name="T14" fmla="*/ 0 60000 65536"/>
              <a:gd name="T15" fmla="*/ 0 60000 65536"/>
              <a:gd name="T16" fmla="*/ 0 60000 65536"/>
              <a:gd name="T17" fmla="*/ 0 60000 65536"/>
              <a:gd name="T18" fmla="*/ 0 60000 65536"/>
              <a:gd name="T19" fmla="*/ 0 60000 65536"/>
              <a:gd name="T20" fmla="*/ 0 60000 65536"/>
              <a:gd name="T21" fmla="*/ 0 w 1306"/>
              <a:gd name="T22" fmla="*/ 0 h 758"/>
              <a:gd name="T23" fmla="*/ 1306 w 1306"/>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6" h="758">
                <a:moveTo>
                  <a:pt x="1306" y="758"/>
                </a:moveTo>
                <a:cubicBezTo>
                  <a:pt x="1306" y="758"/>
                  <a:pt x="954" y="623"/>
                  <a:pt x="654" y="623"/>
                </a:cubicBezTo>
                <a:cubicBezTo>
                  <a:pt x="353" y="623"/>
                  <a:pt x="0" y="758"/>
                  <a:pt x="0" y="758"/>
                </a:cubicBezTo>
                <a:cubicBezTo>
                  <a:pt x="0" y="0"/>
                  <a:pt x="0" y="0"/>
                  <a:pt x="0" y="0"/>
                </a:cubicBezTo>
                <a:cubicBezTo>
                  <a:pt x="0" y="0"/>
                  <a:pt x="322" y="144"/>
                  <a:pt x="654" y="144"/>
                </a:cubicBezTo>
                <a:cubicBezTo>
                  <a:pt x="985" y="144"/>
                  <a:pt x="1306" y="0"/>
                  <a:pt x="1306" y="0"/>
                </a:cubicBezTo>
                <a:lnTo>
                  <a:pt x="1306" y="758"/>
                </a:lnTo>
                <a:close/>
              </a:path>
            </a:pathLst>
          </a:custGeom>
          <a:gradFill rotWithShape="1">
            <a:gsLst>
              <a:gs pos="0">
                <a:srgbClr val="808080">
                  <a:alpha val="81000"/>
                </a:srgbClr>
              </a:gs>
              <a:gs pos="100000">
                <a:srgbClr val="EFB525"/>
              </a:gs>
            </a:gsLst>
            <a:lin ang="0" scaled="1"/>
          </a:gradFill>
          <a:ln w="9525">
            <a:noFill/>
            <a:round/>
            <a:headEnd/>
            <a:tailEnd/>
          </a:ln>
        </p:spPr>
        <p:txBody>
          <a:bodyPr/>
          <a:lstStyle/>
          <a:p>
            <a:pPr algn="ctr" eaLnBrk="0" hangingPunct="0">
              <a:lnSpc>
                <a:spcPct val="90000"/>
              </a:lnSpc>
            </a:pPr>
            <a:endParaRPr lang="en-US" i="1" smtClean="0">
              <a:solidFill>
                <a:srgbClr val="FFFFFF"/>
              </a:solidFill>
              <a:latin typeface="Arial" charset="0"/>
            </a:endParaRPr>
          </a:p>
        </p:txBody>
      </p:sp>
      <p:sp>
        <p:nvSpPr>
          <p:cNvPr id="69" name="Text Box 16"/>
          <p:cNvSpPr txBox="1">
            <a:spLocks noChangeArrowheads="1"/>
          </p:cNvSpPr>
          <p:nvPr/>
        </p:nvSpPr>
        <p:spPr bwMode="auto">
          <a:xfrm>
            <a:off x="1905000" y="3241675"/>
            <a:ext cx="1143000" cy="492125"/>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IT Essentials: </a:t>
            </a:r>
            <a:br>
              <a:rPr lang="en-US" sz="1000" smtClean="0">
                <a:solidFill>
                  <a:srgbClr val="000000"/>
                </a:solidFill>
                <a:latin typeface="Arial" charset="0"/>
              </a:rPr>
            </a:br>
            <a:r>
              <a:rPr lang="en-US" sz="1000" smtClean="0">
                <a:solidFill>
                  <a:srgbClr val="000000"/>
                </a:solidFill>
                <a:latin typeface="Arial" charset="0"/>
              </a:rPr>
              <a:t>PC Hardware and Software</a:t>
            </a:r>
          </a:p>
        </p:txBody>
      </p:sp>
      <p:sp>
        <p:nvSpPr>
          <p:cNvPr id="3091" name="Oval 24"/>
          <p:cNvSpPr>
            <a:spLocks noChangeAspect="1" noChangeArrowheads="1"/>
          </p:cNvSpPr>
          <p:nvPr/>
        </p:nvSpPr>
        <p:spPr bwMode="auto">
          <a:xfrm>
            <a:off x="1778000" y="5889625"/>
            <a:ext cx="1368425" cy="393700"/>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92" name="Oval 25"/>
          <p:cNvSpPr>
            <a:spLocks noChangeAspect="1" noChangeArrowheads="1"/>
          </p:cNvSpPr>
          <p:nvPr/>
        </p:nvSpPr>
        <p:spPr bwMode="auto">
          <a:xfrm>
            <a:off x="1879600" y="4918075"/>
            <a:ext cx="1165225" cy="1171575"/>
          </a:xfrm>
          <a:prstGeom prst="ellipse">
            <a:avLst/>
          </a:prstGeom>
          <a:gradFill rotWithShape="1">
            <a:gsLst>
              <a:gs pos="0">
                <a:srgbClr val="0183B7"/>
              </a:gs>
              <a:gs pos="100000">
                <a:srgbClr val="003D55"/>
              </a:gs>
            </a:gsLst>
            <a:path path="shape">
              <a:fillToRect l="50000" t="50000" r="50000" b="50000"/>
            </a:path>
          </a:gradFill>
          <a:ln w="25400" algn="ctr">
            <a:solidFill>
              <a:srgbClr val="014763"/>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093" name="Oval 26"/>
          <p:cNvSpPr>
            <a:spLocks noChangeAspect="1" noChangeArrowheads="1"/>
          </p:cNvSpPr>
          <p:nvPr/>
        </p:nvSpPr>
        <p:spPr bwMode="auto">
          <a:xfrm>
            <a:off x="2065338" y="4975225"/>
            <a:ext cx="793750" cy="550863"/>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94" name="Text Box 27"/>
          <p:cNvSpPr txBox="1">
            <a:spLocks noChangeArrowheads="1"/>
          </p:cNvSpPr>
          <p:nvPr/>
        </p:nvSpPr>
        <p:spPr bwMode="auto">
          <a:xfrm>
            <a:off x="1858963" y="5267325"/>
            <a:ext cx="1133475" cy="466725"/>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IT Essentials</a:t>
            </a:r>
          </a:p>
        </p:txBody>
      </p:sp>
      <p:grpSp>
        <p:nvGrpSpPr>
          <p:cNvPr id="4" name="Group 28"/>
          <p:cNvGrpSpPr>
            <a:grpSpLocks/>
          </p:cNvGrpSpPr>
          <p:nvPr/>
        </p:nvGrpSpPr>
        <p:grpSpPr bwMode="auto">
          <a:xfrm>
            <a:off x="3273425" y="3935413"/>
            <a:ext cx="1651000" cy="1654175"/>
            <a:chOff x="2016" y="2383"/>
            <a:chExt cx="1025" cy="1025"/>
          </a:xfrm>
        </p:grpSpPr>
        <p:sp>
          <p:nvSpPr>
            <p:cNvPr id="3123" name="Oval 29"/>
            <p:cNvSpPr>
              <a:spLocks noChangeAspect="1" noChangeArrowheads="1"/>
            </p:cNvSpPr>
            <p:nvPr/>
          </p:nvSpPr>
          <p:spPr bwMode="auto">
            <a:xfrm>
              <a:off x="2016" y="3113"/>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grpSp>
          <p:nvGrpSpPr>
            <p:cNvPr id="5" name="Group 30"/>
            <p:cNvGrpSpPr>
              <a:grpSpLocks/>
            </p:cNvGrpSpPr>
            <p:nvPr/>
          </p:nvGrpSpPr>
          <p:grpSpPr bwMode="auto">
            <a:xfrm>
              <a:off x="2092" y="2383"/>
              <a:ext cx="877" cy="880"/>
              <a:chOff x="2092" y="2383"/>
              <a:chExt cx="877" cy="880"/>
            </a:xfrm>
          </p:grpSpPr>
          <p:sp>
            <p:nvSpPr>
              <p:cNvPr id="3125" name="Oval 31"/>
              <p:cNvSpPr>
                <a:spLocks noChangeAspect="1" noChangeArrowheads="1"/>
              </p:cNvSpPr>
              <p:nvPr/>
            </p:nvSpPr>
            <p:spPr bwMode="auto">
              <a:xfrm>
                <a:off x="2092" y="2383"/>
                <a:ext cx="873" cy="880"/>
              </a:xfrm>
              <a:prstGeom prst="ellipse">
                <a:avLst/>
              </a:prstGeom>
              <a:gradFill rotWithShape="1">
                <a:gsLst>
                  <a:gs pos="0">
                    <a:srgbClr val="777777"/>
                  </a:gs>
                  <a:gs pos="100000">
                    <a:srgbClr val="373737"/>
                  </a:gs>
                </a:gsLst>
                <a:path path="shape">
                  <a:fillToRect l="50000" t="50000" r="50000" b="50000"/>
                </a:path>
              </a:gradFill>
              <a:ln w="25400" algn="ctr">
                <a:solidFill>
                  <a:srgbClr val="4D4D4D"/>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26" name="Oval 32"/>
              <p:cNvSpPr>
                <a:spLocks noChangeAspect="1" noChangeArrowheads="1"/>
              </p:cNvSpPr>
              <p:nvPr/>
            </p:nvSpPr>
            <p:spPr bwMode="auto">
              <a:xfrm>
                <a:off x="2231" y="2426"/>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27" name="Text Box 33"/>
              <p:cNvSpPr txBox="1">
                <a:spLocks noChangeArrowheads="1"/>
              </p:cNvSpPr>
              <p:nvPr/>
            </p:nvSpPr>
            <p:spPr bwMode="auto">
              <a:xfrm>
                <a:off x="2120" y="2688"/>
                <a:ext cx="849" cy="294"/>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CCNA Discovery</a:t>
                </a:r>
              </a:p>
            </p:txBody>
          </p:sp>
        </p:grpSp>
      </p:grpSp>
      <p:grpSp>
        <p:nvGrpSpPr>
          <p:cNvPr id="6" name="Group 34"/>
          <p:cNvGrpSpPr>
            <a:grpSpLocks/>
          </p:cNvGrpSpPr>
          <p:nvPr/>
        </p:nvGrpSpPr>
        <p:grpSpPr bwMode="auto">
          <a:xfrm>
            <a:off x="7580313" y="2555875"/>
            <a:ext cx="1627187" cy="1687513"/>
            <a:chOff x="4800" y="1200"/>
            <a:chExt cx="1025" cy="1063"/>
          </a:xfrm>
        </p:grpSpPr>
        <p:sp>
          <p:nvSpPr>
            <p:cNvPr id="3118" name="Oval 35"/>
            <p:cNvSpPr>
              <a:spLocks noChangeAspect="1" noChangeArrowheads="1"/>
            </p:cNvSpPr>
            <p:nvPr/>
          </p:nvSpPr>
          <p:spPr bwMode="auto">
            <a:xfrm>
              <a:off x="4800" y="1968"/>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grpSp>
          <p:nvGrpSpPr>
            <p:cNvPr id="7" name="Group 36"/>
            <p:cNvGrpSpPr>
              <a:grpSpLocks/>
            </p:cNvGrpSpPr>
            <p:nvPr/>
          </p:nvGrpSpPr>
          <p:grpSpPr bwMode="auto">
            <a:xfrm>
              <a:off x="4876" y="1200"/>
              <a:ext cx="873" cy="880"/>
              <a:chOff x="3984" y="1728"/>
              <a:chExt cx="873" cy="880"/>
            </a:xfrm>
          </p:grpSpPr>
          <p:sp>
            <p:nvSpPr>
              <p:cNvPr id="3120" name="Oval 37"/>
              <p:cNvSpPr>
                <a:spLocks noChangeAspect="1" noChangeArrowheads="1"/>
              </p:cNvSpPr>
              <p:nvPr/>
            </p:nvSpPr>
            <p:spPr bwMode="auto">
              <a:xfrm>
                <a:off x="3984" y="1728"/>
                <a:ext cx="873" cy="880"/>
              </a:xfrm>
              <a:prstGeom prst="ellipse">
                <a:avLst/>
              </a:prstGeom>
              <a:gradFill rotWithShape="1">
                <a:gsLst>
                  <a:gs pos="0">
                    <a:srgbClr val="83A2CF"/>
                  </a:gs>
                  <a:gs pos="100000">
                    <a:srgbClr val="3D4B60"/>
                  </a:gs>
                </a:gsLst>
                <a:path path="shape">
                  <a:fillToRect l="50000" t="50000" r="50000" b="50000"/>
                </a:path>
              </a:gradFill>
              <a:ln w="25400" algn="ctr">
                <a:solidFill>
                  <a:srgbClr val="83A2CF"/>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21" name="Oval 38"/>
              <p:cNvSpPr>
                <a:spLocks noChangeAspect="1" noChangeArrowheads="1"/>
              </p:cNvSpPr>
              <p:nvPr/>
            </p:nvSpPr>
            <p:spPr bwMode="auto">
              <a:xfrm>
                <a:off x="4123" y="1771"/>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22" name="Text Box 39"/>
              <p:cNvSpPr txBox="1">
                <a:spLocks noChangeArrowheads="1"/>
              </p:cNvSpPr>
              <p:nvPr/>
            </p:nvSpPr>
            <p:spPr bwMode="auto">
              <a:xfrm>
                <a:off x="4007" y="2069"/>
                <a:ext cx="849" cy="173"/>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CCNP</a:t>
                </a:r>
              </a:p>
            </p:txBody>
          </p:sp>
        </p:grpSp>
      </p:grpSp>
      <p:sp>
        <p:nvSpPr>
          <p:cNvPr id="3097" name="Oval 41"/>
          <p:cNvSpPr>
            <a:spLocks noChangeAspect="1" noChangeArrowheads="1"/>
          </p:cNvSpPr>
          <p:nvPr/>
        </p:nvSpPr>
        <p:spPr bwMode="auto">
          <a:xfrm>
            <a:off x="6289675" y="4421188"/>
            <a:ext cx="1368425" cy="393700"/>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98" name="Oval 43"/>
          <p:cNvSpPr>
            <a:spLocks noChangeAspect="1" noChangeArrowheads="1"/>
          </p:cNvSpPr>
          <p:nvPr/>
        </p:nvSpPr>
        <p:spPr bwMode="auto">
          <a:xfrm>
            <a:off x="6353175" y="3398838"/>
            <a:ext cx="1166813" cy="1171575"/>
          </a:xfrm>
          <a:prstGeom prst="ellipse">
            <a:avLst/>
          </a:prstGeom>
          <a:gradFill rotWithShape="1">
            <a:gsLst>
              <a:gs pos="0">
                <a:srgbClr val="B21A1A"/>
              </a:gs>
              <a:gs pos="100000">
                <a:srgbClr val="520C0C"/>
              </a:gs>
            </a:gsLst>
            <a:path path="shape">
              <a:fillToRect l="50000" t="50000" r="50000" b="50000"/>
            </a:path>
          </a:gradFill>
          <a:ln w="25400" algn="ctr">
            <a:solidFill>
              <a:srgbClr val="8A1414"/>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099" name="Oval 44"/>
          <p:cNvSpPr>
            <a:spLocks noChangeAspect="1" noChangeArrowheads="1"/>
          </p:cNvSpPr>
          <p:nvPr/>
        </p:nvSpPr>
        <p:spPr bwMode="auto">
          <a:xfrm>
            <a:off x="6538913" y="3455988"/>
            <a:ext cx="795337" cy="550862"/>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00" name="Text Box 45"/>
          <p:cNvSpPr txBox="1">
            <a:spLocks noChangeArrowheads="1"/>
          </p:cNvSpPr>
          <p:nvPr/>
        </p:nvSpPr>
        <p:spPr bwMode="auto">
          <a:xfrm>
            <a:off x="6373813" y="3876675"/>
            <a:ext cx="1135062" cy="466725"/>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Security</a:t>
            </a:r>
          </a:p>
        </p:txBody>
      </p:sp>
      <p:grpSp>
        <p:nvGrpSpPr>
          <p:cNvPr id="8" name="Group 46"/>
          <p:cNvGrpSpPr>
            <a:grpSpLocks/>
          </p:cNvGrpSpPr>
          <p:nvPr/>
        </p:nvGrpSpPr>
        <p:grpSpPr bwMode="auto">
          <a:xfrm>
            <a:off x="4760913" y="3935413"/>
            <a:ext cx="1651000" cy="1654175"/>
            <a:chOff x="3089" y="2383"/>
            <a:chExt cx="1025" cy="1025"/>
          </a:xfrm>
        </p:grpSpPr>
        <p:sp>
          <p:nvSpPr>
            <p:cNvPr id="3113" name="Oval 47"/>
            <p:cNvSpPr>
              <a:spLocks noChangeAspect="1" noChangeArrowheads="1"/>
            </p:cNvSpPr>
            <p:nvPr/>
          </p:nvSpPr>
          <p:spPr bwMode="auto">
            <a:xfrm>
              <a:off x="3089" y="3113"/>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grpSp>
          <p:nvGrpSpPr>
            <p:cNvPr id="9" name="Group 48"/>
            <p:cNvGrpSpPr>
              <a:grpSpLocks/>
            </p:cNvGrpSpPr>
            <p:nvPr/>
          </p:nvGrpSpPr>
          <p:grpSpPr bwMode="auto">
            <a:xfrm>
              <a:off x="3165" y="2383"/>
              <a:ext cx="877" cy="880"/>
              <a:chOff x="2092" y="2383"/>
              <a:chExt cx="877" cy="880"/>
            </a:xfrm>
          </p:grpSpPr>
          <p:sp>
            <p:nvSpPr>
              <p:cNvPr id="3115" name="Oval 49"/>
              <p:cNvSpPr>
                <a:spLocks noChangeAspect="1" noChangeArrowheads="1"/>
              </p:cNvSpPr>
              <p:nvPr/>
            </p:nvSpPr>
            <p:spPr bwMode="auto">
              <a:xfrm>
                <a:off x="2092" y="2383"/>
                <a:ext cx="873" cy="880"/>
              </a:xfrm>
              <a:prstGeom prst="ellipse">
                <a:avLst/>
              </a:prstGeom>
              <a:gradFill rotWithShape="1">
                <a:gsLst>
                  <a:gs pos="0">
                    <a:srgbClr val="EFB525"/>
                  </a:gs>
                  <a:gs pos="100000">
                    <a:srgbClr val="6F5411"/>
                  </a:gs>
                </a:gsLst>
                <a:path path="shape">
                  <a:fillToRect l="50000" t="50000" r="50000" b="50000"/>
                </a:path>
              </a:gradFill>
              <a:ln w="25400" algn="ctr">
                <a:solidFill>
                  <a:srgbClr val="B3840D"/>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16" name="Oval 50"/>
              <p:cNvSpPr>
                <a:spLocks noChangeAspect="1" noChangeArrowheads="1"/>
              </p:cNvSpPr>
              <p:nvPr/>
            </p:nvSpPr>
            <p:spPr bwMode="auto">
              <a:xfrm>
                <a:off x="2231" y="2426"/>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17" name="Text Box 51"/>
              <p:cNvSpPr txBox="1">
                <a:spLocks noChangeArrowheads="1"/>
              </p:cNvSpPr>
              <p:nvPr/>
            </p:nvSpPr>
            <p:spPr bwMode="auto">
              <a:xfrm>
                <a:off x="2120" y="2688"/>
                <a:ext cx="849" cy="294"/>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CCNA Exploration</a:t>
                </a:r>
              </a:p>
            </p:txBody>
          </p:sp>
        </p:grpSp>
      </p:grpSp>
      <p:sp>
        <p:nvSpPr>
          <p:cNvPr id="102" name="Text Box 52"/>
          <p:cNvSpPr txBox="1">
            <a:spLocks noChangeArrowheads="1"/>
          </p:cNvSpPr>
          <p:nvPr/>
        </p:nvSpPr>
        <p:spPr bwMode="auto">
          <a:xfrm>
            <a:off x="3359150" y="1668463"/>
            <a:ext cx="1438275" cy="2266950"/>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Networking for </a:t>
            </a:r>
            <a:br>
              <a:rPr lang="en-US" sz="1000" smtClean="0">
                <a:solidFill>
                  <a:srgbClr val="000000"/>
                </a:solidFill>
                <a:latin typeface="Arial" charset="0"/>
              </a:rPr>
            </a:br>
            <a:r>
              <a:rPr lang="en-US" sz="1000" smtClean="0">
                <a:solidFill>
                  <a:srgbClr val="000000"/>
                </a:solidFill>
                <a:latin typeface="Arial" charset="0"/>
              </a:rPr>
              <a:t>Home and Small </a:t>
            </a:r>
            <a:br>
              <a:rPr lang="en-US" sz="1000" smtClean="0">
                <a:solidFill>
                  <a:srgbClr val="000000"/>
                </a:solidFill>
                <a:latin typeface="Arial" charset="0"/>
              </a:rPr>
            </a:br>
            <a:r>
              <a:rPr lang="en-US" sz="1000" smtClean="0">
                <a:solidFill>
                  <a:srgbClr val="000000"/>
                </a:solidFill>
                <a:latin typeface="Arial" charset="0"/>
              </a:rPr>
              <a:t>Businesses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Working at a </a:t>
            </a:r>
            <a:br>
              <a:rPr lang="en-US" sz="1000" smtClean="0">
                <a:solidFill>
                  <a:srgbClr val="000000"/>
                </a:solidFill>
                <a:latin typeface="Arial" charset="0"/>
              </a:rPr>
            </a:br>
            <a:r>
              <a:rPr lang="en-US" sz="1000" smtClean="0">
                <a:solidFill>
                  <a:srgbClr val="000000"/>
                </a:solidFill>
                <a:latin typeface="Arial" charset="0"/>
              </a:rPr>
              <a:t>Small-to-Medium Business </a:t>
            </a:r>
            <a:br>
              <a:rPr lang="en-US" sz="1000" smtClean="0">
                <a:solidFill>
                  <a:srgbClr val="000000"/>
                </a:solidFill>
                <a:latin typeface="Arial" charset="0"/>
              </a:rPr>
            </a:br>
            <a:r>
              <a:rPr lang="en-US" sz="1000" smtClean="0">
                <a:solidFill>
                  <a:srgbClr val="000000"/>
                </a:solidFill>
                <a:latin typeface="Arial" charset="0"/>
              </a:rPr>
              <a:t>or ISP</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Introducing Routing and Switching in the Enterprise</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Designing and Supporting Computer Networks </a:t>
            </a:r>
          </a:p>
        </p:txBody>
      </p:sp>
      <p:sp>
        <p:nvSpPr>
          <p:cNvPr id="103" name="Text Box 53"/>
          <p:cNvSpPr txBox="1">
            <a:spLocks noChangeArrowheads="1"/>
          </p:cNvSpPr>
          <p:nvPr/>
        </p:nvSpPr>
        <p:spPr bwMode="auto">
          <a:xfrm>
            <a:off x="4810125" y="1668463"/>
            <a:ext cx="1447800" cy="1447800"/>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Network Fundamentals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Routing Protocols and Concepts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LAN Switching and Wireless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Accessing the WAN</a:t>
            </a:r>
          </a:p>
        </p:txBody>
      </p:sp>
      <p:sp>
        <p:nvSpPr>
          <p:cNvPr id="104" name="Text Box 54"/>
          <p:cNvSpPr txBox="1">
            <a:spLocks noChangeArrowheads="1"/>
          </p:cNvSpPr>
          <p:nvPr/>
        </p:nvSpPr>
        <p:spPr bwMode="auto">
          <a:xfrm>
            <a:off x="6324600" y="1668463"/>
            <a:ext cx="1143000" cy="355600"/>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CCNA</a:t>
            </a:r>
          </a:p>
          <a:p>
            <a:pPr algn="ctr" defTabSz="814388" eaLnBrk="0" hangingPunct="0">
              <a:lnSpc>
                <a:spcPct val="90000"/>
              </a:lnSpc>
            </a:pPr>
            <a:r>
              <a:rPr lang="en-US" sz="1000" smtClean="0">
                <a:solidFill>
                  <a:srgbClr val="000000"/>
                </a:solidFill>
                <a:latin typeface="Arial" charset="0"/>
              </a:rPr>
              <a:t> Security</a:t>
            </a:r>
          </a:p>
        </p:txBody>
      </p:sp>
      <p:sp>
        <p:nvSpPr>
          <p:cNvPr id="105" name="Text Box 55"/>
          <p:cNvSpPr txBox="1">
            <a:spLocks noChangeArrowheads="1"/>
          </p:cNvSpPr>
          <p:nvPr/>
        </p:nvSpPr>
        <p:spPr bwMode="auto">
          <a:xfrm>
            <a:off x="7688263" y="638175"/>
            <a:ext cx="1349375" cy="1887538"/>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ROUTE: Implementing  IP Routing</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SWITCH: Implementing IP Switched Networks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TSHOOT: Troubleshooting and Maintaining IP Networks </a:t>
            </a:r>
          </a:p>
        </p:txBody>
      </p:sp>
      <p:sp>
        <p:nvSpPr>
          <p:cNvPr id="3106" name="Rectangle 8"/>
          <p:cNvSpPr>
            <a:spLocks noChangeArrowheads="1"/>
          </p:cNvSpPr>
          <p:nvPr/>
        </p:nvSpPr>
        <p:spPr bwMode="auto">
          <a:xfrm>
            <a:off x="50800" y="2649538"/>
            <a:ext cx="1539875" cy="4208462"/>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07" name="AutoShape 17"/>
          <p:cNvSpPr>
            <a:spLocks noChangeArrowheads="1"/>
          </p:cNvSpPr>
          <p:nvPr/>
        </p:nvSpPr>
        <p:spPr bwMode="auto">
          <a:xfrm rot="-5400000">
            <a:off x="-1419224" y="3962400"/>
            <a:ext cx="4481512" cy="1309687"/>
          </a:xfrm>
          <a:prstGeom prst="homePlate">
            <a:avLst>
              <a:gd name="adj" fmla="val 22020"/>
            </a:avLst>
          </a:prstGeom>
          <a:solidFill>
            <a:srgbClr val="0183B7">
              <a:alpha val="41176"/>
            </a:srgbClr>
          </a:solidFill>
          <a:ln w="63500" algn="ctr">
            <a:noFill/>
            <a:miter lim="800000"/>
            <a:headEnd/>
            <a:tailEnd/>
          </a:ln>
        </p:spPr>
        <p:txBody>
          <a:bodyPr rot="10800000" lIns="9144" tIns="9144" rIns="9144" bIns="9144"/>
          <a:lstStyle/>
          <a:p>
            <a:pPr algn="ctr" eaLnBrk="0" hangingPunct="0">
              <a:lnSpc>
                <a:spcPct val="90000"/>
              </a:lnSpc>
            </a:pPr>
            <a:endParaRPr lang="en-US" smtClean="0">
              <a:solidFill>
                <a:srgbClr val="000000"/>
              </a:solidFill>
              <a:latin typeface="Arial" charset="0"/>
            </a:endParaRPr>
          </a:p>
        </p:txBody>
      </p:sp>
      <p:sp>
        <p:nvSpPr>
          <p:cNvPr id="3108" name="Text Box 18"/>
          <p:cNvSpPr txBox="1">
            <a:spLocks noChangeArrowheads="1"/>
          </p:cNvSpPr>
          <p:nvPr/>
        </p:nvSpPr>
        <p:spPr bwMode="auto">
          <a:xfrm>
            <a:off x="0" y="2743200"/>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Professional</a:t>
            </a:r>
            <a:endParaRPr lang="en-US" sz="1400" b="1" smtClean="0">
              <a:solidFill>
                <a:srgbClr val="FFFFFF"/>
              </a:solidFill>
              <a:latin typeface="Arial" charset="0"/>
            </a:endParaRPr>
          </a:p>
        </p:txBody>
      </p:sp>
      <p:sp>
        <p:nvSpPr>
          <p:cNvPr id="3109" name="Text Box 19"/>
          <p:cNvSpPr txBox="1">
            <a:spLocks noChangeArrowheads="1"/>
          </p:cNvSpPr>
          <p:nvPr/>
        </p:nvSpPr>
        <p:spPr bwMode="auto">
          <a:xfrm>
            <a:off x="3175" y="5614988"/>
            <a:ext cx="1609725" cy="252412"/>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IT Technician</a:t>
            </a:r>
            <a:endParaRPr lang="en-US" sz="1400" b="1" smtClean="0">
              <a:solidFill>
                <a:srgbClr val="FFFFFF"/>
              </a:solidFill>
              <a:latin typeface="Arial" charset="0"/>
            </a:endParaRPr>
          </a:p>
        </p:txBody>
      </p:sp>
      <p:sp>
        <p:nvSpPr>
          <p:cNvPr id="3110" name="Text Box 20"/>
          <p:cNvSpPr txBox="1">
            <a:spLocks noChangeArrowheads="1"/>
          </p:cNvSpPr>
          <p:nvPr/>
        </p:nvSpPr>
        <p:spPr bwMode="auto">
          <a:xfrm>
            <a:off x="0" y="4897438"/>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Technician</a:t>
            </a:r>
            <a:endParaRPr lang="en-US" sz="1400" b="1" smtClean="0">
              <a:solidFill>
                <a:srgbClr val="FFFFFF"/>
              </a:solidFill>
              <a:latin typeface="Arial" charset="0"/>
            </a:endParaRPr>
          </a:p>
        </p:txBody>
      </p:sp>
      <p:sp>
        <p:nvSpPr>
          <p:cNvPr id="3111" name="Text Box 21"/>
          <p:cNvSpPr txBox="1">
            <a:spLocks noChangeArrowheads="1"/>
          </p:cNvSpPr>
          <p:nvPr/>
        </p:nvSpPr>
        <p:spPr bwMode="auto">
          <a:xfrm>
            <a:off x="0" y="4179888"/>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Associate</a:t>
            </a:r>
            <a:endParaRPr lang="en-US" sz="1400" b="1" smtClean="0">
              <a:solidFill>
                <a:srgbClr val="FFFFFF"/>
              </a:solidFill>
              <a:latin typeface="Arial" charset="0"/>
            </a:endParaRPr>
          </a:p>
        </p:txBody>
      </p:sp>
      <p:sp>
        <p:nvSpPr>
          <p:cNvPr id="3112" name="Text Box 22"/>
          <p:cNvSpPr txBox="1">
            <a:spLocks noChangeArrowheads="1"/>
          </p:cNvSpPr>
          <p:nvPr/>
        </p:nvSpPr>
        <p:spPr bwMode="auto">
          <a:xfrm>
            <a:off x="0" y="3460750"/>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Specialist</a:t>
            </a:r>
            <a:endParaRPr lang="en-US" sz="1400" b="1" smtClean="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1000"/>
                                        <p:tgtEl>
                                          <p:spTgt spid="102"/>
                                        </p:tgtEl>
                                      </p:cBhvr>
                                    </p:animEffect>
                                    <p:anim calcmode="lin" valueType="num">
                                      <p:cBhvr>
                                        <p:cTn id="20" dur="1000" fill="hold"/>
                                        <p:tgtEl>
                                          <p:spTgt spid="102"/>
                                        </p:tgtEl>
                                        <p:attrNameLst>
                                          <p:attrName>ppt_x</p:attrName>
                                        </p:attrNameLst>
                                      </p:cBhvr>
                                      <p:tavLst>
                                        <p:tav tm="0">
                                          <p:val>
                                            <p:strVal val="#ppt_x"/>
                                          </p:val>
                                        </p:tav>
                                        <p:tav tm="100000">
                                          <p:val>
                                            <p:strVal val="#ppt_x"/>
                                          </p:val>
                                        </p:tav>
                                      </p:tavLst>
                                    </p:anim>
                                    <p:anim calcmode="lin" valueType="num">
                                      <p:cBhvr>
                                        <p:cTn id="21" dur="1000" fill="hold"/>
                                        <p:tgtEl>
                                          <p:spTgt spid="10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1000"/>
                                        <p:tgtEl>
                                          <p:spTgt spid="103"/>
                                        </p:tgtEl>
                                      </p:cBhvr>
                                    </p:animEffect>
                                    <p:anim calcmode="lin" valueType="num">
                                      <p:cBhvr>
                                        <p:cTn id="35" dur="1000" fill="hold"/>
                                        <p:tgtEl>
                                          <p:spTgt spid="103"/>
                                        </p:tgtEl>
                                        <p:attrNameLst>
                                          <p:attrName>ppt_x</p:attrName>
                                        </p:attrNameLst>
                                      </p:cBhvr>
                                      <p:tavLst>
                                        <p:tav tm="0">
                                          <p:val>
                                            <p:strVal val="#ppt_x"/>
                                          </p:val>
                                        </p:tav>
                                        <p:tav tm="100000">
                                          <p:val>
                                            <p:strVal val="#ppt_x"/>
                                          </p:val>
                                        </p:tav>
                                      </p:tavLst>
                                    </p:anim>
                                    <p:anim calcmode="lin" valueType="num">
                                      <p:cBhvr>
                                        <p:cTn id="36" dur="1000" fill="hold"/>
                                        <p:tgtEl>
                                          <p:spTgt spid="103"/>
                                        </p:tgtEl>
                                        <p:attrNameLst>
                                          <p:attrName>ppt_y</p:attrName>
                                        </p:attrNameLst>
                                      </p:cBhvr>
                                      <p:tavLst>
                                        <p:tav tm="0">
                                          <p:val>
                                            <p:strVal val="#ppt_y+.1"/>
                                          </p:val>
                                        </p:tav>
                                        <p:tav tm="100000">
                                          <p:val>
                                            <p:strVal val="#ppt_y"/>
                                          </p:val>
                                        </p:tav>
                                      </p:tavLst>
                                    </p:anim>
                                  </p:childTnLst>
                                </p:cTn>
                              </p:par>
                              <p:par>
                                <p:cTn id="37" presetID="42" presetClass="exit" presetSubtype="0" fill="hold" grpId="1" nodeType="withEffect">
                                  <p:stCondLst>
                                    <p:cond delay="0"/>
                                  </p:stCondLst>
                                  <p:childTnLst>
                                    <p:animEffect transition="out" filter="fade">
                                      <p:cBhvr>
                                        <p:cTn id="38" dur="1000"/>
                                        <p:tgtEl>
                                          <p:spTgt spid="57"/>
                                        </p:tgtEl>
                                      </p:cBhvr>
                                    </p:animEffect>
                                    <p:anim calcmode="lin" valueType="num">
                                      <p:cBhvr>
                                        <p:cTn id="39" dur="1000"/>
                                        <p:tgtEl>
                                          <p:spTgt spid="57"/>
                                        </p:tgtEl>
                                        <p:attrNameLst>
                                          <p:attrName>ppt_x</p:attrName>
                                        </p:attrNameLst>
                                      </p:cBhvr>
                                      <p:tavLst>
                                        <p:tav tm="0">
                                          <p:val>
                                            <p:strVal val="ppt_x"/>
                                          </p:val>
                                        </p:tav>
                                        <p:tav tm="100000">
                                          <p:val>
                                            <p:strVal val="ppt_x"/>
                                          </p:val>
                                        </p:tav>
                                      </p:tavLst>
                                    </p:anim>
                                    <p:anim calcmode="lin" valueType="num">
                                      <p:cBhvr>
                                        <p:cTn id="40" dur="1000"/>
                                        <p:tgtEl>
                                          <p:spTgt spid="57"/>
                                        </p:tgtEl>
                                        <p:attrNameLst>
                                          <p:attrName>ppt_y</p:attrName>
                                        </p:attrNameLst>
                                      </p:cBhvr>
                                      <p:tavLst>
                                        <p:tav tm="0">
                                          <p:val>
                                            <p:strVal val="ppt_y"/>
                                          </p:val>
                                        </p:tav>
                                        <p:tav tm="100000">
                                          <p:val>
                                            <p:strVal val="ppt_y+.1"/>
                                          </p:val>
                                        </p:tav>
                                      </p:tavLst>
                                    </p:anim>
                                    <p:set>
                                      <p:cBhvr>
                                        <p:cTn id="41" dur="1" fill="hold">
                                          <p:stCondLst>
                                            <p:cond delay="999"/>
                                          </p:stCondLst>
                                        </p:cTn>
                                        <p:tgtEl>
                                          <p:spTgt spid="57"/>
                                        </p:tgtEl>
                                        <p:attrNameLst>
                                          <p:attrName>style.visibility</p:attrName>
                                        </p:attrNameLst>
                                      </p:cBhvr>
                                      <p:to>
                                        <p:strVal val="hidden"/>
                                      </p:to>
                                    </p:set>
                                  </p:childTnLst>
                                </p:cTn>
                              </p:par>
                              <p:par>
                                <p:cTn id="42" presetID="42" presetClass="exit" presetSubtype="0" fill="hold" grpId="1" nodeType="withEffect">
                                  <p:stCondLst>
                                    <p:cond delay="0"/>
                                  </p:stCondLst>
                                  <p:childTnLst>
                                    <p:animEffect transition="out" filter="fade">
                                      <p:cBhvr>
                                        <p:cTn id="43" dur="1000"/>
                                        <p:tgtEl>
                                          <p:spTgt spid="69"/>
                                        </p:tgtEl>
                                      </p:cBhvr>
                                    </p:animEffect>
                                    <p:anim calcmode="lin" valueType="num">
                                      <p:cBhvr>
                                        <p:cTn id="44" dur="1000"/>
                                        <p:tgtEl>
                                          <p:spTgt spid="69"/>
                                        </p:tgtEl>
                                        <p:attrNameLst>
                                          <p:attrName>ppt_x</p:attrName>
                                        </p:attrNameLst>
                                      </p:cBhvr>
                                      <p:tavLst>
                                        <p:tav tm="0">
                                          <p:val>
                                            <p:strVal val="ppt_x"/>
                                          </p:val>
                                        </p:tav>
                                        <p:tav tm="100000">
                                          <p:val>
                                            <p:strVal val="ppt_x"/>
                                          </p:val>
                                        </p:tav>
                                      </p:tavLst>
                                    </p:anim>
                                    <p:anim calcmode="lin" valueType="num">
                                      <p:cBhvr>
                                        <p:cTn id="45" dur="1000"/>
                                        <p:tgtEl>
                                          <p:spTgt spid="69"/>
                                        </p:tgtEl>
                                        <p:attrNameLst>
                                          <p:attrName>ppt_y</p:attrName>
                                        </p:attrNameLst>
                                      </p:cBhvr>
                                      <p:tavLst>
                                        <p:tav tm="0">
                                          <p:val>
                                            <p:strVal val="ppt_y"/>
                                          </p:val>
                                        </p:tav>
                                        <p:tav tm="100000">
                                          <p:val>
                                            <p:strVal val="ppt_y+.1"/>
                                          </p:val>
                                        </p:tav>
                                      </p:tavLst>
                                    </p:anim>
                                    <p:set>
                                      <p:cBhvr>
                                        <p:cTn id="46" dur="1" fill="hold">
                                          <p:stCondLst>
                                            <p:cond delay="999"/>
                                          </p:stCondLst>
                                        </p:cTn>
                                        <p:tgtEl>
                                          <p:spTgt spid="6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1" nodeType="clickEffect">
                                  <p:stCondLst>
                                    <p:cond delay="0"/>
                                  </p:stCondLst>
                                  <p:childTnLst>
                                    <p:animEffect transition="out" filter="fade">
                                      <p:cBhvr>
                                        <p:cTn id="50" dur="1000"/>
                                        <p:tgtEl>
                                          <p:spTgt spid="102"/>
                                        </p:tgtEl>
                                      </p:cBhvr>
                                    </p:animEffect>
                                    <p:anim calcmode="lin" valueType="num">
                                      <p:cBhvr>
                                        <p:cTn id="51" dur="1000"/>
                                        <p:tgtEl>
                                          <p:spTgt spid="102"/>
                                        </p:tgtEl>
                                        <p:attrNameLst>
                                          <p:attrName>ppt_x</p:attrName>
                                        </p:attrNameLst>
                                      </p:cBhvr>
                                      <p:tavLst>
                                        <p:tav tm="0">
                                          <p:val>
                                            <p:strVal val="ppt_x"/>
                                          </p:val>
                                        </p:tav>
                                        <p:tav tm="100000">
                                          <p:val>
                                            <p:strVal val="ppt_x"/>
                                          </p:val>
                                        </p:tav>
                                      </p:tavLst>
                                    </p:anim>
                                    <p:anim calcmode="lin" valueType="num">
                                      <p:cBhvr>
                                        <p:cTn id="52" dur="1000"/>
                                        <p:tgtEl>
                                          <p:spTgt spid="102"/>
                                        </p:tgtEl>
                                        <p:attrNameLst>
                                          <p:attrName>ppt_y</p:attrName>
                                        </p:attrNameLst>
                                      </p:cBhvr>
                                      <p:tavLst>
                                        <p:tav tm="0">
                                          <p:val>
                                            <p:strVal val="ppt_y"/>
                                          </p:val>
                                        </p:tav>
                                        <p:tav tm="100000">
                                          <p:val>
                                            <p:strVal val="ppt_y+.1"/>
                                          </p:val>
                                        </p:tav>
                                      </p:tavLst>
                                    </p:anim>
                                    <p:set>
                                      <p:cBhvr>
                                        <p:cTn id="53" dur="1" fill="hold">
                                          <p:stCondLst>
                                            <p:cond delay="999"/>
                                          </p:stCondLst>
                                        </p:cTn>
                                        <p:tgtEl>
                                          <p:spTgt spid="102"/>
                                        </p:tgtEl>
                                        <p:attrNameLst>
                                          <p:attrName>style.visibility</p:attrName>
                                        </p:attrNameLst>
                                      </p:cBhvr>
                                      <p:to>
                                        <p:strVal val="hidden"/>
                                      </p:to>
                                    </p:set>
                                  </p:childTnLst>
                                </p:cTn>
                              </p:par>
                              <p:par>
                                <p:cTn id="54" presetID="42" presetClass="exit" presetSubtype="0" fill="hold" grpId="1" nodeType="withEffect">
                                  <p:stCondLst>
                                    <p:cond delay="0"/>
                                  </p:stCondLst>
                                  <p:childTnLst>
                                    <p:animEffect transition="out" filter="fade">
                                      <p:cBhvr>
                                        <p:cTn id="55" dur="1000"/>
                                        <p:tgtEl>
                                          <p:spTgt spid="59"/>
                                        </p:tgtEl>
                                      </p:cBhvr>
                                    </p:animEffect>
                                    <p:anim calcmode="lin" valueType="num">
                                      <p:cBhvr>
                                        <p:cTn id="56" dur="1000"/>
                                        <p:tgtEl>
                                          <p:spTgt spid="59"/>
                                        </p:tgtEl>
                                        <p:attrNameLst>
                                          <p:attrName>ppt_x</p:attrName>
                                        </p:attrNameLst>
                                      </p:cBhvr>
                                      <p:tavLst>
                                        <p:tav tm="0">
                                          <p:val>
                                            <p:strVal val="ppt_x"/>
                                          </p:val>
                                        </p:tav>
                                        <p:tav tm="100000">
                                          <p:val>
                                            <p:strVal val="ppt_x"/>
                                          </p:val>
                                        </p:tav>
                                      </p:tavLst>
                                    </p:anim>
                                    <p:anim calcmode="lin" valueType="num">
                                      <p:cBhvr>
                                        <p:cTn id="57" dur="1000"/>
                                        <p:tgtEl>
                                          <p:spTgt spid="59"/>
                                        </p:tgtEl>
                                        <p:attrNameLst>
                                          <p:attrName>ppt_y</p:attrName>
                                        </p:attrNameLst>
                                      </p:cBhvr>
                                      <p:tavLst>
                                        <p:tav tm="0">
                                          <p:val>
                                            <p:strVal val="ppt_y"/>
                                          </p:val>
                                        </p:tav>
                                        <p:tav tm="100000">
                                          <p:val>
                                            <p:strVal val="ppt_y+.1"/>
                                          </p:val>
                                        </p:tav>
                                      </p:tavLst>
                                    </p:anim>
                                    <p:set>
                                      <p:cBhvr>
                                        <p:cTn id="58" dur="1" fill="hold">
                                          <p:stCondLst>
                                            <p:cond delay="999"/>
                                          </p:stCondLst>
                                        </p:cTn>
                                        <p:tgtEl>
                                          <p:spTgt spid="59"/>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1000"/>
                                        <p:tgtEl>
                                          <p:spTgt spid="103"/>
                                        </p:tgtEl>
                                      </p:cBhvr>
                                    </p:animEffect>
                                    <p:anim calcmode="lin" valueType="num">
                                      <p:cBhvr>
                                        <p:cTn id="61" dur="1000"/>
                                        <p:tgtEl>
                                          <p:spTgt spid="103"/>
                                        </p:tgtEl>
                                        <p:attrNameLst>
                                          <p:attrName>ppt_x</p:attrName>
                                        </p:attrNameLst>
                                      </p:cBhvr>
                                      <p:tavLst>
                                        <p:tav tm="0">
                                          <p:val>
                                            <p:strVal val="ppt_x"/>
                                          </p:val>
                                        </p:tav>
                                        <p:tav tm="100000">
                                          <p:val>
                                            <p:strVal val="ppt_x"/>
                                          </p:val>
                                        </p:tav>
                                      </p:tavLst>
                                    </p:anim>
                                    <p:anim calcmode="lin" valueType="num">
                                      <p:cBhvr>
                                        <p:cTn id="62" dur="1000"/>
                                        <p:tgtEl>
                                          <p:spTgt spid="103"/>
                                        </p:tgtEl>
                                        <p:attrNameLst>
                                          <p:attrName>ppt_y</p:attrName>
                                        </p:attrNameLst>
                                      </p:cBhvr>
                                      <p:tavLst>
                                        <p:tav tm="0">
                                          <p:val>
                                            <p:strVal val="ppt_y"/>
                                          </p:val>
                                        </p:tav>
                                        <p:tav tm="100000">
                                          <p:val>
                                            <p:strVal val="ppt_y+.1"/>
                                          </p:val>
                                        </p:tav>
                                      </p:tavLst>
                                    </p:anim>
                                    <p:set>
                                      <p:cBhvr>
                                        <p:cTn id="63" dur="1" fill="hold">
                                          <p:stCondLst>
                                            <p:cond delay="999"/>
                                          </p:stCondLst>
                                        </p:cTn>
                                        <p:tgtEl>
                                          <p:spTgt spid="103"/>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1000"/>
                                        <p:tgtEl>
                                          <p:spTgt spid="60"/>
                                        </p:tgtEl>
                                      </p:cBhvr>
                                    </p:animEffect>
                                    <p:anim calcmode="lin" valueType="num">
                                      <p:cBhvr>
                                        <p:cTn id="66" dur="1000"/>
                                        <p:tgtEl>
                                          <p:spTgt spid="60"/>
                                        </p:tgtEl>
                                        <p:attrNameLst>
                                          <p:attrName>ppt_x</p:attrName>
                                        </p:attrNameLst>
                                      </p:cBhvr>
                                      <p:tavLst>
                                        <p:tav tm="0">
                                          <p:val>
                                            <p:strVal val="ppt_x"/>
                                          </p:val>
                                        </p:tav>
                                        <p:tav tm="100000">
                                          <p:val>
                                            <p:strVal val="ppt_x"/>
                                          </p:val>
                                        </p:tav>
                                      </p:tavLst>
                                    </p:anim>
                                    <p:anim calcmode="lin" valueType="num">
                                      <p:cBhvr>
                                        <p:cTn id="67" dur="1000"/>
                                        <p:tgtEl>
                                          <p:spTgt spid="60"/>
                                        </p:tgtEl>
                                        <p:attrNameLst>
                                          <p:attrName>ppt_y</p:attrName>
                                        </p:attrNameLst>
                                      </p:cBhvr>
                                      <p:tavLst>
                                        <p:tav tm="0">
                                          <p:val>
                                            <p:strVal val="ppt_y"/>
                                          </p:val>
                                        </p:tav>
                                        <p:tav tm="100000">
                                          <p:val>
                                            <p:strVal val="ppt_y+.1"/>
                                          </p:val>
                                        </p:tav>
                                      </p:tavLst>
                                    </p:anim>
                                    <p:set>
                                      <p:cBhvr>
                                        <p:cTn id="68" dur="1" fill="hold">
                                          <p:stCondLst>
                                            <p:cond delay="999"/>
                                          </p:stCondLst>
                                        </p:cTn>
                                        <p:tgtEl>
                                          <p:spTgt spid="60"/>
                                        </p:tgtEl>
                                        <p:attrNameLst>
                                          <p:attrName>style.visibility</p:attrName>
                                        </p:attrNameLst>
                                      </p:cBhvr>
                                      <p:to>
                                        <p:strVal val="hidden"/>
                                      </p:to>
                                    </p:set>
                                  </p:childTnLst>
                                </p:cTn>
                              </p:par>
                              <p:par>
                                <p:cTn id="69" presetID="42"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1000"/>
                                        <p:tgtEl>
                                          <p:spTgt spid="104"/>
                                        </p:tgtEl>
                                      </p:cBhvr>
                                    </p:animEffect>
                                    <p:anim calcmode="lin" valueType="num">
                                      <p:cBhvr>
                                        <p:cTn id="77" dur="1000" fill="hold"/>
                                        <p:tgtEl>
                                          <p:spTgt spid="104"/>
                                        </p:tgtEl>
                                        <p:attrNameLst>
                                          <p:attrName>ppt_x</p:attrName>
                                        </p:attrNameLst>
                                      </p:cBhvr>
                                      <p:tavLst>
                                        <p:tav tm="0">
                                          <p:val>
                                            <p:strVal val="#ppt_x"/>
                                          </p:val>
                                        </p:tav>
                                        <p:tav tm="100000">
                                          <p:val>
                                            <p:strVal val="#ppt_x"/>
                                          </p:val>
                                        </p:tav>
                                      </p:tavLst>
                                    </p:anim>
                                    <p:anim calcmode="lin" valueType="num">
                                      <p:cBhvr>
                                        <p:cTn id="7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1000"/>
                                        <p:tgtEl>
                                          <p:spTgt spid="58"/>
                                        </p:tgtEl>
                                      </p:cBhvr>
                                    </p:animEffect>
                                    <p:anim calcmode="lin" valueType="num">
                                      <p:cBhvr>
                                        <p:cTn id="83" dur="1000"/>
                                        <p:tgtEl>
                                          <p:spTgt spid="58"/>
                                        </p:tgtEl>
                                        <p:attrNameLst>
                                          <p:attrName>ppt_x</p:attrName>
                                        </p:attrNameLst>
                                      </p:cBhvr>
                                      <p:tavLst>
                                        <p:tav tm="0">
                                          <p:val>
                                            <p:strVal val="ppt_x"/>
                                          </p:val>
                                        </p:tav>
                                        <p:tav tm="100000">
                                          <p:val>
                                            <p:strVal val="ppt_x"/>
                                          </p:val>
                                        </p:tav>
                                      </p:tavLst>
                                    </p:anim>
                                    <p:anim calcmode="lin" valueType="num">
                                      <p:cBhvr>
                                        <p:cTn id="84" dur="1000"/>
                                        <p:tgtEl>
                                          <p:spTgt spid="58"/>
                                        </p:tgtEl>
                                        <p:attrNameLst>
                                          <p:attrName>ppt_y</p:attrName>
                                        </p:attrNameLst>
                                      </p:cBhvr>
                                      <p:tavLst>
                                        <p:tav tm="0">
                                          <p:val>
                                            <p:strVal val="ppt_y"/>
                                          </p:val>
                                        </p:tav>
                                        <p:tav tm="100000">
                                          <p:val>
                                            <p:strVal val="ppt_y+.1"/>
                                          </p:val>
                                        </p:tav>
                                      </p:tavLst>
                                    </p:anim>
                                    <p:set>
                                      <p:cBhvr>
                                        <p:cTn id="85" dur="1" fill="hold">
                                          <p:stCondLst>
                                            <p:cond delay="999"/>
                                          </p:stCondLst>
                                        </p:cTn>
                                        <p:tgtEl>
                                          <p:spTgt spid="58"/>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104"/>
                                        </p:tgtEl>
                                      </p:cBhvr>
                                    </p:animEffect>
                                    <p:anim calcmode="lin" valueType="num">
                                      <p:cBhvr>
                                        <p:cTn id="88" dur="1000"/>
                                        <p:tgtEl>
                                          <p:spTgt spid="104"/>
                                        </p:tgtEl>
                                        <p:attrNameLst>
                                          <p:attrName>ppt_x</p:attrName>
                                        </p:attrNameLst>
                                      </p:cBhvr>
                                      <p:tavLst>
                                        <p:tav tm="0">
                                          <p:val>
                                            <p:strVal val="ppt_x"/>
                                          </p:val>
                                        </p:tav>
                                        <p:tav tm="100000">
                                          <p:val>
                                            <p:strVal val="ppt_x"/>
                                          </p:val>
                                        </p:tav>
                                      </p:tavLst>
                                    </p:anim>
                                    <p:anim calcmode="lin" valueType="num">
                                      <p:cBhvr>
                                        <p:cTn id="89" dur="1000"/>
                                        <p:tgtEl>
                                          <p:spTgt spid="104"/>
                                        </p:tgtEl>
                                        <p:attrNameLst>
                                          <p:attrName>ppt_y</p:attrName>
                                        </p:attrNameLst>
                                      </p:cBhvr>
                                      <p:tavLst>
                                        <p:tav tm="0">
                                          <p:val>
                                            <p:strVal val="ppt_y"/>
                                          </p:val>
                                        </p:tav>
                                        <p:tav tm="100000">
                                          <p:val>
                                            <p:strVal val="ppt_y+.1"/>
                                          </p:val>
                                        </p:tav>
                                      </p:tavLst>
                                    </p:anim>
                                    <p:set>
                                      <p:cBhvr>
                                        <p:cTn id="90" dur="1" fill="hold">
                                          <p:stCondLst>
                                            <p:cond delay="999"/>
                                          </p:stCondLst>
                                        </p:cTn>
                                        <p:tgtEl>
                                          <p:spTgt spid="104"/>
                                        </p:tgtEl>
                                        <p:attrNameLst>
                                          <p:attrName>style.visibility</p:attrName>
                                        </p:attrNameLst>
                                      </p:cBhvr>
                                      <p:to>
                                        <p:strVal val="hidden"/>
                                      </p:to>
                                    </p:set>
                                  </p:childTnLst>
                                </p:cTn>
                              </p:par>
                              <p:par>
                                <p:cTn id="91" presetID="42"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0"/>
                                        <p:tgtEl>
                                          <p:spTgt spid="55"/>
                                        </p:tgtEl>
                                      </p:cBhvr>
                                    </p:animEffect>
                                    <p:anim calcmode="lin" valueType="num">
                                      <p:cBhvr>
                                        <p:cTn id="94" dur="1000" fill="hold"/>
                                        <p:tgtEl>
                                          <p:spTgt spid="55"/>
                                        </p:tgtEl>
                                        <p:attrNameLst>
                                          <p:attrName>ppt_x</p:attrName>
                                        </p:attrNameLst>
                                      </p:cBhvr>
                                      <p:tavLst>
                                        <p:tav tm="0">
                                          <p:val>
                                            <p:strVal val="#ppt_x"/>
                                          </p:val>
                                        </p:tav>
                                        <p:tav tm="100000">
                                          <p:val>
                                            <p:strVal val="#ppt_x"/>
                                          </p:val>
                                        </p:tav>
                                      </p:tavLst>
                                    </p:anim>
                                    <p:anim calcmode="lin" valueType="num">
                                      <p:cBhvr>
                                        <p:cTn id="95" dur="1000" fill="hold"/>
                                        <p:tgtEl>
                                          <p:spTgt spid="5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1000"/>
                                        <p:tgtEl>
                                          <p:spTgt spid="105"/>
                                        </p:tgtEl>
                                      </p:cBhvr>
                                    </p:animEffect>
                                    <p:anim calcmode="lin" valueType="num">
                                      <p:cBhvr>
                                        <p:cTn id="99" dur="1000" fill="hold"/>
                                        <p:tgtEl>
                                          <p:spTgt spid="105"/>
                                        </p:tgtEl>
                                        <p:attrNameLst>
                                          <p:attrName>ppt_x</p:attrName>
                                        </p:attrNameLst>
                                      </p:cBhvr>
                                      <p:tavLst>
                                        <p:tav tm="0">
                                          <p:val>
                                            <p:strVal val="#ppt_x"/>
                                          </p:val>
                                        </p:tav>
                                        <p:tav tm="100000">
                                          <p:val>
                                            <p:strVal val="#ppt_x"/>
                                          </p:val>
                                        </p:tav>
                                      </p:tavLst>
                                    </p:anim>
                                    <p:anim calcmode="lin" valueType="num">
                                      <p:cBhvr>
                                        <p:cTn id="10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2"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par>
                                <p:cTn id="106" presetID="10" presetClass="entr" presetSubtype="0" fill="hold" grpId="2"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grpId="2"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par>
                                <p:cTn id="112" presetID="10" presetClass="entr" presetSubtype="0" fill="hold" grpId="2" nodeType="with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fade">
                                      <p:cBhvr>
                                        <p:cTn id="114" dur="500"/>
                                        <p:tgtEl>
                                          <p:spTgt spid="102"/>
                                        </p:tgtEl>
                                      </p:cBhvr>
                                    </p:animEffect>
                                  </p:childTnLst>
                                </p:cTn>
                              </p:par>
                              <p:par>
                                <p:cTn id="115" presetID="10" presetClass="entr" presetSubtype="0" fill="hold" grpId="2" nodeType="withEffect">
                                  <p:stCondLst>
                                    <p:cond delay="0"/>
                                  </p:stCondLst>
                                  <p:childTnLst>
                                    <p:set>
                                      <p:cBhvr>
                                        <p:cTn id="116" dur="1" fill="hold">
                                          <p:stCondLst>
                                            <p:cond delay="0"/>
                                          </p:stCondLst>
                                        </p:cTn>
                                        <p:tgtEl>
                                          <p:spTgt spid="103"/>
                                        </p:tgtEl>
                                        <p:attrNameLst>
                                          <p:attrName>style.visibility</p:attrName>
                                        </p:attrNameLst>
                                      </p:cBhvr>
                                      <p:to>
                                        <p:strVal val="visible"/>
                                      </p:to>
                                    </p:set>
                                    <p:animEffect transition="in" filter="fade">
                                      <p:cBhvr>
                                        <p:cTn id="117" dur="500"/>
                                        <p:tgtEl>
                                          <p:spTgt spid="103"/>
                                        </p:tgtEl>
                                      </p:cBhvr>
                                    </p:animEffect>
                                  </p:childTnLst>
                                </p:cTn>
                              </p:par>
                              <p:par>
                                <p:cTn id="118" presetID="10" presetClass="entr" presetSubtype="0" fill="hold" grpId="2" nodeType="with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500"/>
                                        <p:tgtEl>
                                          <p:spTgt spid="60"/>
                                        </p:tgtEl>
                                      </p:cBhvr>
                                    </p:animEffect>
                                  </p:childTnLst>
                                </p:cTn>
                              </p:par>
                              <p:par>
                                <p:cTn id="121" presetID="10" presetClass="entr" presetSubtype="0" fill="hold" grpId="2" nodeType="with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500"/>
                                        <p:tgtEl>
                                          <p:spTgt spid="104"/>
                                        </p:tgtEl>
                                      </p:cBhvr>
                                    </p:animEffect>
                                  </p:childTnLst>
                                </p:cTn>
                              </p:par>
                              <p:par>
                                <p:cTn id="124" presetID="10" presetClass="entr" presetSubtype="0" fill="hold" grpId="2"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9" grpId="0"/>
      <p:bldP spid="69" grpId="1"/>
      <p:bldP spid="69" grpId="2"/>
      <p:bldP spid="102" grpId="0"/>
      <p:bldP spid="102" grpId="1"/>
      <p:bldP spid="102" grpId="2"/>
      <p:bldP spid="103" grpId="0"/>
      <p:bldP spid="103" grpId="1"/>
      <p:bldP spid="103" grpId="2"/>
      <p:bldP spid="104" grpId="0"/>
      <p:bldP spid="104" grpId="1"/>
      <p:bldP spid="104" grpId="2"/>
      <p:bldP spid="10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2"/>
          <p:cNvSpPr>
            <a:spLocks noGrp="1" noChangeArrowheads="1"/>
          </p:cNvSpPr>
          <p:nvPr>
            <p:ph type="title" idx="4294967295"/>
          </p:nvPr>
        </p:nvSpPr>
        <p:spPr/>
        <p:txBody>
          <a:bodyPr/>
          <a:lstStyle/>
          <a:p>
            <a:r>
              <a:rPr lang="en-US" smtClean="0"/>
              <a:t>CCNA Exploration   </a:t>
            </a:r>
          </a:p>
        </p:txBody>
      </p:sp>
      <p:sp>
        <p:nvSpPr>
          <p:cNvPr id="86019"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Teaching</a:t>
            </a:r>
          </a:p>
        </p:txBody>
      </p:sp>
      <p:sp>
        <p:nvSpPr>
          <p:cNvPr id="86020" name="Rectangle 8"/>
          <p:cNvSpPr>
            <a:spLocks noChangeArrowheads="1"/>
          </p:cNvSpPr>
          <p:nvPr/>
        </p:nvSpPr>
        <p:spPr bwMode="auto">
          <a:xfrm>
            <a:off x="288925" y="64214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6021"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80973" name="Group 77"/>
          <p:cNvGraphicFramePr>
            <a:graphicFrameLocks noGrp="1"/>
          </p:cNvGraphicFramePr>
          <p:nvPr/>
        </p:nvGraphicFramePr>
        <p:xfrm>
          <a:off x="304800" y="1558925"/>
          <a:ext cx="8605838" cy="4994276"/>
        </p:xfrm>
        <a:graphic>
          <a:graphicData uri="http://schemas.openxmlformats.org/drawingml/2006/table">
            <a:tbl>
              <a:tblPr/>
              <a:tblGrid>
                <a:gridCol w="960438"/>
                <a:gridCol w="1911350"/>
                <a:gridCol w="1911350"/>
                <a:gridCol w="1911350"/>
                <a:gridCol w="1911350"/>
              </a:tblGrid>
              <a:tr h="592138">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Fundamentals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Routing Protocols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LAN Switching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Wireless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Accessing the WAN</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402138">
                <a:tc>
                  <a:txBody>
                    <a:bodyPr/>
                    <a:lstStyle/>
                    <a:p>
                      <a:pPr marL="36513" marR="0" lvl="0" indent="0" algn="ctr" defTabSz="914400" rtl="0" eaLnBrk="1" fontAlgn="base" latinLnBrk="0" hangingPunct="1">
                        <a:lnSpc>
                          <a:spcPct val="85000"/>
                        </a:lnSpc>
                        <a:spcBef>
                          <a:spcPct val="20000"/>
                        </a:spcBef>
                        <a:spcAft>
                          <a:spcPts val="300"/>
                        </a:spcAft>
                        <a:buClrTx/>
                        <a:buSzTx/>
                        <a:buFontTx/>
                        <a:buNone/>
                        <a:tabLst/>
                      </a:pPr>
                      <a:r>
                        <a:rPr kumimoji="0" lang="en-US" sz="1000" b="1" i="0" u="none" strike="noStrike" cap="none" normalizeH="0" baseline="0" smtClean="0">
                          <a:ln>
                            <a:noFill/>
                          </a:ln>
                          <a:solidFill>
                            <a:srgbClr val="000000"/>
                          </a:solidFill>
                          <a:effectLst/>
                          <a:latin typeface="Arial" pitchFamily="34" charset="0"/>
                        </a:rPr>
                        <a:t>Instructors</a:t>
                      </a:r>
                      <a:br>
                        <a:rPr kumimoji="0" lang="en-US" sz="1000" b="1"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(Prereqs to teach student classes)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Working at a Small-to-Medium Business or ISP </a:t>
                      </a:r>
                      <a:r>
                        <a:rPr kumimoji="0" lang="en-US" sz="1000" b="1" i="0" u="none" strike="noStrike" cap="none" normalizeH="0" baseline="0" smtClean="0">
                          <a:ln>
                            <a:noFill/>
                          </a:ln>
                          <a:solidFill>
                            <a:srgbClr val="000000"/>
                          </a:solidFill>
                          <a:effectLst/>
                          <a:latin typeface="Arial" pitchFamily="34" charset="0"/>
                        </a:rPr>
                        <a:t>AND </a:t>
                      </a:r>
                      <a:r>
                        <a:rPr kumimoji="0" lang="en-US" sz="1000" b="0" i="0" u="none" strike="noStrike" cap="none" normalizeH="0" baseline="0" smtClean="0">
                          <a:ln>
                            <a:noFill/>
                          </a:ln>
                          <a:solidFill>
                            <a:srgbClr val="000000"/>
                          </a:solidFill>
                          <a:effectLst/>
                          <a:latin typeface="Arial" pitchFamily="34" charset="0"/>
                        </a:rPr>
                        <a:t>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Fundamentals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 </a:t>
                      </a:r>
                      <a:r>
                        <a:rPr kumimoji="0" lang="en-US" sz="1000" b="0" i="0" u="none" strike="noStrike" cap="none" normalizeH="0" baseline="0" smtClean="0">
                          <a:ln>
                            <a:noFill/>
                          </a:ln>
                          <a:solidFill>
                            <a:srgbClr val="000000"/>
                          </a:solidFill>
                          <a:effectLst/>
                          <a:latin typeface="Arial" pitchFamily="34" charset="0"/>
                        </a:rPr>
                        <a:t>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4 v 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rgbClr val="000000"/>
                          </a:solidFill>
                          <a:effectLst/>
                          <a:latin typeface="Arial" pitchFamily="34" charset="0"/>
                        </a:rPr>
                        <a:t>OR </a:t>
                      </a:r>
                      <a:r>
                        <a:rPr kumimoji="0" lang="en-US" sz="1000" b="0" i="0" u="none" strike="noStrike" cap="none" normalizeH="0" baseline="0" smtClean="0">
                          <a:ln>
                            <a:noFill/>
                          </a:ln>
                          <a:solidFill>
                            <a:srgbClr val="000000"/>
                          </a:solidFill>
                          <a:effectLst/>
                          <a:latin typeface="Arial" pitchFamily="34" charset="0"/>
                        </a:rPr>
                        <a:t>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Introducing Routing and Switching in the Enterprise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Routing Protocols and Concepts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 </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4 v3.1</a:t>
                      </a:r>
                      <a:r>
                        <a:rPr kumimoji="0" lang="en-US" sz="1000" b="1" i="0" u="none" strike="noStrike" cap="none" normalizeH="0" baseline="0" smtClean="0">
                          <a:ln>
                            <a:noFill/>
                          </a:ln>
                          <a:solidFill>
                            <a:srgbClr val="000000"/>
                          </a:solidFill>
                          <a:effectLst/>
                          <a:latin typeface="Arial" pitchFamily="34" charset="0"/>
                        </a:rPr>
                        <a:t> 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chemeClr val="tx1"/>
                          </a:solidFill>
                          <a:effectLst/>
                          <a:latin typeface="Arial" pitchFamily="34" charset="0"/>
                        </a:rPr>
                        <a:t>OR</a:t>
                      </a:r>
                      <a:r>
                        <a:rPr kumimoji="0" lang="en-US" sz="1000" b="0" i="0" u="none" strike="noStrike" cap="none" normalizeH="0" baseline="0" smtClean="0">
                          <a:ln>
                            <a:noFill/>
                          </a:ln>
                          <a:solidFill>
                            <a:schemeClr val="tx1"/>
                          </a:solidFill>
                          <a:effectLst/>
                          <a:latin typeface="Arial" pitchFamily="34" charset="0"/>
                        </a:rPr>
                        <a:t> </a:t>
                      </a:r>
                      <a:r>
                        <a:rPr kumimoji="0" lang="en-US" sz="1000" b="0" i="0" u="none" strike="noStrike" cap="none" normalizeH="0" baseline="0" smtClean="0">
                          <a:ln>
                            <a:noFill/>
                          </a:ln>
                          <a:solidFill>
                            <a:srgbClr val="000000"/>
                          </a:solidFill>
                          <a:effectLst/>
                          <a:latin typeface="Arial" pitchFamily="34" charset="0"/>
                        </a:rPr>
                        <a:t>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3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Introducing Routing and Switching in the Enterprise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LAN Switching and Wireless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 </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endPar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Accessing the WAN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endPar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endParaRP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4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Discovery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OR </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Exploration Fast Track)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4 v3.1</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4 v3.1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Discovery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OR</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Orientation</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6038"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6039" name="AutoShape 11"/>
          <p:cNvSpPr>
            <a:spLocks noChangeArrowheads="1"/>
          </p:cNvSpPr>
          <p:nvPr/>
        </p:nvSpPr>
        <p:spPr bwMode="auto">
          <a:xfrm>
            <a:off x="306388" y="1555750"/>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6040"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3" descr="qa4"/>
          <p:cNvPicPr>
            <a:picLocks noChangeAspect="1" noChangeArrowheads="1"/>
          </p:cNvPicPr>
          <p:nvPr/>
        </p:nvPicPr>
        <p:blipFill>
          <a:blip r:embed="rId3" cstate="screen"/>
          <a:srcRect/>
          <a:stretch>
            <a:fillRect/>
          </a:stretch>
        </p:blipFill>
        <p:spPr bwMode="auto">
          <a:xfrm>
            <a:off x="0" y="1600200"/>
            <a:ext cx="9144000" cy="3181350"/>
          </a:xfrm>
          <a:prstGeom prst="rect">
            <a:avLst/>
          </a:prstGeom>
          <a:noFill/>
          <a:ln w="9525">
            <a:noFill/>
            <a:miter lim="800000"/>
            <a:headEnd/>
            <a:tailEnd/>
          </a:ln>
        </p:spPr>
      </p:pic>
      <p:sp>
        <p:nvSpPr>
          <p:cNvPr id="87043" name="Rectangle 10"/>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87044" name="Rectangle 11"/>
          <p:cNvSpPr>
            <a:spLocks noChangeArrowheads="1"/>
          </p:cNvSpPr>
          <p:nvPr/>
        </p:nvSpPr>
        <p:spPr bwMode="auto">
          <a:xfrm>
            <a:off x="636588" y="2771775"/>
            <a:ext cx="3783012"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Translated and Accessible Versions</a:t>
            </a:r>
            <a:endParaRPr lang="en-US" sz="300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8806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8068"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806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8807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807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88073" name="Rectangle 32"/>
          <p:cNvSpPr>
            <a:spLocks noGrp="1" noChangeArrowheads="1"/>
          </p:cNvSpPr>
          <p:nvPr>
            <p:ph type="title" idx="4294967295"/>
          </p:nvPr>
        </p:nvSpPr>
        <p:spPr/>
        <p:txBody>
          <a:bodyPr/>
          <a:lstStyle/>
          <a:p>
            <a:r>
              <a:rPr lang="en-US" smtClean="0"/>
              <a:t>Improving Student Outcomes</a:t>
            </a:r>
          </a:p>
        </p:txBody>
      </p:sp>
      <p:sp>
        <p:nvSpPr>
          <p:cNvPr id="88074" name="Rectangle 33"/>
          <p:cNvSpPr>
            <a:spLocks noGrp="1" noChangeArrowheads="1"/>
          </p:cNvSpPr>
          <p:nvPr>
            <p:ph type="body" idx="4294967295"/>
          </p:nvPr>
        </p:nvSpPr>
        <p:spPr/>
        <p:txBody>
          <a:bodyPr/>
          <a:lstStyle/>
          <a:p>
            <a:r>
              <a:rPr lang="en-US" smtClean="0"/>
              <a:t>We are committed to making our courses and documentation accessible and usable by all students to help them achieve </a:t>
            </a:r>
            <a:br>
              <a:rPr lang="en-US" smtClean="0"/>
            </a:br>
            <a:r>
              <a:rPr lang="en-US" smtClean="0"/>
              <a:t>their goals</a:t>
            </a:r>
          </a:p>
          <a:p>
            <a:r>
              <a:rPr lang="en-US" smtClean="0"/>
              <a:t>Translation of the CCNA curricula improves student outcomes by facilitating learning success on a global scale </a:t>
            </a:r>
          </a:p>
          <a:p>
            <a:r>
              <a:rPr lang="en-US" smtClean="0"/>
              <a:t>Accessible versions of all courses provide access to CCNA Discovery and CCNA Exploration for students with accessible needs—including those with visual, auditory, and dexterity limitations</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89091" name="Rectangle 234"/>
          <p:cNvSpPr>
            <a:spLocks noChangeArrowheads="1"/>
          </p:cNvSpPr>
          <p:nvPr/>
        </p:nvSpPr>
        <p:spPr bwMode="auto">
          <a:xfrm rot="-5400000">
            <a:off x="3690937" y="1404938"/>
            <a:ext cx="1762125" cy="9144000"/>
          </a:xfrm>
          <a:prstGeom prst="rect">
            <a:avLst/>
          </a:prstGeom>
          <a:gradFill rotWithShape="1">
            <a:gsLst>
              <a:gs pos="0">
                <a:srgbClr val="9EC5E6">
                  <a:alpha val="39998"/>
                </a:srgbClr>
              </a:gs>
              <a:gs pos="100000">
                <a:srgbClr val="495B6A">
                  <a:alpha val="0"/>
                </a:srgbClr>
              </a:gs>
            </a:gsLst>
            <a:lin ang="0" scaled="1"/>
          </a:gradFill>
          <a:ln w="9525" algn="ctr">
            <a:noFill/>
            <a:miter lim="800000"/>
            <a:headEnd/>
            <a:tailEnd/>
          </a:ln>
        </p:spPr>
        <p:txBody>
          <a:bodyPr vert="eaVert" wrap="none" lIns="73025" tIns="36511" rIns="73025" bIns="36511" anchor="ctr"/>
          <a:lstStyle/>
          <a:p>
            <a:pPr algn="ctr" eaLnBrk="0" hangingPunct="0">
              <a:lnSpc>
                <a:spcPct val="90000"/>
              </a:lnSpc>
            </a:pPr>
            <a:endParaRPr lang="en-US">
              <a:ea typeface="MS PGothic" pitchFamily="34" charset="-128"/>
            </a:endParaRPr>
          </a:p>
        </p:txBody>
      </p:sp>
      <p:sp>
        <p:nvSpPr>
          <p:cNvPr id="89092" name="Rectangle 407"/>
          <p:cNvSpPr>
            <a:spLocks noChangeArrowheads="1"/>
          </p:cNvSpPr>
          <p:nvPr/>
        </p:nvSpPr>
        <p:spPr bwMode="auto">
          <a:xfrm>
            <a:off x="374650" y="6334125"/>
            <a:ext cx="8394700" cy="209550"/>
          </a:xfrm>
          <a:prstGeom prst="rect">
            <a:avLst/>
          </a:prstGeom>
          <a:gradFill rotWithShape="1">
            <a:gsLst>
              <a:gs pos="0">
                <a:srgbClr val="000000">
                  <a:alpha val="45000"/>
                </a:srgbClr>
              </a:gs>
              <a:gs pos="100000">
                <a:srgbClr val="FFFFFF">
                  <a:alpha val="0"/>
                </a:srgb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ea typeface="MS PGothic" pitchFamily="34" charset="-128"/>
            </a:endParaRPr>
          </a:p>
        </p:txBody>
      </p:sp>
      <p:sp>
        <p:nvSpPr>
          <p:cNvPr id="89093" name="Rectangle 231"/>
          <p:cNvSpPr>
            <a:spLocks noChangeArrowheads="1"/>
          </p:cNvSpPr>
          <p:nvPr/>
        </p:nvSpPr>
        <p:spPr bwMode="auto">
          <a:xfrm>
            <a:off x="520700" y="1663700"/>
            <a:ext cx="8102600" cy="4271963"/>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89094" name="Rectangle 232"/>
          <p:cNvSpPr>
            <a:spLocks noChangeArrowheads="1"/>
          </p:cNvSpPr>
          <p:nvPr/>
        </p:nvSpPr>
        <p:spPr bwMode="auto">
          <a:xfrm>
            <a:off x="603250" y="1751013"/>
            <a:ext cx="7937500" cy="4700587"/>
          </a:xfrm>
          <a:prstGeom prst="rect">
            <a:avLst/>
          </a:prstGeom>
          <a:solidFill>
            <a:srgbClr val="9EC5E6"/>
          </a:solidFill>
          <a:ln w="9525" algn="ctr">
            <a:noFill/>
            <a:miter lim="800000"/>
            <a:headEnd/>
            <a:tailEnd/>
          </a:ln>
        </p:spPr>
        <p:txBody>
          <a:bodyPr lIns="82124" tIns="41061" rIns="82124" bIns="41061" anchor="ctr"/>
          <a:lstStyle/>
          <a:p>
            <a:pPr algn="ctr" eaLnBrk="0" hangingPunct="0">
              <a:lnSpc>
                <a:spcPct val="90000"/>
              </a:lnSpc>
            </a:pPr>
            <a:endParaRPr lang="en-US">
              <a:ea typeface="MS PGothic" pitchFamily="34" charset="-128"/>
            </a:endParaRPr>
          </a:p>
        </p:txBody>
      </p:sp>
      <p:sp>
        <p:nvSpPr>
          <p:cNvPr id="89095" name="Rectangle 412"/>
          <p:cNvSpPr>
            <a:spLocks noChangeArrowheads="1"/>
          </p:cNvSpPr>
          <p:nvPr/>
        </p:nvSpPr>
        <p:spPr bwMode="auto">
          <a:xfrm>
            <a:off x="603250" y="1755775"/>
            <a:ext cx="7937500" cy="1608138"/>
          </a:xfrm>
          <a:prstGeom prst="rect">
            <a:avLst/>
          </a:prstGeom>
          <a:gradFill rotWithShape="1">
            <a:gsLst>
              <a:gs pos="0">
                <a:srgbClr val="FFFFFF">
                  <a:alpha val="50000"/>
                </a:srgbClr>
              </a:gs>
              <a:gs pos="100000">
                <a:srgbClr val="FFFFFF">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89096" name="Rectangle 100"/>
          <p:cNvSpPr>
            <a:spLocks noGrp="1" noChangeArrowheads="1"/>
          </p:cNvSpPr>
          <p:nvPr>
            <p:ph type="title" idx="4294967295"/>
          </p:nvPr>
        </p:nvSpPr>
        <p:spPr/>
        <p:txBody>
          <a:bodyPr/>
          <a:lstStyle/>
          <a:p>
            <a:r>
              <a:rPr lang="en-US" dirty="0" smtClean="0"/>
              <a:t>Cisco Networking Academy</a:t>
            </a:r>
          </a:p>
        </p:txBody>
      </p:sp>
      <p:sp>
        <p:nvSpPr>
          <p:cNvPr id="89097" name="Rectangle 9"/>
          <p:cNvSpPr>
            <a:spLocks noChangeArrowheads="1"/>
          </p:cNvSpPr>
          <p:nvPr/>
        </p:nvSpPr>
        <p:spPr bwMode="auto">
          <a:xfrm>
            <a:off x="1212850" y="4911725"/>
            <a:ext cx="2363788" cy="1473200"/>
          </a:xfrm>
          <a:prstGeom prst="rect">
            <a:avLst/>
          </a:prstGeom>
          <a:solidFill>
            <a:srgbClr val="AA78C6"/>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098" name="Rectangle 10"/>
          <p:cNvSpPr>
            <a:spLocks noChangeArrowheads="1"/>
          </p:cNvSpPr>
          <p:nvPr/>
        </p:nvSpPr>
        <p:spPr bwMode="auto">
          <a:xfrm>
            <a:off x="1212850" y="1809750"/>
            <a:ext cx="2363788" cy="1473200"/>
          </a:xfrm>
          <a:prstGeom prst="rect">
            <a:avLst/>
          </a:prstGeom>
          <a:solidFill>
            <a:srgbClr val="AA78C6"/>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099" name="Rectangle 11"/>
          <p:cNvSpPr>
            <a:spLocks noChangeArrowheads="1"/>
          </p:cNvSpPr>
          <p:nvPr/>
        </p:nvSpPr>
        <p:spPr bwMode="auto">
          <a:xfrm>
            <a:off x="1212850" y="3360738"/>
            <a:ext cx="2363788" cy="1473200"/>
          </a:xfrm>
          <a:prstGeom prst="rect">
            <a:avLst/>
          </a:prstGeom>
          <a:solidFill>
            <a:srgbClr val="AA78C6"/>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0" name="Rectangle 12"/>
          <p:cNvSpPr>
            <a:spLocks noChangeArrowheads="1"/>
          </p:cNvSpPr>
          <p:nvPr/>
        </p:nvSpPr>
        <p:spPr bwMode="auto">
          <a:xfrm>
            <a:off x="3652838" y="4911725"/>
            <a:ext cx="2363787" cy="1473200"/>
          </a:xfrm>
          <a:prstGeom prst="rect">
            <a:avLst/>
          </a:prstGeom>
          <a:solidFill>
            <a:srgbClr val="89A424"/>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1" name="Rectangle 13"/>
          <p:cNvSpPr>
            <a:spLocks noChangeArrowheads="1"/>
          </p:cNvSpPr>
          <p:nvPr/>
        </p:nvSpPr>
        <p:spPr bwMode="auto">
          <a:xfrm>
            <a:off x="3652838" y="1809750"/>
            <a:ext cx="2363787" cy="1473200"/>
          </a:xfrm>
          <a:prstGeom prst="rect">
            <a:avLst/>
          </a:prstGeom>
          <a:solidFill>
            <a:srgbClr val="89A424"/>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2" name="Rectangle 14"/>
          <p:cNvSpPr>
            <a:spLocks noChangeArrowheads="1"/>
          </p:cNvSpPr>
          <p:nvPr/>
        </p:nvSpPr>
        <p:spPr bwMode="auto">
          <a:xfrm>
            <a:off x="3652838" y="3360738"/>
            <a:ext cx="2363787" cy="1473200"/>
          </a:xfrm>
          <a:prstGeom prst="rect">
            <a:avLst/>
          </a:prstGeom>
          <a:solidFill>
            <a:srgbClr val="89A424"/>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3" name="Rectangle 15"/>
          <p:cNvSpPr>
            <a:spLocks noChangeArrowheads="1"/>
          </p:cNvSpPr>
          <p:nvPr/>
        </p:nvSpPr>
        <p:spPr bwMode="auto">
          <a:xfrm>
            <a:off x="6092825" y="4911725"/>
            <a:ext cx="2363788" cy="1473200"/>
          </a:xfrm>
          <a:prstGeom prst="rect">
            <a:avLst/>
          </a:prstGeom>
          <a:solidFill>
            <a:schemeClr val="tx2"/>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4" name="Rectangle 16"/>
          <p:cNvSpPr>
            <a:spLocks noChangeArrowheads="1"/>
          </p:cNvSpPr>
          <p:nvPr/>
        </p:nvSpPr>
        <p:spPr bwMode="auto">
          <a:xfrm>
            <a:off x="6092825" y="1809750"/>
            <a:ext cx="2363788" cy="1473200"/>
          </a:xfrm>
          <a:prstGeom prst="rect">
            <a:avLst/>
          </a:prstGeom>
          <a:solidFill>
            <a:schemeClr val="tx2"/>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5" name="Rectangle 17"/>
          <p:cNvSpPr>
            <a:spLocks noChangeArrowheads="1"/>
          </p:cNvSpPr>
          <p:nvPr/>
        </p:nvSpPr>
        <p:spPr bwMode="auto">
          <a:xfrm>
            <a:off x="6092825" y="3360738"/>
            <a:ext cx="2363788" cy="1473200"/>
          </a:xfrm>
          <a:prstGeom prst="rect">
            <a:avLst/>
          </a:prstGeom>
          <a:solidFill>
            <a:schemeClr val="tx2"/>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6" name="Rectangle 50"/>
          <p:cNvSpPr>
            <a:spLocks noChangeArrowheads="1"/>
          </p:cNvSpPr>
          <p:nvPr/>
        </p:nvSpPr>
        <p:spPr bwMode="auto">
          <a:xfrm>
            <a:off x="1260475" y="3403600"/>
            <a:ext cx="2263775" cy="1390650"/>
          </a:xfrm>
          <a:prstGeom prst="rect">
            <a:avLst/>
          </a:prstGeom>
          <a:solidFill>
            <a:srgbClr val="66327E">
              <a:alpha val="50195"/>
            </a:srgbClr>
          </a:solidFill>
          <a:ln w="9525" algn="ctr">
            <a:noFill/>
            <a:miter lim="800000"/>
            <a:headEnd/>
            <a:tailEnd/>
          </a:ln>
        </p:spPr>
        <p:txBody>
          <a:bodyPr wrap="none" lIns="73025" tIns="36511" rIns="73025" bIns="36511" anchor="ctr"/>
          <a:lstStyle/>
          <a:p>
            <a:endParaRPr lang="en-US"/>
          </a:p>
        </p:txBody>
      </p:sp>
      <p:sp>
        <p:nvSpPr>
          <p:cNvPr id="89107" name="Text Box 21"/>
          <p:cNvSpPr txBox="1">
            <a:spLocks noChangeArrowheads="1"/>
          </p:cNvSpPr>
          <p:nvPr/>
        </p:nvSpPr>
        <p:spPr bwMode="auto">
          <a:xfrm>
            <a:off x="1308100" y="3397250"/>
            <a:ext cx="2216150" cy="145732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High Networking Academy market potential</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High demand for skilled people (IDC) </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Alignment with cert priorities</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Networking Academy global alignment</a:t>
            </a:r>
          </a:p>
        </p:txBody>
      </p:sp>
      <p:sp>
        <p:nvSpPr>
          <p:cNvPr id="89108" name="Rectangle 52"/>
          <p:cNvSpPr>
            <a:spLocks noChangeArrowheads="1"/>
          </p:cNvSpPr>
          <p:nvPr/>
        </p:nvSpPr>
        <p:spPr bwMode="auto">
          <a:xfrm>
            <a:off x="1260475" y="1854200"/>
            <a:ext cx="2263775" cy="1390650"/>
          </a:xfrm>
          <a:prstGeom prst="rect">
            <a:avLst/>
          </a:prstGeom>
          <a:solidFill>
            <a:srgbClr val="66327E">
              <a:alpha val="50195"/>
            </a:srgbClr>
          </a:solidFill>
          <a:ln w="9525" algn="ctr">
            <a:noFill/>
            <a:miter lim="800000"/>
            <a:headEnd/>
            <a:tailEnd/>
          </a:ln>
        </p:spPr>
        <p:txBody>
          <a:bodyPr wrap="none" lIns="73025" tIns="36511" rIns="73025" bIns="36511" anchor="ctr"/>
          <a:lstStyle/>
          <a:p>
            <a:endParaRPr lang="en-US"/>
          </a:p>
        </p:txBody>
      </p:sp>
      <p:sp>
        <p:nvSpPr>
          <p:cNvPr id="89109" name="Rectangle 53"/>
          <p:cNvSpPr>
            <a:spLocks noChangeArrowheads="1"/>
          </p:cNvSpPr>
          <p:nvPr/>
        </p:nvSpPr>
        <p:spPr bwMode="auto">
          <a:xfrm>
            <a:off x="1260475" y="4943475"/>
            <a:ext cx="2263775" cy="1390650"/>
          </a:xfrm>
          <a:prstGeom prst="rect">
            <a:avLst/>
          </a:prstGeom>
          <a:solidFill>
            <a:srgbClr val="66327E">
              <a:alpha val="50195"/>
            </a:srgbClr>
          </a:solidFill>
          <a:ln w="9525" algn="ctr">
            <a:noFill/>
            <a:miter lim="800000"/>
            <a:headEnd/>
            <a:tailEnd/>
          </a:ln>
        </p:spPr>
        <p:txBody>
          <a:bodyPr wrap="none" lIns="73025" tIns="36511" rIns="73025" bIns="36511" anchor="ctr"/>
          <a:lstStyle/>
          <a:p>
            <a:endParaRPr lang="en-US"/>
          </a:p>
        </p:txBody>
      </p:sp>
      <p:sp>
        <p:nvSpPr>
          <p:cNvPr id="89110" name="Text Box 22"/>
          <p:cNvSpPr txBox="1">
            <a:spLocks noChangeArrowheads="1"/>
          </p:cNvSpPr>
          <p:nvPr/>
        </p:nvSpPr>
        <p:spPr bwMode="auto">
          <a:xfrm>
            <a:off x="1306513" y="5038725"/>
            <a:ext cx="2092325" cy="247650"/>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40000"/>
              </a:spcBef>
              <a:buFont typeface="Wingdings" pitchFamily="2" charset="2"/>
              <a:buNone/>
            </a:pPr>
            <a:r>
              <a:rPr lang="en-US" sz="1200">
                <a:solidFill>
                  <a:srgbClr val="FFFF00"/>
                </a:solidFill>
              </a:rPr>
              <a:t>Six UN Languages</a:t>
            </a:r>
          </a:p>
        </p:txBody>
      </p:sp>
      <p:sp>
        <p:nvSpPr>
          <p:cNvPr id="89111" name="Text Box 18"/>
          <p:cNvSpPr txBox="1">
            <a:spLocks noChangeArrowheads="1"/>
          </p:cNvSpPr>
          <p:nvPr/>
        </p:nvSpPr>
        <p:spPr bwMode="auto">
          <a:xfrm>
            <a:off x="1665288" y="2016125"/>
            <a:ext cx="1457325" cy="10541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a:solidFill>
                  <a:schemeClr val="bg1"/>
                </a:solidFill>
              </a:rPr>
              <a:t>Globally</a:t>
            </a:r>
            <a:br>
              <a:rPr lang="en-US" sz="2000">
                <a:solidFill>
                  <a:schemeClr val="bg1"/>
                </a:solidFill>
              </a:rPr>
            </a:br>
            <a:r>
              <a:rPr lang="en-US" sz="2000">
                <a:solidFill>
                  <a:schemeClr val="bg1"/>
                </a:solidFill>
              </a:rPr>
              <a:t>Strategic</a:t>
            </a:r>
          </a:p>
          <a:p>
            <a:pPr algn="ctr" defTabSz="814388" eaLnBrk="0" hangingPunct="0">
              <a:lnSpc>
                <a:spcPct val="90000"/>
              </a:lnSpc>
              <a:spcBef>
                <a:spcPct val="50000"/>
              </a:spcBef>
            </a:pPr>
            <a:r>
              <a:rPr lang="en-US" sz="1200">
                <a:solidFill>
                  <a:srgbClr val="FFFF00"/>
                </a:solidFill>
              </a:rPr>
              <a:t>Led by Cisco</a:t>
            </a:r>
            <a:br>
              <a:rPr lang="en-US" sz="1200">
                <a:solidFill>
                  <a:srgbClr val="FFFF00"/>
                </a:solidFill>
              </a:rPr>
            </a:br>
            <a:r>
              <a:rPr lang="en-US" sz="1200">
                <a:solidFill>
                  <a:srgbClr val="FFFF00"/>
                </a:solidFill>
              </a:rPr>
              <a:t>Corporate</a:t>
            </a:r>
          </a:p>
        </p:txBody>
      </p:sp>
      <p:sp>
        <p:nvSpPr>
          <p:cNvPr id="89112" name="Text Box 21"/>
          <p:cNvSpPr txBox="1">
            <a:spLocks noChangeArrowheads="1"/>
          </p:cNvSpPr>
          <p:nvPr/>
        </p:nvSpPr>
        <p:spPr bwMode="auto">
          <a:xfrm>
            <a:off x="1306513" y="5305425"/>
            <a:ext cx="949325" cy="7937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Arabic</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English</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French</a:t>
            </a:r>
          </a:p>
        </p:txBody>
      </p:sp>
      <p:sp>
        <p:nvSpPr>
          <p:cNvPr id="89113" name="Text Box 21"/>
          <p:cNvSpPr txBox="1">
            <a:spLocks noChangeArrowheads="1"/>
          </p:cNvSpPr>
          <p:nvPr/>
        </p:nvSpPr>
        <p:spPr bwMode="auto">
          <a:xfrm>
            <a:off x="2403475" y="5305425"/>
            <a:ext cx="949325" cy="7937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Russian</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Simplified Chinese</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Spanish</a:t>
            </a:r>
          </a:p>
        </p:txBody>
      </p:sp>
      <p:sp>
        <p:nvSpPr>
          <p:cNvPr id="89114" name="Rectangle 59"/>
          <p:cNvSpPr>
            <a:spLocks noChangeArrowheads="1"/>
          </p:cNvSpPr>
          <p:nvPr/>
        </p:nvSpPr>
        <p:spPr bwMode="auto">
          <a:xfrm>
            <a:off x="3692525" y="4957763"/>
            <a:ext cx="2279650" cy="1376362"/>
          </a:xfrm>
          <a:prstGeom prst="rect">
            <a:avLst/>
          </a:prstGeom>
          <a:solidFill>
            <a:srgbClr val="697E1C">
              <a:alpha val="50195"/>
            </a:srgbClr>
          </a:solidFill>
          <a:ln w="9525" algn="ctr">
            <a:noFill/>
            <a:miter lim="800000"/>
            <a:headEnd/>
            <a:tailEnd/>
          </a:ln>
        </p:spPr>
        <p:txBody>
          <a:bodyPr wrap="none" lIns="73025" tIns="36511" rIns="73025" bIns="36511" anchor="ctr"/>
          <a:lstStyle/>
          <a:p>
            <a:endParaRPr lang="en-US"/>
          </a:p>
        </p:txBody>
      </p:sp>
      <p:sp>
        <p:nvSpPr>
          <p:cNvPr id="89115" name="Rectangle 60"/>
          <p:cNvSpPr>
            <a:spLocks noChangeArrowheads="1"/>
          </p:cNvSpPr>
          <p:nvPr/>
        </p:nvSpPr>
        <p:spPr bwMode="auto">
          <a:xfrm>
            <a:off x="3692525" y="3406775"/>
            <a:ext cx="2279650" cy="1376363"/>
          </a:xfrm>
          <a:prstGeom prst="rect">
            <a:avLst/>
          </a:prstGeom>
          <a:solidFill>
            <a:srgbClr val="697E1C">
              <a:alpha val="50195"/>
            </a:srgbClr>
          </a:solidFill>
          <a:ln w="9525" algn="ctr">
            <a:noFill/>
            <a:miter lim="800000"/>
            <a:headEnd/>
            <a:tailEnd/>
          </a:ln>
        </p:spPr>
        <p:txBody>
          <a:bodyPr wrap="none" lIns="73025" tIns="36511" rIns="73025" bIns="36511" anchor="ctr"/>
          <a:lstStyle/>
          <a:p>
            <a:endParaRPr lang="en-US"/>
          </a:p>
        </p:txBody>
      </p:sp>
      <p:sp>
        <p:nvSpPr>
          <p:cNvPr id="89116" name="Rectangle 61"/>
          <p:cNvSpPr>
            <a:spLocks noChangeArrowheads="1"/>
          </p:cNvSpPr>
          <p:nvPr/>
        </p:nvSpPr>
        <p:spPr bwMode="auto">
          <a:xfrm>
            <a:off x="3692525" y="1854200"/>
            <a:ext cx="2279650" cy="1376363"/>
          </a:xfrm>
          <a:prstGeom prst="rect">
            <a:avLst/>
          </a:prstGeom>
          <a:solidFill>
            <a:srgbClr val="697E1C">
              <a:alpha val="50195"/>
            </a:srgbClr>
          </a:solidFill>
          <a:ln w="9525" algn="ctr">
            <a:noFill/>
            <a:miter lim="800000"/>
            <a:headEnd/>
            <a:tailEnd/>
          </a:ln>
        </p:spPr>
        <p:txBody>
          <a:bodyPr wrap="none" lIns="73025" tIns="36511" rIns="73025" bIns="36511" anchor="ctr"/>
          <a:lstStyle/>
          <a:p>
            <a:endParaRPr lang="en-US"/>
          </a:p>
        </p:txBody>
      </p:sp>
      <p:sp>
        <p:nvSpPr>
          <p:cNvPr id="89117" name="Text Box 23"/>
          <p:cNvSpPr txBox="1">
            <a:spLocks noChangeArrowheads="1"/>
          </p:cNvSpPr>
          <p:nvPr/>
        </p:nvSpPr>
        <p:spPr bwMode="auto">
          <a:xfrm>
            <a:off x="3719513" y="4953000"/>
            <a:ext cx="2174875" cy="650875"/>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40000"/>
              </a:spcBef>
              <a:buFont typeface="Wingdings" pitchFamily="2" charset="2"/>
              <a:buNone/>
            </a:pPr>
            <a:r>
              <a:rPr lang="en-US" sz="1200">
                <a:solidFill>
                  <a:srgbClr val="FFFF00"/>
                </a:solidFill>
              </a:rPr>
              <a:t>Prioritized Installed Base + Theater Priorities</a:t>
            </a:r>
          </a:p>
          <a:p>
            <a:pPr defTabSz="814388" eaLnBrk="0" hangingPunct="0">
              <a:lnSpc>
                <a:spcPct val="90000"/>
              </a:lnSpc>
              <a:spcBef>
                <a:spcPct val="40000"/>
              </a:spcBef>
              <a:buFont typeface="Wingdings" pitchFamily="2" charset="2"/>
              <a:buNone/>
            </a:pPr>
            <a:r>
              <a:rPr lang="en-US" sz="1200">
                <a:solidFill>
                  <a:srgbClr val="FFFF00"/>
                </a:solidFill>
              </a:rPr>
              <a:t>Examples</a:t>
            </a:r>
          </a:p>
        </p:txBody>
      </p:sp>
      <p:sp>
        <p:nvSpPr>
          <p:cNvPr id="89118" name="Text Box 24"/>
          <p:cNvSpPr txBox="1">
            <a:spLocks noChangeArrowheads="1"/>
          </p:cNvSpPr>
          <p:nvPr/>
        </p:nvSpPr>
        <p:spPr bwMode="auto">
          <a:xfrm>
            <a:off x="3724275" y="3392488"/>
            <a:ext cx="2247900" cy="13906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Moderate market potential  </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Moderate demand for skilled people</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Alignment with certification priorities and partner goals</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Networking Academy theater alignment</a:t>
            </a:r>
          </a:p>
        </p:txBody>
      </p:sp>
      <p:sp>
        <p:nvSpPr>
          <p:cNvPr id="89119" name="Text Box 18"/>
          <p:cNvSpPr txBox="1">
            <a:spLocks noChangeArrowheads="1"/>
          </p:cNvSpPr>
          <p:nvPr/>
        </p:nvSpPr>
        <p:spPr bwMode="auto">
          <a:xfrm>
            <a:off x="4103688" y="2016125"/>
            <a:ext cx="1457325" cy="10541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a:solidFill>
                  <a:schemeClr val="bg1"/>
                </a:solidFill>
              </a:rPr>
              <a:t>Regionally Strategic</a:t>
            </a:r>
          </a:p>
          <a:p>
            <a:pPr algn="ctr" defTabSz="814388" eaLnBrk="0" hangingPunct="0">
              <a:lnSpc>
                <a:spcPct val="90000"/>
              </a:lnSpc>
              <a:spcBef>
                <a:spcPct val="50000"/>
              </a:spcBef>
            </a:pPr>
            <a:r>
              <a:rPr lang="en-US" sz="1200">
                <a:solidFill>
                  <a:srgbClr val="FFFF00"/>
                </a:solidFill>
              </a:rPr>
              <a:t>Led by Cisco</a:t>
            </a:r>
            <a:br>
              <a:rPr lang="en-US" sz="1200">
                <a:solidFill>
                  <a:srgbClr val="FFFF00"/>
                </a:solidFill>
              </a:rPr>
            </a:br>
            <a:r>
              <a:rPr lang="en-US" sz="1200">
                <a:solidFill>
                  <a:srgbClr val="FFFF00"/>
                </a:solidFill>
              </a:rPr>
              <a:t>Field or Partner</a:t>
            </a:r>
          </a:p>
        </p:txBody>
      </p:sp>
      <p:sp>
        <p:nvSpPr>
          <p:cNvPr id="89120" name="Text Box 21"/>
          <p:cNvSpPr txBox="1">
            <a:spLocks noChangeArrowheads="1"/>
          </p:cNvSpPr>
          <p:nvPr/>
        </p:nvSpPr>
        <p:spPr bwMode="auto">
          <a:xfrm>
            <a:off x="3719513" y="5616575"/>
            <a:ext cx="1117600" cy="59372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Br. Portuguese</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German</a:t>
            </a:r>
          </a:p>
        </p:txBody>
      </p:sp>
      <p:sp>
        <p:nvSpPr>
          <p:cNvPr id="89121" name="Text Box 21"/>
          <p:cNvSpPr txBox="1">
            <a:spLocks noChangeArrowheads="1"/>
          </p:cNvSpPr>
          <p:nvPr/>
        </p:nvSpPr>
        <p:spPr bwMode="auto">
          <a:xfrm>
            <a:off x="4854575" y="5616575"/>
            <a:ext cx="1117600" cy="59372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dirty="0">
                <a:solidFill>
                  <a:schemeClr val="bg1"/>
                </a:solidFill>
                <a:ea typeface="MS PGothic" pitchFamily="34" charset="-128"/>
              </a:rPr>
              <a:t>Japanese</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Polish</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Tr. Chinese</a:t>
            </a:r>
            <a:endParaRPr lang="en-US" sz="1200" dirty="0">
              <a:solidFill>
                <a:schemeClr val="bg1"/>
              </a:solidFill>
              <a:ea typeface="MS PGothic" pitchFamily="34" charset="-128"/>
            </a:endParaRPr>
          </a:p>
        </p:txBody>
      </p:sp>
      <p:sp>
        <p:nvSpPr>
          <p:cNvPr id="89122" name="Rectangle 66"/>
          <p:cNvSpPr>
            <a:spLocks noChangeArrowheads="1"/>
          </p:cNvSpPr>
          <p:nvPr/>
        </p:nvSpPr>
        <p:spPr bwMode="auto">
          <a:xfrm>
            <a:off x="6159500" y="1854200"/>
            <a:ext cx="2241550" cy="1376363"/>
          </a:xfrm>
          <a:prstGeom prst="rect">
            <a:avLst/>
          </a:prstGeom>
          <a:solidFill>
            <a:srgbClr val="015F85">
              <a:alpha val="50195"/>
            </a:srgbClr>
          </a:solidFill>
          <a:ln w="9525" algn="ctr">
            <a:noFill/>
            <a:miter lim="800000"/>
            <a:headEnd/>
            <a:tailEnd/>
          </a:ln>
        </p:spPr>
        <p:txBody>
          <a:bodyPr wrap="none" lIns="73025" tIns="36511" rIns="73025" bIns="36511" anchor="ctr"/>
          <a:lstStyle/>
          <a:p>
            <a:endParaRPr lang="en-US"/>
          </a:p>
        </p:txBody>
      </p:sp>
      <p:sp>
        <p:nvSpPr>
          <p:cNvPr id="89123" name="Rectangle 67"/>
          <p:cNvSpPr>
            <a:spLocks noChangeArrowheads="1"/>
          </p:cNvSpPr>
          <p:nvPr/>
        </p:nvSpPr>
        <p:spPr bwMode="auto">
          <a:xfrm>
            <a:off x="6159500" y="3392488"/>
            <a:ext cx="2241550" cy="1376362"/>
          </a:xfrm>
          <a:prstGeom prst="rect">
            <a:avLst/>
          </a:prstGeom>
          <a:solidFill>
            <a:srgbClr val="015F85">
              <a:alpha val="50195"/>
            </a:srgbClr>
          </a:solidFill>
          <a:ln w="9525" algn="ctr">
            <a:noFill/>
            <a:miter lim="800000"/>
            <a:headEnd/>
            <a:tailEnd/>
          </a:ln>
        </p:spPr>
        <p:txBody>
          <a:bodyPr wrap="none" lIns="73025" tIns="36511" rIns="73025" bIns="36511" anchor="ctr"/>
          <a:lstStyle/>
          <a:p>
            <a:endParaRPr lang="en-US"/>
          </a:p>
        </p:txBody>
      </p:sp>
      <p:sp>
        <p:nvSpPr>
          <p:cNvPr id="89124" name="Rectangle 68"/>
          <p:cNvSpPr>
            <a:spLocks noChangeArrowheads="1"/>
          </p:cNvSpPr>
          <p:nvPr/>
        </p:nvSpPr>
        <p:spPr bwMode="auto">
          <a:xfrm>
            <a:off x="6159500" y="4957763"/>
            <a:ext cx="2241550" cy="1376362"/>
          </a:xfrm>
          <a:prstGeom prst="rect">
            <a:avLst/>
          </a:prstGeom>
          <a:solidFill>
            <a:srgbClr val="015F85">
              <a:alpha val="50195"/>
            </a:srgbClr>
          </a:solidFill>
          <a:ln w="9525" algn="ctr">
            <a:noFill/>
            <a:miter lim="800000"/>
            <a:headEnd/>
            <a:tailEnd/>
          </a:ln>
        </p:spPr>
        <p:txBody>
          <a:bodyPr wrap="none" lIns="73025" tIns="36511" rIns="73025" bIns="36511" anchor="ctr"/>
          <a:lstStyle/>
          <a:p>
            <a:endParaRPr lang="en-US"/>
          </a:p>
        </p:txBody>
      </p:sp>
      <p:sp>
        <p:nvSpPr>
          <p:cNvPr id="89125" name="Text Box 18"/>
          <p:cNvSpPr txBox="1">
            <a:spLocks noChangeArrowheads="1"/>
          </p:cNvSpPr>
          <p:nvPr/>
        </p:nvSpPr>
        <p:spPr bwMode="auto">
          <a:xfrm>
            <a:off x="6548438" y="2016125"/>
            <a:ext cx="1457325" cy="10541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a:solidFill>
                  <a:schemeClr val="bg1"/>
                </a:solidFill>
              </a:rPr>
              <a:t>Locally  Strategic</a:t>
            </a:r>
          </a:p>
          <a:p>
            <a:pPr algn="ctr" defTabSz="814388" eaLnBrk="0" hangingPunct="0">
              <a:lnSpc>
                <a:spcPct val="90000"/>
              </a:lnSpc>
              <a:spcBef>
                <a:spcPct val="50000"/>
              </a:spcBef>
            </a:pPr>
            <a:r>
              <a:rPr lang="en-US" sz="1200">
                <a:solidFill>
                  <a:srgbClr val="FFFF00"/>
                </a:solidFill>
              </a:rPr>
              <a:t>Led by Cisco</a:t>
            </a:r>
            <a:br>
              <a:rPr lang="en-US" sz="1200">
                <a:solidFill>
                  <a:srgbClr val="FFFF00"/>
                </a:solidFill>
              </a:rPr>
            </a:br>
            <a:r>
              <a:rPr lang="en-US" sz="1200">
                <a:solidFill>
                  <a:srgbClr val="FFFF00"/>
                </a:solidFill>
              </a:rPr>
              <a:t>Field or Partner</a:t>
            </a:r>
          </a:p>
        </p:txBody>
      </p:sp>
      <p:sp>
        <p:nvSpPr>
          <p:cNvPr id="89126" name="Text Box 25"/>
          <p:cNvSpPr txBox="1">
            <a:spLocks noChangeArrowheads="1"/>
          </p:cNvSpPr>
          <p:nvPr/>
        </p:nvSpPr>
        <p:spPr bwMode="auto">
          <a:xfrm>
            <a:off x="6159500" y="3392488"/>
            <a:ext cx="2241550" cy="81597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Networking Academy country alignment</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Alignment with partner goals</a:t>
            </a:r>
          </a:p>
        </p:txBody>
      </p:sp>
      <p:sp>
        <p:nvSpPr>
          <p:cNvPr id="89127" name="Text Box 22"/>
          <p:cNvSpPr txBox="1">
            <a:spLocks noChangeArrowheads="1"/>
          </p:cNvSpPr>
          <p:nvPr/>
        </p:nvSpPr>
        <p:spPr bwMode="auto">
          <a:xfrm>
            <a:off x="6159500" y="5038725"/>
            <a:ext cx="2092325" cy="247650"/>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40000"/>
              </a:spcBef>
              <a:buFont typeface="Wingdings" pitchFamily="2" charset="2"/>
              <a:buNone/>
            </a:pPr>
            <a:r>
              <a:rPr lang="en-US" sz="1200">
                <a:solidFill>
                  <a:srgbClr val="FFFF00"/>
                </a:solidFill>
              </a:rPr>
              <a:t>Examples</a:t>
            </a:r>
          </a:p>
        </p:txBody>
      </p:sp>
      <p:sp>
        <p:nvSpPr>
          <p:cNvPr id="89128" name="Text Box 21"/>
          <p:cNvSpPr txBox="1">
            <a:spLocks noChangeArrowheads="1"/>
          </p:cNvSpPr>
          <p:nvPr/>
        </p:nvSpPr>
        <p:spPr bwMode="auto">
          <a:xfrm>
            <a:off x="6159500" y="5305425"/>
            <a:ext cx="1333500" cy="7937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dirty="0">
                <a:solidFill>
                  <a:schemeClr val="bg1"/>
                </a:solidFill>
                <a:ea typeface="MS PGothic" pitchFamily="34" charset="-128"/>
              </a:rPr>
              <a:t>Hungarian</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Turkish</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Korean </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Romanian</a:t>
            </a:r>
            <a:endParaRPr lang="en-US" sz="1200" dirty="0">
              <a:solidFill>
                <a:schemeClr val="bg1"/>
              </a:solidFill>
              <a:ea typeface="MS PGothic" pitchFamily="34" charset="-128"/>
            </a:endParaRPr>
          </a:p>
        </p:txBody>
      </p:sp>
      <p:sp>
        <p:nvSpPr>
          <p:cNvPr id="89129"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Translation Framework</a:t>
            </a:r>
          </a:p>
        </p:txBody>
      </p:sp>
      <p:sp>
        <p:nvSpPr>
          <p:cNvPr id="89130" name="Rectangle 443"/>
          <p:cNvSpPr>
            <a:spLocks noChangeArrowheads="1"/>
          </p:cNvSpPr>
          <p:nvPr/>
        </p:nvSpPr>
        <p:spPr bwMode="auto">
          <a:xfrm rot="-5400000">
            <a:off x="174625" y="2314575"/>
            <a:ext cx="1473200" cy="463550"/>
          </a:xfrm>
          <a:prstGeom prst="rect">
            <a:avLst/>
          </a:prstGeom>
          <a:solidFill>
            <a:srgbClr val="204962"/>
          </a:solidFill>
          <a:ln w="6350" algn="ctr">
            <a:solidFill>
              <a:srgbClr val="3E67A4"/>
            </a:solidFill>
            <a:miter lim="800000"/>
            <a:headEnd/>
            <a:tailEnd/>
          </a:ln>
        </p:spPr>
        <p:txBody>
          <a:bodyPr vert="eaVert"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31" name="Rectangle 443"/>
          <p:cNvSpPr>
            <a:spLocks noChangeArrowheads="1"/>
          </p:cNvSpPr>
          <p:nvPr/>
        </p:nvSpPr>
        <p:spPr bwMode="auto">
          <a:xfrm rot="-5400000">
            <a:off x="174625" y="3863975"/>
            <a:ext cx="1473200" cy="463550"/>
          </a:xfrm>
          <a:prstGeom prst="rect">
            <a:avLst/>
          </a:prstGeom>
          <a:solidFill>
            <a:srgbClr val="204962"/>
          </a:solidFill>
          <a:ln w="6350" algn="ctr">
            <a:solidFill>
              <a:srgbClr val="3E67A4"/>
            </a:solidFill>
            <a:miter lim="800000"/>
            <a:headEnd/>
            <a:tailEnd/>
          </a:ln>
        </p:spPr>
        <p:txBody>
          <a:bodyPr vert="eaVert"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32" name="Rectangle 443"/>
          <p:cNvSpPr>
            <a:spLocks noChangeArrowheads="1"/>
          </p:cNvSpPr>
          <p:nvPr/>
        </p:nvSpPr>
        <p:spPr bwMode="auto">
          <a:xfrm rot="-5400000">
            <a:off x="174625" y="5416550"/>
            <a:ext cx="1473200" cy="463550"/>
          </a:xfrm>
          <a:prstGeom prst="rect">
            <a:avLst/>
          </a:prstGeom>
          <a:solidFill>
            <a:srgbClr val="204962"/>
          </a:solidFill>
          <a:ln w="6350" algn="ctr">
            <a:solidFill>
              <a:srgbClr val="3E67A4"/>
            </a:solidFill>
            <a:miter lim="800000"/>
            <a:headEnd/>
            <a:tailEnd/>
          </a:ln>
        </p:spPr>
        <p:txBody>
          <a:bodyPr vert="eaVert"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33" name="Rectangle 781"/>
          <p:cNvSpPr>
            <a:spLocks noChangeArrowheads="1"/>
          </p:cNvSpPr>
          <p:nvPr/>
        </p:nvSpPr>
        <p:spPr bwMode="auto">
          <a:xfrm rot="-5400000">
            <a:off x="160338" y="2328862"/>
            <a:ext cx="1473200"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89134" name="Rectangle 781"/>
          <p:cNvSpPr>
            <a:spLocks noChangeArrowheads="1"/>
          </p:cNvSpPr>
          <p:nvPr/>
        </p:nvSpPr>
        <p:spPr bwMode="auto">
          <a:xfrm rot="-5400000">
            <a:off x="160338" y="3878262"/>
            <a:ext cx="1473200"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89135" name="Rectangle 781"/>
          <p:cNvSpPr>
            <a:spLocks noChangeArrowheads="1"/>
          </p:cNvSpPr>
          <p:nvPr/>
        </p:nvSpPr>
        <p:spPr bwMode="auto">
          <a:xfrm rot="-5400000">
            <a:off x="160338" y="5430837"/>
            <a:ext cx="1473200"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89136" name="Rectangle 27"/>
          <p:cNvSpPr>
            <a:spLocks noChangeArrowheads="1"/>
          </p:cNvSpPr>
          <p:nvPr/>
        </p:nvSpPr>
        <p:spPr bwMode="auto">
          <a:xfrm rot="-5400000">
            <a:off x="254000" y="5483225"/>
            <a:ext cx="1295400" cy="330200"/>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Languages</a:t>
            </a:r>
          </a:p>
        </p:txBody>
      </p:sp>
      <p:sp>
        <p:nvSpPr>
          <p:cNvPr id="89137" name="Rectangle 28"/>
          <p:cNvSpPr>
            <a:spLocks noChangeArrowheads="1"/>
          </p:cNvSpPr>
          <p:nvPr/>
        </p:nvSpPr>
        <p:spPr bwMode="auto">
          <a:xfrm rot="-5400000">
            <a:off x="450850" y="3932238"/>
            <a:ext cx="901700" cy="330200"/>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Criteria</a:t>
            </a:r>
          </a:p>
        </p:txBody>
      </p:sp>
      <p:sp>
        <p:nvSpPr>
          <p:cNvPr id="89138" name="Rectangle 29"/>
          <p:cNvSpPr>
            <a:spLocks noChangeArrowheads="1"/>
          </p:cNvSpPr>
          <p:nvPr/>
        </p:nvSpPr>
        <p:spPr bwMode="auto">
          <a:xfrm rot="-5400000">
            <a:off x="355600" y="2381250"/>
            <a:ext cx="1092200" cy="330200"/>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Category</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82"/>
          <p:cNvSpPr>
            <a:spLocks noGrp="1" noChangeArrowheads="1"/>
          </p:cNvSpPr>
          <p:nvPr>
            <p:ph type="title" idx="4294967295"/>
          </p:nvPr>
        </p:nvSpPr>
        <p:spPr/>
        <p:txBody>
          <a:bodyPr/>
          <a:lstStyle/>
          <a:p>
            <a:r>
              <a:rPr lang="en-US" smtClean="0"/>
              <a:t>Collaborative Global Community </a:t>
            </a:r>
          </a:p>
        </p:txBody>
      </p:sp>
      <p:sp>
        <p:nvSpPr>
          <p:cNvPr id="90115" name="Rectangle 234"/>
          <p:cNvSpPr>
            <a:spLocks noChangeArrowheads="1"/>
          </p:cNvSpPr>
          <p:nvPr/>
        </p:nvSpPr>
        <p:spPr bwMode="auto">
          <a:xfrm rot="-5400000">
            <a:off x="3690937" y="1404938"/>
            <a:ext cx="1762125" cy="9144000"/>
          </a:xfrm>
          <a:prstGeom prst="rect">
            <a:avLst/>
          </a:prstGeom>
          <a:gradFill rotWithShape="1">
            <a:gsLst>
              <a:gs pos="0">
                <a:srgbClr val="9EC5E6">
                  <a:alpha val="39998"/>
                </a:srgbClr>
              </a:gs>
              <a:gs pos="100000">
                <a:srgbClr val="495B6A">
                  <a:alpha val="0"/>
                </a:srgbClr>
              </a:gs>
            </a:gsLst>
            <a:lin ang="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90116" name="Rectangle 407"/>
          <p:cNvSpPr>
            <a:spLocks noChangeArrowheads="1"/>
          </p:cNvSpPr>
          <p:nvPr/>
        </p:nvSpPr>
        <p:spPr bwMode="auto">
          <a:xfrm>
            <a:off x="579438" y="6473825"/>
            <a:ext cx="7956550" cy="209550"/>
          </a:xfrm>
          <a:prstGeom prst="rect">
            <a:avLst/>
          </a:prstGeom>
          <a:gradFill rotWithShape="1">
            <a:gsLst>
              <a:gs pos="0">
                <a:srgbClr val="000000">
                  <a:alpha val="45000"/>
                </a:srgbClr>
              </a:gs>
              <a:gs pos="100000">
                <a:srgbClr val="FFFFFF">
                  <a:alpha val="0"/>
                </a:srgbClr>
              </a:gs>
            </a:gsLst>
            <a:path path="shape">
              <a:fillToRect l="50000" t="50000" r="50000" b="50000"/>
            </a:path>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grpSp>
        <p:nvGrpSpPr>
          <p:cNvPr id="90117" name="Group 402"/>
          <p:cNvGrpSpPr>
            <a:grpSpLocks/>
          </p:cNvGrpSpPr>
          <p:nvPr/>
        </p:nvGrpSpPr>
        <p:grpSpPr bwMode="auto">
          <a:xfrm>
            <a:off x="709613" y="1635125"/>
            <a:ext cx="7680325" cy="2606675"/>
            <a:chOff x="464" y="1030"/>
            <a:chExt cx="5104" cy="1642"/>
          </a:xfrm>
        </p:grpSpPr>
        <p:sp>
          <p:nvSpPr>
            <p:cNvPr id="90129" name="Rectangle 231"/>
            <p:cNvSpPr>
              <a:spLocks noChangeArrowheads="1"/>
            </p:cNvSpPr>
            <p:nvPr/>
          </p:nvSpPr>
          <p:spPr bwMode="auto">
            <a:xfrm>
              <a:off x="464" y="1030"/>
              <a:ext cx="5104" cy="164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90130" name="Rectangle 232"/>
            <p:cNvSpPr>
              <a:spLocks noChangeArrowheads="1"/>
            </p:cNvSpPr>
            <p:nvPr/>
          </p:nvSpPr>
          <p:spPr bwMode="auto">
            <a:xfrm>
              <a:off x="516" y="1082"/>
              <a:ext cx="5000" cy="1537"/>
            </a:xfrm>
            <a:prstGeom prst="rect">
              <a:avLst/>
            </a:prstGeom>
            <a:solidFill>
              <a:srgbClr val="9EC5E6"/>
            </a:solidFill>
            <a:ln w="9525" algn="ctr">
              <a:noFill/>
              <a:miter lim="800000"/>
              <a:headEnd/>
              <a:tailEnd/>
            </a:ln>
          </p:spPr>
          <p:txBody>
            <a:bodyPr lIns="82124" tIns="41061" rIns="82124" bIns="41061" anchor="ctr"/>
            <a:lstStyle/>
            <a:p>
              <a:pPr algn="ctr" eaLnBrk="0" hangingPunct="0">
                <a:lnSpc>
                  <a:spcPct val="90000"/>
                </a:lnSpc>
              </a:pPr>
              <a:endParaRPr lang="en-US">
                <a:ea typeface="MS PGothic" pitchFamily="34" charset="-128"/>
              </a:endParaRPr>
            </a:p>
          </p:txBody>
        </p:sp>
      </p:grpSp>
      <p:sp>
        <p:nvSpPr>
          <p:cNvPr id="90118" name="Rectangle 406"/>
          <p:cNvSpPr>
            <a:spLocks noChangeArrowheads="1"/>
          </p:cNvSpPr>
          <p:nvPr/>
        </p:nvSpPr>
        <p:spPr bwMode="auto">
          <a:xfrm>
            <a:off x="706438" y="3881438"/>
            <a:ext cx="7673975" cy="266700"/>
          </a:xfrm>
          <a:prstGeom prst="rect">
            <a:avLst/>
          </a:prstGeom>
          <a:gradFill rotWithShape="1">
            <a:gsLst>
              <a:gs pos="0">
                <a:srgbClr val="FFFFFF">
                  <a:alpha val="0"/>
                </a:srgbClr>
              </a:gs>
              <a:gs pos="100000">
                <a:srgbClr val="000000">
                  <a:alpha val="4500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grpSp>
        <p:nvGrpSpPr>
          <p:cNvPr id="90119" name="Group 403"/>
          <p:cNvGrpSpPr>
            <a:grpSpLocks/>
          </p:cNvGrpSpPr>
          <p:nvPr/>
        </p:nvGrpSpPr>
        <p:grpSpPr bwMode="auto">
          <a:xfrm>
            <a:off x="709613" y="4060825"/>
            <a:ext cx="7680325" cy="2606675"/>
            <a:chOff x="464" y="1030"/>
            <a:chExt cx="5104" cy="1642"/>
          </a:xfrm>
        </p:grpSpPr>
        <p:sp>
          <p:nvSpPr>
            <p:cNvPr id="90127" name="Rectangle 404"/>
            <p:cNvSpPr>
              <a:spLocks noChangeArrowheads="1"/>
            </p:cNvSpPr>
            <p:nvPr/>
          </p:nvSpPr>
          <p:spPr bwMode="auto">
            <a:xfrm>
              <a:off x="464" y="1030"/>
              <a:ext cx="5104" cy="164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90128" name="Rectangle 405"/>
            <p:cNvSpPr>
              <a:spLocks noChangeArrowheads="1"/>
            </p:cNvSpPr>
            <p:nvPr/>
          </p:nvSpPr>
          <p:spPr bwMode="auto">
            <a:xfrm>
              <a:off x="516" y="1082"/>
              <a:ext cx="5000" cy="1537"/>
            </a:xfrm>
            <a:prstGeom prst="rect">
              <a:avLst/>
            </a:prstGeom>
            <a:solidFill>
              <a:srgbClr val="9EC5E6"/>
            </a:solidFill>
            <a:ln w="9525" algn="ctr">
              <a:noFill/>
              <a:miter lim="800000"/>
              <a:headEnd/>
              <a:tailEnd/>
            </a:ln>
          </p:spPr>
          <p:txBody>
            <a:bodyPr lIns="82124" tIns="41061" rIns="82124" bIns="41061" anchor="ctr"/>
            <a:lstStyle/>
            <a:p>
              <a:pPr algn="ctr" eaLnBrk="0" hangingPunct="0">
                <a:lnSpc>
                  <a:spcPct val="90000"/>
                </a:lnSpc>
              </a:pPr>
              <a:endParaRPr lang="en-US">
                <a:ea typeface="MS PGothic" pitchFamily="34" charset="-128"/>
              </a:endParaRPr>
            </a:p>
          </p:txBody>
        </p:sp>
      </p:grpSp>
      <p:sp>
        <p:nvSpPr>
          <p:cNvPr id="90120"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Currently Available Languages</a:t>
            </a:r>
          </a:p>
        </p:txBody>
      </p:sp>
      <p:pic>
        <p:nvPicPr>
          <p:cNvPr id="90121" name="Picture 34" descr="qa1"/>
          <p:cNvPicPr>
            <a:picLocks noChangeAspect="1" noChangeArrowheads="1"/>
          </p:cNvPicPr>
          <p:nvPr/>
        </p:nvPicPr>
        <p:blipFill>
          <a:blip r:embed="rId3" cstate="screen"/>
          <a:srcRect/>
          <a:stretch>
            <a:fillRect/>
          </a:stretch>
        </p:blipFill>
        <p:spPr bwMode="auto">
          <a:xfrm>
            <a:off x="787400" y="1716088"/>
            <a:ext cx="2286000" cy="2286000"/>
          </a:xfrm>
          <a:prstGeom prst="rect">
            <a:avLst/>
          </a:prstGeom>
          <a:noFill/>
          <a:ln w="9525">
            <a:noFill/>
            <a:miter lim="800000"/>
            <a:headEnd/>
            <a:tailEnd/>
          </a:ln>
        </p:spPr>
      </p:pic>
      <p:pic>
        <p:nvPicPr>
          <p:cNvPr id="90122" name="Picture 13" descr="qa3"/>
          <p:cNvPicPr>
            <a:picLocks noChangeAspect="1" noChangeArrowheads="1"/>
          </p:cNvPicPr>
          <p:nvPr/>
        </p:nvPicPr>
        <p:blipFill>
          <a:blip r:embed="rId4" cstate="screen"/>
          <a:srcRect/>
          <a:stretch>
            <a:fillRect/>
          </a:stretch>
        </p:blipFill>
        <p:spPr bwMode="auto">
          <a:xfrm>
            <a:off x="787400" y="4078288"/>
            <a:ext cx="2286000" cy="2438400"/>
          </a:xfrm>
          <a:prstGeom prst="rect">
            <a:avLst/>
          </a:prstGeom>
          <a:noFill/>
          <a:ln w="9525">
            <a:noFill/>
            <a:miter lim="800000"/>
            <a:headEnd/>
            <a:tailEnd/>
          </a:ln>
        </p:spPr>
      </p:pic>
      <p:sp>
        <p:nvSpPr>
          <p:cNvPr id="90123" name="Text Box 21"/>
          <p:cNvSpPr txBox="1">
            <a:spLocks noChangeArrowheads="1"/>
          </p:cNvSpPr>
          <p:nvPr/>
        </p:nvSpPr>
        <p:spPr bwMode="auto">
          <a:xfrm>
            <a:off x="3238500" y="2251075"/>
            <a:ext cx="4830763" cy="1457325"/>
          </a:xfrm>
          <a:prstGeom prst="rect">
            <a:avLst/>
          </a:prstGeom>
          <a:noFill/>
          <a:ln w="9525" algn="ctr">
            <a:noFill/>
            <a:miter lim="800000"/>
            <a:headEnd/>
            <a:tailEnd/>
          </a:ln>
        </p:spPr>
        <p:txBody>
          <a:bodyPr lIns="82124" tIns="41061" rIns="82124" bIns="41061"/>
          <a:lstStyle/>
          <a:p>
            <a:pPr marL="227013" indent="-227013" defTabSz="814388">
              <a:lnSpc>
                <a:spcPct val="90000"/>
              </a:lnSpc>
              <a:spcBef>
                <a:spcPct val="40000"/>
              </a:spcBef>
              <a:buClr>
                <a:schemeClr val="tx1"/>
              </a:buClr>
              <a:buFont typeface="Wingdings" pitchFamily="2" charset="2"/>
              <a:buChar char="§"/>
            </a:pPr>
            <a:r>
              <a:rPr lang="en-US" sz="2000" dirty="0">
                <a:ea typeface="MS PGothic" pitchFamily="34" charset="-128"/>
              </a:rPr>
              <a:t>CCNA </a:t>
            </a:r>
            <a:r>
              <a:rPr lang="en-US" sz="2000" dirty="0" smtClean="0">
                <a:ea typeface="MS PGothic" pitchFamily="34" charset="-128"/>
              </a:rPr>
              <a:t>Discovery </a:t>
            </a:r>
            <a:endParaRPr lang="en-US" sz="2000" dirty="0">
              <a:ea typeface="MS PGothic" pitchFamily="34" charset="-128"/>
            </a:endParaRPr>
          </a:p>
          <a:p>
            <a:pPr marL="461963" lvl="1" indent="-4763" defTabSz="814388">
              <a:lnSpc>
                <a:spcPct val="90000"/>
              </a:lnSpc>
              <a:spcBef>
                <a:spcPct val="40000"/>
              </a:spcBef>
              <a:buClr>
                <a:schemeClr val="tx1"/>
              </a:buClr>
              <a:buFont typeface="Wingdings" pitchFamily="2" charset="2"/>
              <a:buNone/>
            </a:pPr>
            <a:r>
              <a:rPr lang="en-US" sz="1600" dirty="0" smtClean="0">
                <a:ea typeface="MS PGothic" pitchFamily="34" charset="-128"/>
              </a:rPr>
              <a:t>Arabic, French</a:t>
            </a:r>
            <a:r>
              <a:rPr lang="en-US" sz="1600" dirty="0">
                <a:ea typeface="MS PGothic" pitchFamily="34" charset="-128"/>
              </a:rPr>
              <a:t>, Russian, Simplified Chinese, Spanish</a:t>
            </a:r>
          </a:p>
          <a:p>
            <a:pPr marL="227013" indent="-227013" defTabSz="814388">
              <a:lnSpc>
                <a:spcPct val="90000"/>
              </a:lnSpc>
              <a:spcBef>
                <a:spcPct val="40000"/>
              </a:spcBef>
              <a:buClr>
                <a:schemeClr val="tx1"/>
              </a:buClr>
              <a:buFont typeface="Wingdings" pitchFamily="2" charset="2"/>
              <a:buChar char="§"/>
            </a:pPr>
            <a:r>
              <a:rPr lang="en-US" sz="2000" dirty="0">
                <a:ea typeface="MS PGothic" pitchFamily="34" charset="-128"/>
              </a:rPr>
              <a:t>CCNA </a:t>
            </a:r>
            <a:r>
              <a:rPr lang="en-US" sz="2000" dirty="0" smtClean="0">
                <a:ea typeface="MS PGothic" pitchFamily="34" charset="-128"/>
              </a:rPr>
              <a:t>Exploration </a:t>
            </a:r>
            <a:endParaRPr lang="en-US" sz="2000" dirty="0">
              <a:ea typeface="MS PGothic" pitchFamily="34" charset="-128"/>
            </a:endParaRPr>
          </a:p>
          <a:p>
            <a:pPr marL="461963" lvl="1" indent="-4763" defTabSz="814388">
              <a:lnSpc>
                <a:spcPct val="90000"/>
              </a:lnSpc>
              <a:spcBef>
                <a:spcPct val="40000"/>
              </a:spcBef>
              <a:buClr>
                <a:schemeClr val="tx1"/>
              </a:buClr>
              <a:buFont typeface="Wingdings" pitchFamily="2" charset="2"/>
              <a:buNone/>
            </a:pPr>
            <a:r>
              <a:rPr lang="en-US" sz="1600" dirty="0"/>
              <a:t>French, Simplified Chinese, Spanish</a:t>
            </a:r>
          </a:p>
        </p:txBody>
      </p:sp>
      <p:sp>
        <p:nvSpPr>
          <p:cNvPr id="90124" name="Text Box 18"/>
          <p:cNvSpPr txBox="1">
            <a:spLocks noChangeArrowheads="1"/>
          </p:cNvSpPr>
          <p:nvPr/>
        </p:nvSpPr>
        <p:spPr bwMode="auto">
          <a:xfrm>
            <a:off x="3238500" y="1800225"/>
            <a:ext cx="4225925" cy="411163"/>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50000"/>
              </a:spcBef>
            </a:pPr>
            <a:r>
              <a:rPr lang="en-US"/>
              <a:t>UN Languages</a:t>
            </a:r>
          </a:p>
        </p:txBody>
      </p:sp>
      <p:sp>
        <p:nvSpPr>
          <p:cNvPr id="90125" name="Text Box 18"/>
          <p:cNvSpPr txBox="1">
            <a:spLocks noChangeArrowheads="1"/>
          </p:cNvSpPr>
          <p:nvPr/>
        </p:nvSpPr>
        <p:spPr bwMode="auto">
          <a:xfrm>
            <a:off x="3238500" y="4222750"/>
            <a:ext cx="4225925" cy="411163"/>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50000"/>
              </a:spcBef>
            </a:pPr>
            <a:r>
              <a:rPr lang="en-US"/>
              <a:t>Non-UN Languages</a:t>
            </a:r>
          </a:p>
        </p:txBody>
      </p:sp>
      <p:sp>
        <p:nvSpPr>
          <p:cNvPr id="90126" name="Text Box 21"/>
          <p:cNvSpPr txBox="1">
            <a:spLocks noChangeArrowheads="1"/>
          </p:cNvSpPr>
          <p:nvPr/>
        </p:nvSpPr>
        <p:spPr bwMode="auto">
          <a:xfrm>
            <a:off x="3238500" y="4652963"/>
            <a:ext cx="4830763" cy="1457325"/>
          </a:xfrm>
          <a:prstGeom prst="rect">
            <a:avLst/>
          </a:prstGeom>
          <a:noFill/>
          <a:ln w="9525" algn="ctr">
            <a:noFill/>
            <a:miter lim="800000"/>
            <a:headEnd/>
            <a:tailEnd/>
          </a:ln>
        </p:spPr>
        <p:txBody>
          <a:bodyPr lIns="82124" tIns="41061" rIns="82124" bIns="41061"/>
          <a:lstStyle/>
          <a:p>
            <a:pPr marL="227013" indent="-227013" defTabSz="814388">
              <a:lnSpc>
                <a:spcPct val="90000"/>
              </a:lnSpc>
              <a:spcBef>
                <a:spcPct val="40000"/>
              </a:spcBef>
              <a:buClr>
                <a:schemeClr val="tx1"/>
              </a:buClr>
              <a:buFont typeface="Wingdings" pitchFamily="2" charset="2"/>
              <a:buChar char="§"/>
            </a:pPr>
            <a:r>
              <a:rPr lang="en-US" sz="2000">
                <a:ea typeface="MS PGothic" pitchFamily="34" charset="-128"/>
              </a:rPr>
              <a:t>CCNA Discovery</a:t>
            </a:r>
          </a:p>
          <a:p>
            <a:pPr marL="461963" lvl="1" indent="-4763" defTabSz="814388">
              <a:lnSpc>
                <a:spcPct val="90000"/>
              </a:lnSpc>
              <a:spcBef>
                <a:spcPct val="40000"/>
              </a:spcBef>
              <a:buClr>
                <a:schemeClr val="tx1"/>
              </a:buClr>
              <a:buFont typeface="Wingdings" pitchFamily="2" charset="2"/>
              <a:buNone/>
            </a:pPr>
            <a:r>
              <a:rPr lang="en-US" sz="1600">
                <a:ea typeface="MS PGothic" pitchFamily="34" charset="-128"/>
              </a:rPr>
              <a:t>German, Hungarian, Japanese, Portuguese, Polish, Romanian, Turkish</a:t>
            </a:r>
          </a:p>
          <a:p>
            <a:pPr marL="227013" indent="-227013" defTabSz="814388">
              <a:lnSpc>
                <a:spcPct val="90000"/>
              </a:lnSpc>
              <a:spcBef>
                <a:spcPct val="40000"/>
              </a:spcBef>
              <a:buClr>
                <a:schemeClr val="tx1"/>
              </a:buClr>
              <a:buFont typeface="Wingdings" pitchFamily="2" charset="2"/>
              <a:buChar char="§"/>
            </a:pPr>
            <a:r>
              <a:rPr lang="en-US" sz="2000">
                <a:ea typeface="MS PGothic" pitchFamily="34" charset="-128"/>
              </a:rPr>
              <a:t>CCNA Exploration</a:t>
            </a:r>
          </a:p>
          <a:p>
            <a:pPr marL="461963" lvl="1" indent="-4763" defTabSz="814388">
              <a:lnSpc>
                <a:spcPct val="90000"/>
              </a:lnSpc>
              <a:spcBef>
                <a:spcPct val="40000"/>
              </a:spcBef>
              <a:buClr>
                <a:schemeClr val="tx1"/>
              </a:buClr>
              <a:buFont typeface="Wingdings" pitchFamily="2" charset="2"/>
              <a:buNone/>
            </a:pPr>
            <a:r>
              <a:rPr lang="en-US" sz="1600"/>
              <a:t>Brazilian Portuguese, Korean, Polish, Traditional Chinese</a:t>
            </a: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113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114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114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114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114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1145" name="Rectangle 32"/>
          <p:cNvSpPr>
            <a:spLocks noGrp="1" noChangeArrowheads="1"/>
          </p:cNvSpPr>
          <p:nvPr>
            <p:ph type="title" idx="4294967295"/>
          </p:nvPr>
        </p:nvSpPr>
        <p:spPr/>
        <p:txBody>
          <a:bodyPr/>
          <a:lstStyle/>
          <a:p>
            <a:r>
              <a:rPr lang="en-US" smtClean="0"/>
              <a:t>Translated Teaching Resources</a:t>
            </a:r>
          </a:p>
        </p:txBody>
      </p:sp>
      <p:sp>
        <p:nvSpPr>
          <p:cNvPr id="91146" name="Rectangle 33"/>
          <p:cNvSpPr>
            <a:spLocks noGrp="1" noChangeArrowheads="1"/>
          </p:cNvSpPr>
          <p:nvPr>
            <p:ph type="body" idx="4294967295"/>
          </p:nvPr>
        </p:nvSpPr>
        <p:spPr>
          <a:xfrm>
            <a:off x="655638" y="1739900"/>
            <a:ext cx="7940675" cy="4076700"/>
          </a:xfrm>
        </p:spPr>
        <p:txBody>
          <a:bodyPr/>
          <a:lstStyle/>
          <a:p>
            <a:r>
              <a:rPr lang="en-US" dirty="0" smtClean="0"/>
              <a:t>Translated instructor materials available on the Tools page of Academy Connection for all translated </a:t>
            </a:r>
            <a:r>
              <a:rPr lang="en-US" dirty="0" err="1" smtClean="0"/>
              <a:t>CCNA</a:t>
            </a:r>
            <a:r>
              <a:rPr lang="en-US" dirty="0" smtClean="0"/>
              <a:t> courses</a:t>
            </a:r>
          </a:p>
          <a:p>
            <a:pPr lvl="1"/>
            <a:r>
              <a:rPr lang="en-US" dirty="0" smtClean="0"/>
              <a:t>Scope and Sequence</a:t>
            </a:r>
          </a:p>
          <a:p>
            <a:pPr lvl="1"/>
            <a:r>
              <a:rPr lang="en-US" dirty="0" smtClean="0"/>
              <a:t>Instructor and Student Lab Manual</a:t>
            </a:r>
          </a:p>
          <a:p>
            <a:pPr lvl="1"/>
            <a:r>
              <a:rPr lang="en-US" dirty="0" smtClean="0"/>
              <a:t>Student Packet Tracer Lab Manual</a:t>
            </a:r>
          </a:p>
          <a:p>
            <a:pPr lvl="1"/>
            <a:r>
              <a:rPr lang="en-US" dirty="0" smtClean="0"/>
              <a:t>Lab source files</a:t>
            </a:r>
          </a:p>
          <a:p>
            <a:pPr lvl="1"/>
            <a:r>
              <a:rPr lang="en-US" dirty="0" smtClean="0"/>
              <a:t>Discovery Server and Exploration Server documents (Classroom Set Up Tab)</a:t>
            </a:r>
          </a:p>
          <a:p>
            <a:r>
              <a:rPr lang="en-US" dirty="0" smtClean="0"/>
              <a:t>In addition, the following instructor training materials are available in Spanish</a:t>
            </a:r>
          </a:p>
          <a:p>
            <a:pPr lvl="1"/>
            <a:r>
              <a:rPr lang="en-US" dirty="0" smtClean="0"/>
              <a:t>Interactive Course Guides (</a:t>
            </a:r>
            <a:r>
              <a:rPr lang="en-US" dirty="0" err="1" smtClean="0"/>
              <a:t>ICGs</a:t>
            </a:r>
            <a:r>
              <a:rPr lang="en-US" dirty="0" smtClean="0"/>
              <a:t>)</a:t>
            </a:r>
          </a:p>
          <a:p>
            <a:pPr lvl="1"/>
            <a:r>
              <a:rPr lang="en-US" dirty="0" smtClean="0"/>
              <a:t>Instructor Reference Guide (</a:t>
            </a:r>
            <a:r>
              <a:rPr lang="en-US" dirty="0" err="1" smtClean="0"/>
              <a:t>IRGs</a:t>
            </a:r>
            <a:r>
              <a:rPr lang="en-US" dirty="0" smtClean="0"/>
              <a:t>)</a:t>
            </a:r>
          </a:p>
          <a:p>
            <a:pPr lvl="1"/>
            <a:r>
              <a:rPr lang="en-US" dirty="0" smtClean="0"/>
              <a:t>PowerPoint teaching aid presentations</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3" descr="qa3"/>
          <p:cNvPicPr>
            <a:picLocks noChangeAspect="1" noChangeArrowheads="1"/>
          </p:cNvPicPr>
          <p:nvPr/>
        </p:nvPicPr>
        <p:blipFill>
          <a:blip r:embed="rId3" cstate="screen"/>
          <a:srcRect/>
          <a:stretch>
            <a:fillRect/>
          </a:stretch>
        </p:blipFill>
        <p:spPr bwMode="auto">
          <a:xfrm>
            <a:off x="0" y="1600200"/>
            <a:ext cx="9144000" cy="3181350"/>
          </a:xfrm>
          <a:prstGeom prst="rect">
            <a:avLst/>
          </a:prstGeom>
          <a:noFill/>
          <a:ln w="9525">
            <a:noFill/>
            <a:miter lim="800000"/>
            <a:headEnd/>
            <a:tailEnd/>
          </a:ln>
        </p:spPr>
      </p:pic>
      <p:sp>
        <p:nvSpPr>
          <p:cNvPr id="93187" name="Rectangle 10"/>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93188" name="Rectangle 11"/>
          <p:cNvSpPr>
            <a:spLocks noChangeArrowheads="1"/>
          </p:cNvSpPr>
          <p:nvPr/>
        </p:nvSpPr>
        <p:spPr bwMode="auto">
          <a:xfrm>
            <a:off x="636588" y="2771775"/>
            <a:ext cx="3859212"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Equipment Requirements and Recommendations</a:t>
            </a: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4211"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4212"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4213"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4215"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4216"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4217" name="Rectangle 32"/>
          <p:cNvSpPr>
            <a:spLocks noGrp="1" noChangeArrowheads="1"/>
          </p:cNvSpPr>
          <p:nvPr>
            <p:ph type="title" idx="4294967295"/>
          </p:nvPr>
        </p:nvSpPr>
        <p:spPr>
          <a:xfrm>
            <a:off x="655638" y="546463"/>
            <a:ext cx="8145462" cy="838200"/>
          </a:xfrm>
        </p:spPr>
        <p:txBody>
          <a:bodyPr/>
          <a:lstStyle/>
          <a:p>
            <a:r>
              <a:rPr lang="en-US" dirty="0" smtClean="0"/>
              <a:t>CCNA Curricula Equipment Requirements</a:t>
            </a:r>
          </a:p>
        </p:txBody>
      </p:sp>
      <p:sp>
        <p:nvSpPr>
          <p:cNvPr id="89121" name="Rectangle 33"/>
          <p:cNvSpPr>
            <a:spLocks noGrp="1" noChangeArrowheads="1"/>
          </p:cNvSpPr>
          <p:nvPr>
            <p:ph type="body" idx="4294967295"/>
          </p:nvPr>
        </p:nvSpPr>
        <p:spPr>
          <a:xfrm>
            <a:off x="655638" y="1870661"/>
            <a:ext cx="7940675" cy="3651250"/>
          </a:xfrm>
        </p:spPr>
        <p:txBody>
          <a:bodyPr/>
          <a:lstStyle/>
          <a:p>
            <a:pPr>
              <a:defRPr/>
            </a:pPr>
            <a:r>
              <a:rPr lang="en-US" dirty="0" smtClean="0"/>
              <a:t>The minimum required lab equipment bundle is the same for CCNA Discovery and CCNA Exploration </a:t>
            </a:r>
          </a:p>
          <a:p>
            <a:pPr lvl="1">
              <a:defRPr/>
            </a:pPr>
            <a:r>
              <a:rPr lang="en-US" dirty="0" smtClean="0"/>
              <a:t>3 Cisco routers</a:t>
            </a:r>
          </a:p>
          <a:p>
            <a:pPr lvl="1">
              <a:defRPr/>
            </a:pPr>
            <a:r>
              <a:rPr lang="en-US" dirty="0" smtClean="0"/>
              <a:t>3 Two-port Serial WAN Interface Cards</a:t>
            </a:r>
          </a:p>
          <a:p>
            <a:pPr lvl="1">
              <a:defRPr/>
            </a:pPr>
            <a:r>
              <a:rPr lang="en-US" dirty="0" smtClean="0"/>
              <a:t>3 Cisco switches</a:t>
            </a:r>
          </a:p>
          <a:p>
            <a:pPr lvl="1">
              <a:defRPr/>
            </a:pPr>
            <a:r>
              <a:rPr lang="en-US" dirty="0" smtClean="0"/>
              <a:t>2 Linksys wireless routers</a:t>
            </a:r>
          </a:p>
          <a:p>
            <a:pPr lvl="1">
              <a:defRPr/>
            </a:pPr>
            <a:r>
              <a:rPr lang="en-US" dirty="0" smtClean="0"/>
              <a:t>3 Lab PCs </a:t>
            </a:r>
          </a:p>
          <a:p>
            <a:pPr lvl="1">
              <a:defRPr/>
            </a:pPr>
            <a:r>
              <a:rPr lang="en-US" dirty="0" smtClean="0"/>
              <a:t>Assorted Ethernet and Serial cables and hubs</a:t>
            </a:r>
          </a:p>
          <a:p>
            <a:pPr>
              <a:defRPr/>
            </a:pPr>
            <a:r>
              <a:rPr lang="en-US" dirty="0" smtClean="0"/>
              <a:t>Curriculum requirements</a:t>
            </a:r>
          </a:p>
          <a:p>
            <a:pPr lvl="1">
              <a:defRPr/>
            </a:pPr>
            <a:r>
              <a:rPr lang="en-US" dirty="0" smtClean="0"/>
              <a:t>One student PC per student</a:t>
            </a:r>
          </a:p>
          <a:p>
            <a:pPr lvl="1">
              <a:defRPr/>
            </a:pPr>
            <a:r>
              <a:rPr lang="en-US" dirty="0" smtClean="0"/>
              <a:t>One local curriculum server</a:t>
            </a:r>
          </a:p>
        </p:txBody>
      </p:sp>
      <p:sp>
        <p:nvSpPr>
          <p:cNvPr id="11" name="Rectangle 33"/>
          <p:cNvSpPr>
            <a:spLocks noChangeArrowheads="1"/>
          </p:cNvSpPr>
          <p:nvPr/>
        </p:nvSpPr>
        <p:spPr bwMode="auto">
          <a:xfrm>
            <a:off x="450851" y="6330950"/>
            <a:ext cx="8145462" cy="452688"/>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dirty="0" smtClean="0"/>
              <a:t>Detailed equipment information, including descriptions and part numbers, is available in the official CCNA Discovery &amp; CCNA Exploration Equipment List on Academy Connection.</a:t>
            </a:r>
            <a:endParaRPr lang="en-US" sz="1200" dirty="0"/>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523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523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523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523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524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5241" name="Rectangle 36"/>
          <p:cNvSpPr>
            <a:spLocks noGrp="1" noChangeArrowheads="1"/>
          </p:cNvSpPr>
          <p:nvPr>
            <p:ph type="title" idx="4294967295"/>
          </p:nvPr>
        </p:nvSpPr>
        <p:spPr/>
        <p:txBody>
          <a:bodyPr/>
          <a:lstStyle/>
          <a:p>
            <a:r>
              <a:rPr lang="en-US" smtClean="0"/>
              <a:t>PC Hardware Recommendations </a:t>
            </a:r>
          </a:p>
        </p:txBody>
      </p:sp>
      <p:sp>
        <p:nvSpPr>
          <p:cNvPr id="95242" name="Rectangle 37"/>
          <p:cNvSpPr>
            <a:spLocks noGrp="1" noChangeArrowheads="1"/>
          </p:cNvSpPr>
          <p:nvPr>
            <p:ph type="body" idx="4294967295"/>
          </p:nvPr>
        </p:nvSpPr>
        <p:spPr/>
        <p:txBody>
          <a:bodyPr/>
          <a:lstStyle/>
          <a:p>
            <a:r>
              <a:rPr lang="en-US" b="1" smtClean="0"/>
              <a:t>Processor:</a:t>
            </a:r>
            <a:r>
              <a:rPr lang="en-US" smtClean="0"/>
              <a:t> Intel Processor Pentium 4, equivalent or higher</a:t>
            </a:r>
          </a:p>
          <a:p>
            <a:r>
              <a:rPr lang="en-US" b="1" smtClean="0"/>
              <a:t>Memory:</a:t>
            </a:r>
            <a:r>
              <a:rPr lang="en-US" smtClean="0"/>
              <a:t> 1.0 GB or higher of installed RAM</a:t>
            </a:r>
            <a:r>
              <a:rPr lang="en-US" smtClean="0">
                <a:hlinkClick r:id="rId3" action="ppaction://hlinkfile"/>
              </a:rPr>
              <a:t> </a:t>
            </a:r>
            <a:r>
              <a:rPr lang="en-US" smtClean="0"/>
              <a:t/>
            </a:r>
            <a:br>
              <a:rPr lang="en-US" smtClean="0"/>
            </a:br>
            <a:r>
              <a:rPr lang="en-US" smtClean="0"/>
              <a:t>[minimum 512 MB RAM]</a:t>
            </a:r>
          </a:p>
          <a:p>
            <a:r>
              <a:rPr lang="en-US" b="1" smtClean="0"/>
              <a:t>Hard Drive:</a:t>
            </a:r>
            <a:r>
              <a:rPr lang="en-US" smtClean="0"/>
              <a:t> 80 GB or higher of available hard drive space</a:t>
            </a:r>
          </a:p>
          <a:p>
            <a:r>
              <a:rPr lang="en-US" b="1" smtClean="0"/>
              <a:t>Display Resolution:</a:t>
            </a:r>
            <a:r>
              <a:rPr lang="en-US" smtClean="0"/>
              <a:t> 1024 x 768 or higher [minimum 800 x 600]</a:t>
            </a:r>
          </a:p>
          <a:p>
            <a:r>
              <a:rPr lang="en-US" b="1" smtClean="0"/>
              <a:t>Peripherals</a:t>
            </a:r>
          </a:p>
          <a:p>
            <a:pPr lvl="1"/>
            <a:r>
              <a:rPr lang="en-US" smtClean="0"/>
              <a:t>Video card </a:t>
            </a:r>
          </a:p>
          <a:p>
            <a:pPr lvl="1"/>
            <a:r>
              <a:rPr lang="en-US" smtClean="0"/>
              <a:t>Sound card </a:t>
            </a:r>
          </a:p>
          <a:p>
            <a:pPr lvl="1"/>
            <a:r>
              <a:rPr lang="en-US" smtClean="0"/>
              <a:t>Network card</a:t>
            </a:r>
          </a:p>
          <a:p>
            <a:pPr lvl="2"/>
            <a:r>
              <a:rPr lang="en-US" smtClean="0"/>
              <a:t>10/100/1000 Ethernet card and/or</a:t>
            </a:r>
          </a:p>
          <a:p>
            <a:pPr lvl="2"/>
            <a:r>
              <a:rPr lang="en-US" smtClean="0"/>
              <a:t>10/100 wireless adapter</a:t>
            </a:r>
          </a:p>
          <a:p>
            <a:pPr lvl="1"/>
            <a:r>
              <a:rPr lang="en-US" smtClean="0"/>
              <a:t>CD/DVD drive</a:t>
            </a:r>
          </a:p>
        </p:txBody>
      </p:sp>
      <p:sp>
        <p:nvSpPr>
          <p:cNvPr id="95243" name="Rectangle 33"/>
          <p:cNvSpPr>
            <a:spLocks noChangeArrowheads="1"/>
          </p:cNvSpPr>
          <p:nvPr/>
        </p:nvSpPr>
        <p:spPr bwMode="auto">
          <a:xfrm>
            <a:off x="655638" y="6364288"/>
            <a:ext cx="8145462" cy="265112"/>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dirty="0"/>
              <a:t>For More Information, See PC Requirements Document on Academy Connection </a:t>
            </a:r>
            <a:r>
              <a:rPr lang="en-US" sz="1200" dirty="0">
                <a:sym typeface="Wingdings" pitchFamily="2" charset="2"/>
              </a:rPr>
              <a:t> Tools  Classroom Setup Tab</a:t>
            </a:r>
            <a:endParaRPr lang="en-US" sz="1200" dirty="0"/>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625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626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626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626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626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6265" name="Rectangle 33"/>
          <p:cNvSpPr>
            <a:spLocks noChangeArrowheads="1"/>
          </p:cNvSpPr>
          <p:nvPr/>
        </p:nvSpPr>
        <p:spPr bwMode="auto">
          <a:xfrm>
            <a:off x="655638" y="6364288"/>
            <a:ext cx="8145462" cy="265112"/>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a:t>For More Information, See PC Requirements Document on Academy Connection </a:t>
            </a:r>
            <a:r>
              <a:rPr lang="en-US" sz="1200">
                <a:sym typeface="Wingdings" pitchFamily="2" charset="2"/>
              </a:rPr>
              <a:t> Tools  Classroom Setup Tab</a:t>
            </a:r>
            <a:endParaRPr lang="en-US" sz="1200"/>
          </a:p>
        </p:txBody>
      </p:sp>
      <p:sp>
        <p:nvSpPr>
          <p:cNvPr id="96266" name="Rectangle 34"/>
          <p:cNvSpPr>
            <a:spLocks noGrp="1" noChangeArrowheads="1"/>
          </p:cNvSpPr>
          <p:nvPr>
            <p:ph type="title" idx="4294967295"/>
          </p:nvPr>
        </p:nvSpPr>
        <p:spPr/>
        <p:txBody>
          <a:bodyPr/>
          <a:lstStyle/>
          <a:p>
            <a:r>
              <a:rPr lang="en-US" smtClean="0"/>
              <a:t>PC Software Recommendations</a:t>
            </a:r>
          </a:p>
        </p:txBody>
      </p:sp>
      <p:sp>
        <p:nvSpPr>
          <p:cNvPr id="96267" name="Rectangle 35"/>
          <p:cNvSpPr>
            <a:spLocks noGrp="1" noChangeArrowheads="1"/>
          </p:cNvSpPr>
          <p:nvPr>
            <p:ph type="body" idx="4294967295"/>
          </p:nvPr>
        </p:nvSpPr>
        <p:spPr/>
        <p:txBody>
          <a:bodyPr/>
          <a:lstStyle/>
          <a:p>
            <a:r>
              <a:rPr lang="en-US" sz="1800" dirty="0" smtClean="0"/>
              <a:t>Operating System: Microsoft Windows 7/XP/Vista or higher or Linux kernel version 2.6 or higher</a:t>
            </a:r>
          </a:p>
          <a:p>
            <a:r>
              <a:rPr lang="en-US" sz="1800" dirty="0" smtClean="0"/>
              <a:t>Supported web browsers</a:t>
            </a:r>
          </a:p>
          <a:p>
            <a:pPr lvl="1"/>
            <a:r>
              <a:rPr lang="en-US" sz="1400" dirty="0" smtClean="0">
                <a:hlinkClick r:id="rId3"/>
              </a:rPr>
              <a:t>Internet Explorer 7.0</a:t>
            </a:r>
            <a:r>
              <a:rPr lang="en-US" sz="1400" dirty="0" smtClean="0"/>
              <a:t> or higher [Internet Explorer 6.0 minimum]</a:t>
            </a:r>
          </a:p>
          <a:p>
            <a:pPr lvl="1"/>
            <a:r>
              <a:rPr lang="en-US" sz="1400" dirty="0" smtClean="0">
                <a:hlinkClick r:id="rId4"/>
              </a:rPr>
              <a:t>Mozilla Firefox 3.0 (Windows and Linux)</a:t>
            </a:r>
            <a:r>
              <a:rPr lang="en-US" sz="1400" dirty="0" smtClean="0"/>
              <a:t> or higher [Firefox 2.0 minimum]</a:t>
            </a:r>
          </a:p>
          <a:p>
            <a:r>
              <a:rPr lang="en-US" sz="1800" dirty="0" smtClean="0"/>
              <a:t>PDF reader</a:t>
            </a:r>
          </a:p>
          <a:p>
            <a:pPr lvl="1"/>
            <a:r>
              <a:rPr lang="en-US" sz="1400" dirty="0" smtClean="0">
                <a:hlinkClick r:id="rId5"/>
              </a:rPr>
              <a:t>Adobe Reader (Windows and Linux)</a:t>
            </a:r>
            <a:endParaRPr lang="en-US" sz="1400" dirty="0" smtClean="0"/>
          </a:p>
          <a:p>
            <a:pPr lvl="1"/>
            <a:r>
              <a:rPr lang="en-US" sz="1400" dirty="0" smtClean="0">
                <a:hlinkClick r:id="rId6"/>
              </a:rPr>
              <a:t>Evince</a:t>
            </a:r>
            <a:r>
              <a:rPr lang="en-US" sz="1400" dirty="0" smtClean="0"/>
              <a:t> (Linux, provided in the Distribution)</a:t>
            </a:r>
          </a:p>
          <a:p>
            <a:r>
              <a:rPr lang="en-US" sz="1800" dirty="0" smtClean="0">
                <a:hlinkClick r:id="rId7"/>
              </a:rPr>
              <a:t>Adobe Flash Player (Windows and Linux)</a:t>
            </a:r>
            <a:endParaRPr lang="en-US" sz="1800" dirty="0" smtClean="0"/>
          </a:p>
          <a:p>
            <a:r>
              <a:rPr lang="en-US" sz="1800" dirty="0" smtClean="0">
                <a:hlinkClick r:id="rId8"/>
              </a:rPr>
              <a:t>Java Version 6</a:t>
            </a:r>
            <a:endParaRPr lang="en-US" sz="1800" dirty="0" smtClean="0"/>
          </a:p>
          <a:p>
            <a:r>
              <a:rPr lang="en-US" sz="1800" dirty="0" smtClean="0">
                <a:hlinkClick r:id="rId9"/>
              </a:rPr>
              <a:t>Apple Quick Time 7</a:t>
            </a:r>
            <a:endParaRPr lang="en-US" sz="1800" dirty="0" smtClean="0"/>
          </a:p>
          <a:p>
            <a:r>
              <a:rPr lang="en-US" sz="1800" dirty="0" smtClean="0">
                <a:hlinkClick r:id="rId10"/>
              </a:rPr>
              <a:t>Packet Tracer </a:t>
            </a:r>
            <a:r>
              <a:rPr lang="en-US" sz="1800" dirty="0" err="1" smtClean="0">
                <a:hlinkClick r:id="rId10"/>
              </a:rPr>
              <a:t>5.x</a:t>
            </a:r>
            <a:r>
              <a:rPr lang="en-US" sz="1800" dirty="0" smtClean="0">
                <a:hlinkClick r:id="rId10"/>
              </a:rPr>
              <a:t> (Windows and Linux)</a:t>
            </a:r>
            <a:endParaRPr lang="en-US" sz="18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2986088"/>
            <a:ext cx="9144000" cy="3871912"/>
          </a:xfrm>
          <a:prstGeom prst="rect">
            <a:avLst/>
          </a:prstGeom>
          <a:gradFill rotWithShape="1">
            <a:gsLst>
              <a:gs pos="0">
                <a:srgbClr val="595959">
                  <a:alpha val="0"/>
                </a:srgbClr>
              </a:gs>
              <a:gs pos="100000">
                <a:srgbClr val="C0C0C0"/>
              </a:gs>
            </a:gsLst>
            <a:lin ang="5400000" scaled="1"/>
          </a:gradFill>
          <a:ln w="9525" algn="ctr">
            <a:noFill/>
            <a:miter lim="800000"/>
            <a:headEnd/>
            <a:tailEnd/>
          </a:ln>
        </p:spPr>
        <p:txBody>
          <a:bodyPr wrap="none" lIns="82124" tIns="41061" rIns="82124" bIns="41061" anchor="ctr"/>
          <a:lstStyle/>
          <a:p>
            <a:pPr algn="ctr" eaLnBrk="0" hangingPunct="0">
              <a:lnSpc>
                <a:spcPct val="90000"/>
              </a:lnSpc>
            </a:pPr>
            <a:endParaRPr lang="en-US">
              <a:solidFill>
                <a:srgbClr val="000000"/>
              </a:solidFill>
            </a:endParaRPr>
          </a:p>
        </p:txBody>
      </p:sp>
      <p:sp>
        <p:nvSpPr>
          <p:cNvPr id="14339" name="Rectangle 11"/>
          <p:cNvSpPr txBox="1">
            <a:spLocks noChangeArrowheads="1"/>
          </p:cNvSpPr>
          <p:nvPr/>
        </p:nvSpPr>
        <p:spPr bwMode="auto">
          <a:xfrm>
            <a:off x="655638" y="798513"/>
            <a:ext cx="8145462" cy="838200"/>
          </a:xfrm>
          <a:prstGeom prst="rect">
            <a:avLst/>
          </a:prstGeom>
          <a:noFill/>
          <a:ln w="9525" algn="ctr">
            <a:noFill/>
            <a:miter lim="800000"/>
            <a:headEnd/>
            <a:tailEnd/>
          </a:ln>
        </p:spPr>
        <p:txBody>
          <a:bodyPr lIns="82124" tIns="41061" rIns="82124" bIns="41061" anchor="b"/>
          <a:lstStyle/>
          <a:p>
            <a:pPr defTabSz="814388">
              <a:lnSpc>
                <a:spcPct val="90000"/>
              </a:lnSpc>
            </a:pPr>
            <a:r>
              <a:rPr lang="en-GB" sz="3200" b="1">
                <a:solidFill>
                  <a:srgbClr val="708CA1"/>
                </a:solidFill>
              </a:rPr>
              <a:t>Cisco Networking Academy </a:t>
            </a:r>
            <a:r>
              <a:rPr lang="en-GB" sz="3200" b="1">
                <a:solidFill>
                  <a:srgbClr val="FFFFFF"/>
                </a:solidFill>
              </a:rPr>
              <a:t/>
            </a:r>
            <a:br>
              <a:rPr lang="en-GB" sz="3200" b="1">
                <a:solidFill>
                  <a:srgbClr val="FFFFFF"/>
                </a:solidFill>
              </a:rPr>
            </a:br>
            <a:r>
              <a:rPr lang="en-GB" sz="2000" b="1">
                <a:solidFill>
                  <a:srgbClr val="B21A1A"/>
                </a:solidFill>
              </a:rPr>
              <a:t>Curricula Portfolio</a:t>
            </a:r>
            <a:br>
              <a:rPr lang="en-GB" sz="2000" b="1">
                <a:solidFill>
                  <a:srgbClr val="B21A1A"/>
                </a:solidFill>
              </a:rPr>
            </a:br>
            <a:endParaRPr lang="en-GB" sz="2000" b="1">
              <a:solidFill>
                <a:srgbClr val="B21A1A"/>
              </a:solidFill>
            </a:endParaRPr>
          </a:p>
        </p:txBody>
      </p:sp>
      <p:sp>
        <p:nvSpPr>
          <p:cNvPr id="14340" name="Rectangle 253"/>
          <p:cNvSpPr>
            <a:spLocks noChangeArrowheads="1"/>
          </p:cNvSpPr>
          <p:nvPr/>
        </p:nvSpPr>
        <p:spPr bwMode="auto">
          <a:xfrm>
            <a:off x="374650"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1" name="Rectangle 254"/>
          <p:cNvSpPr>
            <a:spLocks noChangeArrowheads="1"/>
          </p:cNvSpPr>
          <p:nvPr/>
        </p:nvSpPr>
        <p:spPr bwMode="auto">
          <a:xfrm>
            <a:off x="2125663"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2" name="Rectangle 255"/>
          <p:cNvSpPr>
            <a:spLocks noChangeArrowheads="1"/>
          </p:cNvSpPr>
          <p:nvPr/>
        </p:nvSpPr>
        <p:spPr bwMode="auto">
          <a:xfrm>
            <a:off x="3876675"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3" name="Rectangle 256"/>
          <p:cNvSpPr>
            <a:spLocks noChangeArrowheads="1"/>
          </p:cNvSpPr>
          <p:nvPr/>
        </p:nvSpPr>
        <p:spPr bwMode="auto">
          <a:xfrm>
            <a:off x="5630863"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4" name="Rectangle 257"/>
          <p:cNvSpPr>
            <a:spLocks noChangeArrowheads="1"/>
          </p:cNvSpPr>
          <p:nvPr/>
        </p:nvSpPr>
        <p:spPr bwMode="auto">
          <a:xfrm>
            <a:off x="7378700"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5" name="Rectangle 10"/>
          <p:cNvSpPr>
            <a:spLocks noChangeArrowheads="1"/>
          </p:cNvSpPr>
          <p:nvPr/>
        </p:nvSpPr>
        <p:spPr bwMode="auto">
          <a:xfrm>
            <a:off x="1549400" y="1289050"/>
            <a:ext cx="6032500" cy="1052513"/>
          </a:xfrm>
          <a:prstGeom prst="roundRect">
            <a:avLst>
              <a:gd name="adj" fmla="val 16667"/>
            </a:avLst>
          </a:prstGeom>
          <a:gradFill rotWithShape="1">
            <a:gsLst>
              <a:gs pos="0">
                <a:schemeClr val="bg1">
                  <a:alpha val="0"/>
                </a:schemeClr>
              </a:gs>
              <a:gs pos="100000">
                <a:schemeClr val="folHlink">
                  <a:alpha val="35001"/>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sp>
        <p:nvSpPr>
          <p:cNvPr id="14346" name="Rectangle 250"/>
          <p:cNvSpPr>
            <a:spLocks noChangeArrowheads="1"/>
          </p:cNvSpPr>
          <p:nvPr/>
        </p:nvSpPr>
        <p:spPr bwMode="auto">
          <a:xfrm>
            <a:off x="1533525" y="2073275"/>
            <a:ext cx="6048375" cy="285750"/>
          </a:xfrm>
          <a:prstGeom prst="rect">
            <a:avLst/>
          </a:prstGeom>
          <a:gradFill rotWithShape="1">
            <a:gsLst>
              <a:gs pos="0">
                <a:schemeClr val="bg1">
                  <a:alpha val="0"/>
                </a:schemeClr>
              </a:gs>
              <a:gs pos="100000">
                <a:schemeClr val="bg1">
                  <a:alpha val="54999"/>
                </a:schemeClr>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47" name="Text Box 56"/>
          <p:cNvSpPr txBox="1">
            <a:spLocks noChangeArrowheads="1"/>
          </p:cNvSpPr>
          <p:nvPr/>
        </p:nvSpPr>
        <p:spPr bwMode="auto">
          <a:xfrm>
            <a:off x="2543175" y="1597025"/>
            <a:ext cx="4044950" cy="44291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600">
                <a:solidFill>
                  <a:srgbClr val="84610A"/>
                </a:solidFill>
              </a:rPr>
              <a:t>Alignment to Certifications</a:t>
            </a:r>
          </a:p>
        </p:txBody>
      </p:sp>
      <p:sp>
        <p:nvSpPr>
          <p:cNvPr id="14348" name="Rectangle 258"/>
          <p:cNvSpPr>
            <a:spLocks noChangeArrowheads="1"/>
          </p:cNvSpPr>
          <p:nvPr/>
        </p:nvSpPr>
        <p:spPr bwMode="auto">
          <a:xfrm rot="10800000">
            <a:off x="0" y="3228975"/>
            <a:ext cx="9144000" cy="212725"/>
          </a:xfrm>
          <a:prstGeom prst="rect">
            <a:avLst/>
          </a:prstGeom>
          <a:gradFill rotWithShape="1">
            <a:gsLst>
              <a:gs pos="0">
                <a:schemeClr val="bg1">
                  <a:alpha val="0"/>
                </a:schemeClr>
              </a:gs>
              <a:gs pos="100000">
                <a:schemeClr val="bg1">
                  <a:alpha val="54999"/>
                </a:schemeClr>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49" name="Rectangle 8"/>
          <p:cNvSpPr>
            <a:spLocks noChangeArrowheads="1"/>
          </p:cNvSpPr>
          <p:nvPr/>
        </p:nvSpPr>
        <p:spPr bwMode="auto">
          <a:xfrm rot="5400000">
            <a:off x="4076700" y="-1824037"/>
            <a:ext cx="990600" cy="9144000"/>
          </a:xfrm>
          <a:prstGeom prst="rect">
            <a:avLst/>
          </a:prstGeom>
          <a:solidFill>
            <a:srgbClr val="01364B"/>
          </a:solidFill>
          <a:ln w="9525" algn="ctr">
            <a:noFill/>
            <a:miter lim="800000"/>
            <a:headEnd/>
            <a:tailEnd/>
          </a:ln>
        </p:spPr>
        <p:txBody>
          <a:bodyPr rot="10800000" vert="eaVert" lIns="73025" tIns="36511" rIns="73025" bIns="36511" anchor="ctr"/>
          <a:lstStyle/>
          <a:p>
            <a:pPr algn="ctr" eaLnBrk="0" hangingPunct="0">
              <a:lnSpc>
                <a:spcPct val="90000"/>
              </a:lnSpc>
            </a:pPr>
            <a:endParaRPr lang="en-US">
              <a:solidFill>
                <a:srgbClr val="000000"/>
              </a:solidFill>
            </a:endParaRPr>
          </a:p>
        </p:txBody>
      </p:sp>
      <p:grpSp>
        <p:nvGrpSpPr>
          <p:cNvPr id="14350" name="Group 308"/>
          <p:cNvGrpSpPr>
            <a:grpSpLocks/>
          </p:cNvGrpSpPr>
          <p:nvPr/>
        </p:nvGrpSpPr>
        <p:grpSpPr bwMode="auto">
          <a:xfrm>
            <a:off x="1914525" y="2254250"/>
            <a:ext cx="5276850" cy="1000125"/>
            <a:chOff x="1206" y="1320"/>
            <a:chExt cx="3324" cy="654"/>
          </a:xfrm>
        </p:grpSpPr>
        <p:sp>
          <p:nvSpPr>
            <p:cNvPr id="14393" name="Line 304"/>
            <p:cNvSpPr>
              <a:spLocks noChangeShapeType="1"/>
            </p:cNvSpPr>
            <p:nvPr/>
          </p:nvSpPr>
          <p:spPr bwMode="auto">
            <a:xfrm>
              <a:off x="1206"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sp>
          <p:nvSpPr>
            <p:cNvPr id="14394" name="Line 305"/>
            <p:cNvSpPr>
              <a:spLocks noChangeShapeType="1"/>
            </p:cNvSpPr>
            <p:nvPr/>
          </p:nvSpPr>
          <p:spPr bwMode="auto">
            <a:xfrm>
              <a:off x="2314"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sp>
          <p:nvSpPr>
            <p:cNvPr id="14395" name="Line 306"/>
            <p:cNvSpPr>
              <a:spLocks noChangeShapeType="1"/>
            </p:cNvSpPr>
            <p:nvPr/>
          </p:nvSpPr>
          <p:spPr bwMode="auto">
            <a:xfrm>
              <a:off x="3422"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sp>
          <p:nvSpPr>
            <p:cNvPr id="14396" name="Line 307"/>
            <p:cNvSpPr>
              <a:spLocks noChangeShapeType="1"/>
            </p:cNvSpPr>
            <p:nvPr/>
          </p:nvSpPr>
          <p:spPr bwMode="auto">
            <a:xfrm>
              <a:off x="4530"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grpSp>
      <p:sp>
        <p:nvSpPr>
          <p:cNvPr id="14351" name="Rectangle 8"/>
          <p:cNvSpPr>
            <a:spLocks noChangeArrowheads="1"/>
          </p:cNvSpPr>
          <p:nvPr/>
        </p:nvSpPr>
        <p:spPr bwMode="auto">
          <a:xfrm rot="5400000">
            <a:off x="4111625" y="-1782762"/>
            <a:ext cx="914400" cy="9061450"/>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a:solidFill>
                <a:srgbClr val="000000"/>
              </a:solidFill>
            </a:endParaRPr>
          </a:p>
        </p:txBody>
      </p:sp>
      <p:sp>
        <p:nvSpPr>
          <p:cNvPr id="14352" name="AutoShape 17"/>
          <p:cNvSpPr>
            <a:spLocks noChangeArrowheads="1"/>
          </p:cNvSpPr>
          <p:nvPr/>
        </p:nvSpPr>
        <p:spPr bwMode="auto">
          <a:xfrm>
            <a:off x="0" y="2341563"/>
            <a:ext cx="9144000" cy="812800"/>
          </a:xfrm>
          <a:prstGeom prst="homePlate">
            <a:avLst>
              <a:gd name="adj" fmla="val 64635"/>
            </a:avLst>
          </a:prstGeom>
          <a:gradFill rotWithShape="1">
            <a:gsLst>
              <a:gs pos="0">
                <a:srgbClr val="0183B7">
                  <a:alpha val="0"/>
                </a:srgbClr>
              </a:gs>
              <a:gs pos="100000">
                <a:schemeClr val="accent1"/>
              </a:gs>
            </a:gsLst>
            <a:lin ang="0" scaled="1"/>
          </a:gradFill>
          <a:ln w="63500" algn="ctr">
            <a:noFill/>
            <a:miter lim="800000"/>
            <a:headEnd/>
            <a:tailEnd/>
          </a:ln>
        </p:spPr>
        <p:txBody>
          <a:bodyPr vert="eaVert" lIns="9144" tIns="9144" rIns="9144" bIns="9144"/>
          <a:lstStyle/>
          <a:p>
            <a:pPr algn="ctr" eaLnBrk="0" hangingPunct="0">
              <a:lnSpc>
                <a:spcPct val="90000"/>
              </a:lnSpc>
            </a:pPr>
            <a:endParaRPr lang="en-US">
              <a:solidFill>
                <a:srgbClr val="000000"/>
              </a:solidFill>
            </a:endParaRPr>
          </a:p>
        </p:txBody>
      </p:sp>
      <p:sp>
        <p:nvSpPr>
          <p:cNvPr id="14353" name="Text Box 63"/>
          <p:cNvSpPr txBox="1">
            <a:spLocks noChangeArrowheads="1"/>
          </p:cNvSpPr>
          <p:nvPr/>
        </p:nvSpPr>
        <p:spPr bwMode="auto">
          <a:xfrm>
            <a:off x="365125" y="2584450"/>
            <a:ext cx="1389063" cy="303213"/>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600" b="1">
                <a:solidFill>
                  <a:srgbClr val="FFFFFF"/>
                </a:solidFill>
              </a:rPr>
              <a:t>CompTIA  A+</a:t>
            </a:r>
          </a:p>
        </p:txBody>
      </p:sp>
      <p:sp>
        <p:nvSpPr>
          <p:cNvPr id="14354" name="Text Box 63"/>
          <p:cNvSpPr txBox="1">
            <a:spLocks noChangeArrowheads="1"/>
          </p:cNvSpPr>
          <p:nvPr/>
        </p:nvSpPr>
        <p:spPr bwMode="auto">
          <a:xfrm>
            <a:off x="2332038"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CCNA</a:t>
            </a:r>
            <a:br>
              <a:rPr lang="en-US" sz="1600" b="1">
                <a:solidFill>
                  <a:srgbClr val="FFFFFF"/>
                </a:solidFill>
              </a:rPr>
            </a:br>
            <a:r>
              <a:rPr lang="en-US" sz="1600" b="1">
                <a:solidFill>
                  <a:srgbClr val="FFFFFF"/>
                </a:solidFill>
              </a:rPr>
              <a:t>CCENT</a:t>
            </a:r>
          </a:p>
        </p:txBody>
      </p:sp>
      <p:sp>
        <p:nvSpPr>
          <p:cNvPr id="14355" name="Text Box 63"/>
          <p:cNvSpPr txBox="1">
            <a:spLocks noChangeArrowheads="1"/>
          </p:cNvSpPr>
          <p:nvPr/>
        </p:nvSpPr>
        <p:spPr bwMode="auto">
          <a:xfrm>
            <a:off x="4090988"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CCNA</a:t>
            </a:r>
          </a:p>
        </p:txBody>
      </p:sp>
      <p:sp>
        <p:nvSpPr>
          <p:cNvPr id="14356" name="Text Box 63"/>
          <p:cNvSpPr txBox="1">
            <a:spLocks noChangeArrowheads="1"/>
          </p:cNvSpPr>
          <p:nvPr/>
        </p:nvSpPr>
        <p:spPr bwMode="auto">
          <a:xfrm>
            <a:off x="5846763"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CCNA</a:t>
            </a:r>
            <a:br>
              <a:rPr lang="en-US" sz="1600" b="1">
                <a:solidFill>
                  <a:srgbClr val="FFFFFF"/>
                </a:solidFill>
              </a:rPr>
            </a:br>
            <a:r>
              <a:rPr lang="en-US" sz="1600" b="1">
                <a:solidFill>
                  <a:srgbClr val="FFFFFF"/>
                </a:solidFill>
              </a:rPr>
              <a:t>Security</a:t>
            </a:r>
          </a:p>
        </p:txBody>
      </p:sp>
      <p:sp>
        <p:nvSpPr>
          <p:cNvPr id="14357" name="Text Box 63"/>
          <p:cNvSpPr txBox="1">
            <a:spLocks noChangeArrowheads="1"/>
          </p:cNvSpPr>
          <p:nvPr/>
        </p:nvSpPr>
        <p:spPr bwMode="auto">
          <a:xfrm>
            <a:off x="7585075"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CCNP</a:t>
            </a:r>
          </a:p>
        </p:txBody>
      </p:sp>
      <p:sp>
        <p:nvSpPr>
          <p:cNvPr id="14358" name="Rectangle 8"/>
          <p:cNvSpPr>
            <a:spLocks noChangeArrowheads="1"/>
          </p:cNvSpPr>
          <p:nvPr/>
        </p:nvSpPr>
        <p:spPr bwMode="auto">
          <a:xfrm rot="5400000">
            <a:off x="4056062" y="2139951"/>
            <a:ext cx="606425" cy="8718550"/>
          </a:xfrm>
          <a:prstGeom prst="rect">
            <a:avLst/>
          </a:prstGeom>
          <a:gradFill rotWithShape="1">
            <a:gsLst>
              <a:gs pos="0">
                <a:srgbClr val="001923">
                  <a:alpha val="0"/>
                </a:srgbClr>
              </a:gs>
              <a:gs pos="100000">
                <a:srgbClr val="01364B"/>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a:solidFill>
                <a:srgbClr val="000000"/>
              </a:solidFill>
            </a:endParaRPr>
          </a:p>
        </p:txBody>
      </p:sp>
      <p:sp>
        <p:nvSpPr>
          <p:cNvPr id="14359" name="AutoShape 17"/>
          <p:cNvSpPr>
            <a:spLocks noChangeArrowheads="1"/>
          </p:cNvSpPr>
          <p:nvPr/>
        </p:nvSpPr>
        <p:spPr bwMode="auto">
          <a:xfrm>
            <a:off x="0" y="6245225"/>
            <a:ext cx="9144000" cy="500063"/>
          </a:xfrm>
          <a:prstGeom prst="homePlate">
            <a:avLst>
              <a:gd name="adj" fmla="val 66370"/>
            </a:avLst>
          </a:prstGeom>
          <a:solidFill>
            <a:srgbClr val="015F85">
              <a:alpha val="98822"/>
            </a:srgbClr>
          </a:solidFill>
          <a:ln w="63500" algn="ctr">
            <a:noFill/>
            <a:miter lim="800000"/>
            <a:headEnd/>
            <a:tailEnd/>
          </a:ln>
        </p:spPr>
        <p:txBody>
          <a:bodyPr vert="eaVert" lIns="9144" tIns="9144" rIns="9144" bIns="9144"/>
          <a:lstStyle/>
          <a:p>
            <a:pPr algn="ctr" eaLnBrk="0" hangingPunct="0">
              <a:lnSpc>
                <a:spcPct val="90000"/>
              </a:lnSpc>
            </a:pPr>
            <a:endParaRPr lang="en-US">
              <a:solidFill>
                <a:srgbClr val="000000"/>
              </a:solidFill>
            </a:endParaRPr>
          </a:p>
        </p:txBody>
      </p:sp>
      <p:sp>
        <p:nvSpPr>
          <p:cNvPr id="14360" name="Rectangle 8"/>
          <p:cNvSpPr>
            <a:spLocks noChangeArrowheads="1"/>
          </p:cNvSpPr>
          <p:nvPr/>
        </p:nvSpPr>
        <p:spPr bwMode="auto">
          <a:xfrm rot="5400000">
            <a:off x="3968750" y="2325688"/>
            <a:ext cx="382587" cy="8320088"/>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a:solidFill>
                <a:srgbClr val="000000"/>
              </a:solidFill>
            </a:endParaRPr>
          </a:p>
        </p:txBody>
      </p:sp>
      <p:sp>
        <p:nvSpPr>
          <p:cNvPr id="14361" name="Text Box 13"/>
          <p:cNvSpPr txBox="1">
            <a:spLocks noChangeArrowheads="1"/>
          </p:cNvSpPr>
          <p:nvPr/>
        </p:nvSpPr>
        <p:spPr bwMode="auto">
          <a:xfrm>
            <a:off x="1901825" y="6361113"/>
            <a:ext cx="5340350" cy="201612"/>
          </a:xfrm>
          <a:prstGeom prst="rect">
            <a:avLst/>
          </a:prstGeom>
          <a:noFill/>
          <a:ln w="9525" algn="ctr">
            <a:noFill/>
            <a:miter lim="800000"/>
            <a:headEnd/>
            <a:tailEnd/>
          </a:ln>
        </p:spPr>
        <p:txBody>
          <a:bodyPr lIns="9144" tIns="9144" rIns="9144" bIns="9144"/>
          <a:lstStyle/>
          <a:p>
            <a:pPr algn="ctr" defTabSz="814388" eaLnBrk="0" hangingPunct="0">
              <a:lnSpc>
                <a:spcPct val="90000"/>
              </a:lnSpc>
            </a:pPr>
            <a:r>
              <a:rPr lang="en-US" sz="1800">
                <a:solidFill>
                  <a:srgbClr val="FFFFFF"/>
                </a:solidFill>
              </a:rPr>
              <a:t>Student Networking Knowledge and Skills</a:t>
            </a:r>
          </a:p>
        </p:txBody>
      </p:sp>
      <p:sp>
        <p:nvSpPr>
          <p:cNvPr id="14362" name="AutoShape 350"/>
          <p:cNvSpPr>
            <a:spLocks noChangeArrowheads="1"/>
          </p:cNvSpPr>
          <p:nvPr/>
        </p:nvSpPr>
        <p:spPr bwMode="auto">
          <a:xfrm rot="-5400000">
            <a:off x="426244"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3" name="AutoShape 355"/>
          <p:cNvSpPr>
            <a:spLocks noChangeArrowheads="1"/>
          </p:cNvSpPr>
          <p:nvPr/>
        </p:nvSpPr>
        <p:spPr bwMode="auto">
          <a:xfrm rot="-5400000">
            <a:off x="2156619"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4" name="AutoShape 356"/>
          <p:cNvSpPr>
            <a:spLocks noChangeArrowheads="1"/>
          </p:cNvSpPr>
          <p:nvPr/>
        </p:nvSpPr>
        <p:spPr bwMode="auto">
          <a:xfrm rot="-5400000">
            <a:off x="3929856"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5" name="AutoShape 357"/>
          <p:cNvSpPr>
            <a:spLocks noChangeArrowheads="1"/>
          </p:cNvSpPr>
          <p:nvPr/>
        </p:nvSpPr>
        <p:spPr bwMode="auto">
          <a:xfrm rot="-5400000">
            <a:off x="5661819"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6" name="AutoShape 358"/>
          <p:cNvSpPr>
            <a:spLocks noChangeArrowheads="1"/>
          </p:cNvSpPr>
          <p:nvPr/>
        </p:nvSpPr>
        <p:spPr bwMode="auto">
          <a:xfrm rot="-5400000">
            <a:off x="7427119"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7" name="Freeform 15"/>
          <p:cNvSpPr>
            <a:spLocks/>
          </p:cNvSpPr>
          <p:nvPr/>
        </p:nvSpPr>
        <p:spPr bwMode="auto">
          <a:xfrm>
            <a:off x="2924175" y="4202113"/>
            <a:ext cx="1543050" cy="1149350"/>
          </a:xfrm>
          <a:custGeom>
            <a:avLst/>
            <a:gdLst>
              <a:gd name="T0" fmla="*/ 2147483647 w 1306"/>
              <a:gd name="T1" fmla="*/ 2147483647 h 758"/>
              <a:gd name="T2" fmla="*/ 2147483647 w 1306"/>
              <a:gd name="T3" fmla="*/ 2147483647 h 758"/>
              <a:gd name="T4" fmla="*/ 0 w 1306"/>
              <a:gd name="T5" fmla="*/ 2147483647 h 758"/>
              <a:gd name="T6" fmla="*/ 0 w 1306"/>
              <a:gd name="T7" fmla="*/ 0 h 758"/>
              <a:gd name="T8" fmla="*/ 2147483647 w 1306"/>
              <a:gd name="T9" fmla="*/ 2147483647 h 758"/>
              <a:gd name="T10" fmla="*/ 2147483647 w 1306"/>
              <a:gd name="T11" fmla="*/ 0 h 758"/>
              <a:gd name="T12" fmla="*/ 2147483647 w 1306"/>
              <a:gd name="T13" fmla="*/ 2147483647 h 758"/>
              <a:gd name="T14" fmla="*/ 0 60000 65536"/>
              <a:gd name="T15" fmla="*/ 0 60000 65536"/>
              <a:gd name="T16" fmla="*/ 0 60000 65536"/>
              <a:gd name="T17" fmla="*/ 0 60000 65536"/>
              <a:gd name="T18" fmla="*/ 0 60000 65536"/>
              <a:gd name="T19" fmla="*/ 0 60000 65536"/>
              <a:gd name="T20" fmla="*/ 0 60000 65536"/>
              <a:gd name="T21" fmla="*/ 0 w 1306"/>
              <a:gd name="T22" fmla="*/ 0 h 758"/>
              <a:gd name="T23" fmla="*/ 1306 w 1306"/>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6" h="758">
                <a:moveTo>
                  <a:pt x="1306" y="758"/>
                </a:moveTo>
                <a:cubicBezTo>
                  <a:pt x="1306" y="758"/>
                  <a:pt x="954" y="623"/>
                  <a:pt x="654" y="623"/>
                </a:cubicBezTo>
                <a:cubicBezTo>
                  <a:pt x="353" y="623"/>
                  <a:pt x="0" y="758"/>
                  <a:pt x="0" y="758"/>
                </a:cubicBezTo>
                <a:cubicBezTo>
                  <a:pt x="0" y="0"/>
                  <a:pt x="0" y="0"/>
                  <a:pt x="0" y="0"/>
                </a:cubicBezTo>
                <a:cubicBezTo>
                  <a:pt x="0" y="0"/>
                  <a:pt x="322" y="144"/>
                  <a:pt x="654" y="144"/>
                </a:cubicBezTo>
                <a:cubicBezTo>
                  <a:pt x="985" y="144"/>
                  <a:pt x="1306" y="0"/>
                  <a:pt x="1306" y="0"/>
                </a:cubicBezTo>
                <a:lnTo>
                  <a:pt x="1306" y="758"/>
                </a:lnTo>
                <a:close/>
              </a:path>
            </a:pathLst>
          </a:custGeom>
          <a:gradFill rotWithShape="1">
            <a:gsLst>
              <a:gs pos="0">
                <a:srgbClr val="808080">
                  <a:alpha val="81000"/>
                </a:srgbClr>
              </a:gs>
              <a:gs pos="100000">
                <a:srgbClr val="EFB525"/>
              </a:gs>
            </a:gsLst>
            <a:lin ang="0" scaled="1"/>
          </a:gradFill>
          <a:ln w="9525">
            <a:noFill/>
            <a:round/>
            <a:headEnd/>
            <a:tailEnd/>
          </a:ln>
        </p:spPr>
        <p:txBody>
          <a:bodyPr/>
          <a:lstStyle/>
          <a:p>
            <a:endParaRPr lang="en-US"/>
          </a:p>
        </p:txBody>
      </p:sp>
      <p:grpSp>
        <p:nvGrpSpPr>
          <p:cNvPr id="14368" name="Group 311"/>
          <p:cNvGrpSpPr>
            <a:grpSpLocks/>
          </p:cNvGrpSpPr>
          <p:nvPr/>
        </p:nvGrpSpPr>
        <p:grpSpPr bwMode="auto">
          <a:xfrm>
            <a:off x="533400" y="4398963"/>
            <a:ext cx="1063625" cy="1069975"/>
            <a:chOff x="336" y="2696"/>
            <a:chExt cx="670" cy="674"/>
          </a:xfrm>
        </p:grpSpPr>
        <p:grpSp>
          <p:nvGrpSpPr>
            <p:cNvPr id="14389" name="Group 263"/>
            <p:cNvGrpSpPr>
              <a:grpSpLocks/>
            </p:cNvGrpSpPr>
            <p:nvPr/>
          </p:nvGrpSpPr>
          <p:grpSpPr bwMode="auto">
            <a:xfrm>
              <a:off x="336" y="2696"/>
              <a:ext cx="670" cy="674"/>
              <a:chOff x="829" y="5082"/>
              <a:chExt cx="734" cy="738"/>
            </a:xfrm>
          </p:grpSpPr>
          <p:sp>
            <p:nvSpPr>
              <p:cNvPr id="14391" name="Oval 25"/>
              <p:cNvSpPr>
                <a:spLocks noChangeAspect="1" noChangeArrowheads="1"/>
              </p:cNvSpPr>
              <p:nvPr/>
            </p:nvSpPr>
            <p:spPr bwMode="auto">
              <a:xfrm>
                <a:off x="829" y="5082"/>
                <a:ext cx="734" cy="738"/>
              </a:xfrm>
              <a:prstGeom prst="ellipse">
                <a:avLst/>
              </a:prstGeom>
              <a:gradFill rotWithShape="1">
                <a:gsLst>
                  <a:gs pos="0">
                    <a:srgbClr val="0183B7"/>
                  </a:gs>
                  <a:gs pos="100000">
                    <a:srgbClr val="003D55"/>
                  </a:gs>
                </a:gsLst>
                <a:path path="shape">
                  <a:fillToRect l="50000" t="50000" r="50000" b="50000"/>
                </a:path>
              </a:gradFill>
              <a:ln w="25400" algn="ctr">
                <a:solidFill>
                  <a:srgbClr val="014763"/>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92" name="Oval 26"/>
              <p:cNvSpPr>
                <a:spLocks noChangeAspect="1" noChangeArrowheads="1"/>
              </p:cNvSpPr>
              <p:nvPr/>
            </p:nvSpPr>
            <p:spPr bwMode="auto">
              <a:xfrm>
                <a:off x="946" y="5118"/>
                <a:ext cx="500" cy="347"/>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90" name="Text Box 27"/>
            <p:cNvSpPr txBox="1">
              <a:spLocks noChangeArrowheads="1"/>
            </p:cNvSpPr>
            <p:nvPr/>
          </p:nvSpPr>
          <p:spPr bwMode="auto">
            <a:xfrm>
              <a:off x="354" y="2929"/>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IT Essentials</a:t>
              </a:r>
            </a:p>
          </p:txBody>
        </p:sp>
      </p:grpSp>
      <p:grpSp>
        <p:nvGrpSpPr>
          <p:cNvPr id="14369" name="Group 313"/>
          <p:cNvGrpSpPr>
            <a:grpSpLocks/>
          </p:cNvGrpSpPr>
          <p:nvPr/>
        </p:nvGrpSpPr>
        <p:grpSpPr bwMode="auto">
          <a:xfrm>
            <a:off x="2165350" y="4173538"/>
            <a:ext cx="1285875" cy="1295400"/>
            <a:chOff x="1364" y="2554"/>
            <a:chExt cx="810" cy="816"/>
          </a:xfrm>
        </p:grpSpPr>
        <p:grpSp>
          <p:nvGrpSpPr>
            <p:cNvPr id="14385" name="Group 277"/>
            <p:cNvGrpSpPr>
              <a:grpSpLocks/>
            </p:cNvGrpSpPr>
            <p:nvPr/>
          </p:nvGrpSpPr>
          <p:grpSpPr bwMode="auto">
            <a:xfrm>
              <a:off x="1364" y="2554"/>
              <a:ext cx="810" cy="816"/>
              <a:chOff x="1791" y="5074"/>
              <a:chExt cx="873" cy="880"/>
            </a:xfrm>
          </p:grpSpPr>
          <p:sp>
            <p:nvSpPr>
              <p:cNvPr id="14387" name="Oval 31"/>
              <p:cNvSpPr>
                <a:spLocks noChangeAspect="1" noChangeArrowheads="1"/>
              </p:cNvSpPr>
              <p:nvPr/>
            </p:nvSpPr>
            <p:spPr bwMode="auto">
              <a:xfrm>
                <a:off x="1791" y="5074"/>
                <a:ext cx="873" cy="880"/>
              </a:xfrm>
              <a:prstGeom prst="ellipse">
                <a:avLst/>
              </a:prstGeom>
              <a:gradFill rotWithShape="1">
                <a:gsLst>
                  <a:gs pos="0">
                    <a:srgbClr val="777777"/>
                  </a:gs>
                  <a:gs pos="100000">
                    <a:srgbClr val="373737"/>
                  </a:gs>
                </a:gsLst>
                <a:path path="shape">
                  <a:fillToRect l="50000" t="50000" r="50000" b="50000"/>
                </a:path>
              </a:gradFill>
              <a:ln w="25400" algn="ctr">
                <a:solidFill>
                  <a:srgbClr val="4D4D4D"/>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88" name="Oval 32"/>
              <p:cNvSpPr>
                <a:spLocks noChangeAspect="1" noChangeArrowheads="1"/>
              </p:cNvSpPr>
              <p:nvPr/>
            </p:nvSpPr>
            <p:spPr bwMode="auto">
              <a:xfrm>
                <a:off x="1930" y="5117"/>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86" name="Text Box 27"/>
            <p:cNvSpPr txBox="1">
              <a:spLocks noChangeArrowheads="1"/>
            </p:cNvSpPr>
            <p:nvPr/>
          </p:nvSpPr>
          <p:spPr bwMode="auto">
            <a:xfrm>
              <a:off x="1452" y="2858"/>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CCNA Discovery</a:t>
              </a:r>
            </a:p>
          </p:txBody>
        </p:sp>
      </p:grpSp>
      <p:grpSp>
        <p:nvGrpSpPr>
          <p:cNvPr id="14370" name="Group 316"/>
          <p:cNvGrpSpPr>
            <a:grpSpLocks/>
          </p:cNvGrpSpPr>
          <p:nvPr/>
        </p:nvGrpSpPr>
        <p:grpSpPr bwMode="auto">
          <a:xfrm>
            <a:off x="3929063" y="4173538"/>
            <a:ext cx="1285875" cy="1295400"/>
            <a:chOff x="2475" y="2554"/>
            <a:chExt cx="810" cy="816"/>
          </a:xfrm>
        </p:grpSpPr>
        <p:grpSp>
          <p:nvGrpSpPr>
            <p:cNvPr id="14381" name="Group 280"/>
            <p:cNvGrpSpPr>
              <a:grpSpLocks/>
            </p:cNvGrpSpPr>
            <p:nvPr/>
          </p:nvGrpSpPr>
          <p:grpSpPr bwMode="auto">
            <a:xfrm>
              <a:off x="2475" y="2554"/>
              <a:ext cx="810" cy="816"/>
              <a:chOff x="1791" y="5074"/>
              <a:chExt cx="873" cy="880"/>
            </a:xfrm>
          </p:grpSpPr>
          <p:sp>
            <p:nvSpPr>
              <p:cNvPr id="14383" name="Oval 31"/>
              <p:cNvSpPr>
                <a:spLocks noChangeAspect="1" noChangeArrowheads="1"/>
              </p:cNvSpPr>
              <p:nvPr/>
            </p:nvSpPr>
            <p:spPr bwMode="auto">
              <a:xfrm>
                <a:off x="1791" y="5074"/>
                <a:ext cx="873" cy="880"/>
              </a:xfrm>
              <a:prstGeom prst="ellipse">
                <a:avLst/>
              </a:prstGeom>
              <a:gradFill rotWithShape="1">
                <a:gsLst>
                  <a:gs pos="0">
                    <a:srgbClr val="EFB525"/>
                  </a:gs>
                  <a:gs pos="100000">
                    <a:srgbClr val="6F5411"/>
                  </a:gs>
                </a:gsLst>
                <a:path path="shape">
                  <a:fillToRect l="50000" t="50000" r="50000" b="50000"/>
                </a:path>
              </a:gradFill>
              <a:ln w="25400" algn="ctr">
                <a:solidFill>
                  <a:srgbClr val="B3840D"/>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84" name="Oval 32"/>
              <p:cNvSpPr>
                <a:spLocks noChangeAspect="1" noChangeArrowheads="1"/>
              </p:cNvSpPr>
              <p:nvPr/>
            </p:nvSpPr>
            <p:spPr bwMode="auto">
              <a:xfrm>
                <a:off x="1930" y="5117"/>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82" name="Text Box 27"/>
            <p:cNvSpPr txBox="1">
              <a:spLocks noChangeArrowheads="1"/>
            </p:cNvSpPr>
            <p:nvPr/>
          </p:nvSpPr>
          <p:spPr bwMode="auto">
            <a:xfrm>
              <a:off x="2563" y="2858"/>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CCNA Exploration</a:t>
              </a:r>
            </a:p>
          </p:txBody>
        </p:sp>
      </p:grpSp>
      <p:grpSp>
        <p:nvGrpSpPr>
          <p:cNvPr id="14371" name="Group 319"/>
          <p:cNvGrpSpPr>
            <a:grpSpLocks/>
          </p:cNvGrpSpPr>
          <p:nvPr/>
        </p:nvGrpSpPr>
        <p:grpSpPr bwMode="auto">
          <a:xfrm>
            <a:off x="5778500" y="4392613"/>
            <a:ext cx="1066800" cy="1069975"/>
            <a:chOff x="3640" y="2692"/>
            <a:chExt cx="672" cy="674"/>
          </a:xfrm>
        </p:grpSpPr>
        <p:grpSp>
          <p:nvGrpSpPr>
            <p:cNvPr id="14377" name="Group 288"/>
            <p:cNvGrpSpPr>
              <a:grpSpLocks/>
            </p:cNvGrpSpPr>
            <p:nvPr/>
          </p:nvGrpSpPr>
          <p:grpSpPr bwMode="auto">
            <a:xfrm>
              <a:off x="3640" y="2692"/>
              <a:ext cx="672" cy="674"/>
              <a:chOff x="3688" y="2496"/>
              <a:chExt cx="735" cy="738"/>
            </a:xfrm>
          </p:grpSpPr>
          <p:sp>
            <p:nvSpPr>
              <p:cNvPr id="14379" name="Oval 43"/>
              <p:cNvSpPr>
                <a:spLocks noChangeAspect="1" noChangeArrowheads="1"/>
              </p:cNvSpPr>
              <p:nvPr/>
            </p:nvSpPr>
            <p:spPr bwMode="auto">
              <a:xfrm>
                <a:off x="3688" y="2496"/>
                <a:ext cx="735" cy="738"/>
              </a:xfrm>
              <a:prstGeom prst="ellipse">
                <a:avLst/>
              </a:prstGeom>
              <a:gradFill rotWithShape="1">
                <a:gsLst>
                  <a:gs pos="0">
                    <a:srgbClr val="B21A1A"/>
                  </a:gs>
                  <a:gs pos="100000">
                    <a:srgbClr val="520C0C"/>
                  </a:gs>
                </a:gsLst>
                <a:path path="shape">
                  <a:fillToRect l="50000" t="50000" r="50000" b="50000"/>
                </a:path>
              </a:gradFill>
              <a:ln w="25400" algn="ctr">
                <a:solidFill>
                  <a:srgbClr val="8A1414"/>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80" name="Oval 44"/>
              <p:cNvSpPr>
                <a:spLocks noChangeAspect="1" noChangeArrowheads="1"/>
              </p:cNvSpPr>
              <p:nvPr/>
            </p:nvSpPr>
            <p:spPr bwMode="auto">
              <a:xfrm>
                <a:off x="3805" y="2532"/>
                <a:ext cx="501" cy="347"/>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78" name="Text Box 27"/>
            <p:cNvSpPr txBox="1">
              <a:spLocks noChangeArrowheads="1"/>
            </p:cNvSpPr>
            <p:nvPr/>
          </p:nvSpPr>
          <p:spPr bwMode="auto">
            <a:xfrm>
              <a:off x="3721" y="2925"/>
              <a:ext cx="510"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Security</a:t>
              </a:r>
            </a:p>
          </p:txBody>
        </p:sp>
      </p:grpSp>
      <p:grpSp>
        <p:nvGrpSpPr>
          <p:cNvPr id="14372" name="Group 320"/>
          <p:cNvGrpSpPr>
            <a:grpSpLocks/>
          </p:cNvGrpSpPr>
          <p:nvPr/>
        </p:nvGrpSpPr>
        <p:grpSpPr bwMode="auto">
          <a:xfrm>
            <a:off x="7423150" y="4173538"/>
            <a:ext cx="1285875" cy="1295400"/>
            <a:chOff x="4676" y="2554"/>
            <a:chExt cx="810" cy="816"/>
          </a:xfrm>
        </p:grpSpPr>
        <p:grpSp>
          <p:nvGrpSpPr>
            <p:cNvPr id="14373" name="Group 295"/>
            <p:cNvGrpSpPr>
              <a:grpSpLocks/>
            </p:cNvGrpSpPr>
            <p:nvPr/>
          </p:nvGrpSpPr>
          <p:grpSpPr bwMode="auto">
            <a:xfrm>
              <a:off x="4676" y="2554"/>
              <a:ext cx="810" cy="816"/>
              <a:chOff x="1791" y="5074"/>
              <a:chExt cx="873" cy="880"/>
            </a:xfrm>
          </p:grpSpPr>
          <p:sp>
            <p:nvSpPr>
              <p:cNvPr id="14375" name="Oval 31"/>
              <p:cNvSpPr>
                <a:spLocks noChangeAspect="1" noChangeArrowheads="1"/>
              </p:cNvSpPr>
              <p:nvPr/>
            </p:nvSpPr>
            <p:spPr bwMode="auto">
              <a:xfrm>
                <a:off x="1791" y="5074"/>
                <a:ext cx="873" cy="880"/>
              </a:xfrm>
              <a:prstGeom prst="ellipse">
                <a:avLst/>
              </a:prstGeom>
              <a:gradFill rotWithShape="1">
                <a:gsLst>
                  <a:gs pos="0">
                    <a:srgbClr val="83A2CF"/>
                  </a:gs>
                  <a:gs pos="100000">
                    <a:srgbClr val="3D4B60"/>
                  </a:gs>
                </a:gsLst>
                <a:path path="shape">
                  <a:fillToRect l="50000" t="50000" r="50000" b="50000"/>
                </a:path>
              </a:gradFill>
              <a:ln w="25400" algn="ctr">
                <a:solidFill>
                  <a:srgbClr val="83A2CF"/>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76" name="Oval 32"/>
              <p:cNvSpPr>
                <a:spLocks noChangeAspect="1" noChangeArrowheads="1"/>
              </p:cNvSpPr>
              <p:nvPr/>
            </p:nvSpPr>
            <p:spPr bwMode="auto">
              <a:xfrm>
                <a:off x="1930" y="5117"/>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74" name="Text Box 27"/>
            <p:cNvSpPr txBox="1">
              <a:spLocks noChangeArrowheads="1"/>
            </p:cNvSpPr>
            <p:nvPr/>
          </p:nvSpPr>
          <p:spPr bwMode="auto">
            <a:xfrm>
              <a:off x="4826" y="2858"/>
              <a:ext cx="510"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CCNP</a:t>
              </a: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728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728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728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728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728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7289" name="Rectangle 33"/>
          <p:cNvSpPr>
            <a:spLocks noChangeArrowheads="1"/>
          </p:cNvSpPr>
          <p:nvPr/>
        </p:nvSpPr>
        <p:spPr bwMode="auto">
          <a:xfrm>
            <a:off x="655638" y="6364288"/>
            <a:ext cx="8145462" cy="265112"/>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a:t>For More Information, See PC Requirements Document on Academy Connection </a:t>
            </a:r>
            <a:r>
              <a:rPr lang="en-US" sz="1200">
                <a:sym typeface="Wingdings" pitchFamily="2" charset="2"/>
              </a:rPr>
              <a:t> Tools  Classroom Setup Tab</a:t>
            </a:r>
            <a:endParaRPr lang="en-US" sz="1200"/>
          </a:p>
        </p:txBody>
      </p:sp>
      <p:sp>
        <p:nvSpPr>
          <p:cNvPr id="97290" name="Rectangle 34"/>
          <p:cNvSpPr>
            <a:spLocks noGrp="1" noChangeArrowheads="1"/>
          </p:cNvSpPr>
          <p:nvPr>
            <p:ph type="title" idx="4294967295"/>
          </p:nvPr>
        </p:nvSpPr>
        <p:spPr/>
        <p:txBody>
          <a:bodyPr/>
          <a:lstStyle/>
          <a:p>
            <a:r>
              <a:rPr lang="en-US" smtClean="0"/>
              <a:t>PC Software Recommendations (Cont.)</a:t>
            </a:r>
          </a:p>
        </p:txBody>
      </p:sp>
      <p:sp>
        <p:nvSpPr>
          <p:cNvPr id="97291" name="Rectangle 35"/>
          <p:cNvSpPr>
            <a:spLocks noGrp="1" noChangeArrowheads="1"/>
          </p:cNvSpPr>
          <p:nvPr>
            <p:ph type="body" idx="4294967295"/>
          </p:nvPr>
        </p:nvSpPr>
        <p:spPr/>
        <p:txBody>
          <a:bodyPr/>
          <a:lstStyle/>
          <a:p>
            <a:r>
              <a:rPr lang="en-US" smtClean="0"/>
              <a:t>Terminal Emulation Application</a:t>
            </a:r>
          </a:p>
          <a:p>
            <a:pPr lvl="1"/>
            <a:r>
              <a:rPr lang="en-US" smtClean="0">
                <a:hlinkClick r:id="rId3"/>
              </a:rPr>
              <a:t>PuTTy (Windows and Linux)</a:t>
            </a:r>
            <a:endParaRPr lang="en-US" smtClean="0"/>
          </a:p>
          <a:p>
            <a:pPr lvl="1"/>
            <a:r>
              <a:rPr lang="en-US" smtClean="0">
                <a:hlinkClick r:id="rId4"/>
              </a:rPr>
              <a:t>Tera Term (Windows)</a:t>
            </a:r>
            <a:endParaRPr lang="en-US" smtClean="0"/>
          </a:p>
          <a:p>
            <a:r>
              <a:rPr lang="en-US" smtClean="0"/>
              <a:t>.doc Reader</a:t>
            </a:r>
          </a:p>
          <a:p>
            <a:pPr lvl="1"/>
            <a:r>
              <a:rPr lang="en-US" smtClean="0"/>
              <a:t>Microsoft Office (Windows)</a:t>
            </a:r>
          </a:p>
          <a:p>
            <a:pPr lvl="1"/>
            <a:r>
              <a:rPr lang="en-US" smtClean="0">
                <a:hlinkClick r:id="rId5"/>
              </a:rPr>
              <a:t>OpenOffice.org (Windows, Linux)</a:t>
            </a:r>
            <a:endParaRPr lang="en-US" smtClean="0"/>
          </a:p>
          <a:p>
            <a:r>
              <a:rPr lang="en-US" smtClean="0"/>
              <a:t>Drawing and diagrams</a:t>
            </a:r>
          </a:p>
          <a:p>
            <a:pPr lvl="1"/>
            <a:r>
              <a:rPr lang="en-US" smtClean="0">
                <a:hlinkClick r:id="rId6"/>
              </a:rPr>
              <a:t>Visio 2007 Viewer (Windows, viewing only)</a:t>
            </a:r>
            <a:endParaRPr lang="en-US" smtClean="0"/>
          </a:p>
          <a:p>
            <a:pPr lvl="1"/>
            <a:r>
              <a:rPr lang="en-US" smtClean="0">
                <a:hlinkClick r:id="rId7"/>
              </a:rPr>
              <a:t>Dia (Windows and Linux, viewing and creating drawings and diagrams)</a:t>
            </a:r>
            <a:endParaRPr lang="en-US" smtClean="0"/>
          </a:p>
          <a:p>
            <a:r>
              <a:rPr lang="en-US" smtClean="0">
                <a:hlinkClick r:id="rId8"/>
              </a:rPr>
              <a:t>Wireshark (Windows and Linux)</a:t>
            </a:r>
            <a:endParaRPr lang="en-US" smtClean="0"/>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8307" name="Rectangle 77"/>
          <p:cNvSpPr>
            <a:spLocks noGrp="1" noChangeArrowheads="1"/>
          </p:cNvSpPr>
          <p:nvPr>
            <p:ph type="title" idx="4294967295"/>
          </p:nvPr>
        </p:nvSpPr>
        <p:spPr>
          <a:xfrm>
            <a:off x="544543" y="617538"/>
            <a:ext cx="3701532" cy="452063"/>
          </a:xfrm>
        </p:spPr>
        <p:txBody>
          <a:bodyPr/>
          <a:lstStyle/>
          <a:p>
            <a:r>
              <a:rPr lang="en-US" dirty="0" smtClean="0"/>
              <a:t>CCNA Discovery:</a:t>
            </a:r>
          </a:p>
        </p:txBody>
      </p:sp>
      <p:sp>
        <p:nvSpPr>
          <p:cNvPr id="98308" name="Rectangle 78"/>
          <p:cNvSpPr>
            <a:spLocks noGrp="1" noChangeArrowheads="1"/>
          </p:cNvSpPr>
          <p:nvPr>
            <p:ph type="body" sz="half" idx="4294967295"/>
          </p:nvPr>
        </p:nvSpPr>
        <p:spPr>
          <a:xfrm>
            <a:off x="381431" y="1739900"/>
            <a:ext cx="6301944" cy="2157413"/>
          </a:xfrm>
        </p:spPr>
        <p:txBody>
          <a:bodyPr/>
          <a:lstStyle/>
          <a:p>
            <a:r>
              <a:rPr lang="en-US" sz="1800" dirty="0" smtClean="0"/>
              <a:t>The router simulates only the ISP connectivity, </a:t>
            </a:r>
            <a:br>
              <a:rPr lang="en-US" sz="1800" dirty="0" smtClean="0"/>
            </a:br>
            <a:r>
              <a:rPr lang="en-US" sz="1800" dirty="0" smtClean="0"/>
              <a:t>no student configuration of the router; topology represents an ISP, with a small office and a home office customer; multiple pods will be connected serially using the serial ports on the router.</a:t>
            </a:r>
          </a:p>
          <a:p>
            <a:r>
              <a:rPr lang="en-US" sz="1800" dirty="0" smtClean="0"/>
              <a:t>Recommended six students per pod</a:t>
            </a:r>
          </a:p>
        </p:txBody>
      </p:sp>
      <p:sp>
        <p:nvSpPr>
          <p:cNvPr id="98309" name="Rectangle 79"/>
          <p:cNvSpPr>
            <a:spLocks noGrp="1" noChangeArrowheads="1"/>
          </p:cNvSpPr>
          <p:nvPr>
            <p:ph type="body" sz="half" idx="4294967295"/>
          </p:nvPr>
        </p:nvSpPr>
        <p:spPr>
          <a:xfrm>
            <a:off x="6683375" y="1739900"/>
            <a:ext cx="2217738" cy="3571875"/>
          </a:xfrm>
        </p:spPr>
        <p:txBody>
          <a:bodyPr/>
          <a:lstStyle/>
          <a:p>
            <a:r>
              <a:rPr lang="en-US" sz="1800" dirty="0" smtClean="0"/>
              <a:t>One router (with integrated switch)</a:t>
            </a:r>
          </a:p>
          <a:p>
            <a:r>
              <a:rPr lang="en-US" sz="1800" dirty="0" smtClean="0"/>
              <a:t>Two Linksys wireless routers</a:t>
            </a:r>
          </a:p>
          <a:p>
            <a:r>
              <a:rPr lang="en-US" sz="1800" dirty="0" smtClean="0"/>
              <a:t>Minimum one USB wireless adapter</a:t>
            </a:r>
          </a:p>
          <a:p>
            <a:r>
              <a:rPr lang="en-US" sz="1800" dirty="0" smtClean="0"/>
              <a:t>Supports three students per Linksys device, six students total</a:t>
            </a:r>
          </a:p>
        </p:txBody>
      </p:sp>
      <p:sp>
        <p:nvSpPr>
          <p:cNvPr id="98310" name="Rectangle 25"/>
          <p:cNvSpPr>
            <a:spLocks noChangeArrowheads="1"/>
          </p:cNvSpPr>
          <p:nvPr/>
        </p:nvSpPr>
        <p:spPr bwMode="auto">
          <a:xfrm>
            <a:off x="510090" y="1069601"/>
            <a:ext cx="5826676" cy="4000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dirty="0"/>
              <a:t>Networking for Home and Small Business</a:t>
            </a:r>
          </a:p>
        </p:txBody>
      </p:sp>
      <p:sp>
        <p:nvSpPr>
          <p:cNvPr id="98339"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117" name="Picture 116"/>
          <p:cNvPicPr>
            <a:picLocks noChangeAspect="1" noChangeArrowheads="1"/>
          </p:cNvPicPr>
          <p:nvPr/>
        </p:nvPicPr>
        <p:blipFill>
          <a:blip r:embed="rId3" cstate="screen"/>
          <a:srcRect/>
          <a:stretch>
            <a:fillRect/>
          </a:stretch>
        </p:blipFill>
        <p:spPr bwMode="auto">
          <a:xfrm>
            <a:off x="893061" y="3519488"/>
            <a:ext cx="4714609" cy="3152774"/>
          </a:xfrm>
          <a:prstGeom prst="rect">
            <a:avLst/>
          </a:prstGeom>
          <a:noFill/>
          <a:ln w="1">
            <a:no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9331" name="Rectangle 94"/>
          <p:cNvSpPr>
            <a:spLocks noGrp="1" noChangeArrowheads="1"/>
          </p:cNvSpPr>
          <p:nvPr>
            <p:ph type="title"/>
          </p:nvPr>
        </p:nvSpPr>
        <p:spPr>
          <a:xfrm>
            <a:off x="655638" y="417513"/>
            <a:ext cx="8145462" cy="706437"/>
          </a:xfrm>
        </p:spPr>
        <p:txBody>
          <a:bodyPr/>
          <a:lstStyle/>
          <a:p>
            <a:r>
              <a:rPr lang="en-US" dirty="0" smtClean="0"/>
              <a:t>CCNA Discovery:</a:t>
            </a:r>
          </a:p>
        </p:txBody>
      </p:sp>
      <p:sp>
        <p:nvSpPr>
          <p:cNvPr id="99332"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dirty="0"/>
              <a:t>Networking at a Small-to-Medium Business or ISP:</a:t>
            </a:r>
          </a:p>
        </p:txBody>
      </p:sp>
      <p:sp>
        <p:nvSpPr>
          <p:cNvPr id="57" name="Rectangle 78"/>
          <p:cNvSpPr txBox="1">
            <a:spLocks noChangeArrowheads="1"/>
          </p:cNvSpPr>
          <p:nvPr/>
        </p:nvSpPr>
        <p:spPr bwMode="auto">
          <a:xfrm>
            <a:off x="481013" y="1835150"/>
            <a:ext cx="6027737" cy="357187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Students will configure RIPv2 routing in a three-router topology; there is no specific configuration of the </a:t>
            </a:r>
            <a:r>
              <a:rPr lang="en-US" sz="1800" kern="0" dirty="0" smtClean="0"/>
              <a:t>switches</a:t>
            </a:r>
            <a:r>
              <a:rPr lang="en-US" sz="1800" kern="0" dirty="0"/>
              <a:t>, other than basic setup; topology will be reconfigured during the course</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Recommended six to eight students per pod</a:t>
            </a:r>
          </a:p>
          <a:p>
            <a:pPr marL="236538" indent="-236538" defTabSz="814388" eaLnBrk="0" hangingPunct="0">
              <a:lnSpc>
                <a:spcPct val="95000"/>
              </a:lnSpc>
              <a:spcBef>
                <a:spcPct val="50000"/>
              </a:spcBef>
              <a:buClr>
                <a:srgbClr val="708CA1"/>
              </a:buClr>
              <a:buFont typeface="Wingdings" pitchFamily="2" charset="2"/>
              <a:buChar char="§"/>
              <a:defRPr/>
            </a:pPr>
            <a:endParaRPr lang="en-US" sz="1800" kern="0" dirty="0">
              <a:latin typeface="+mn-lt"/>
            </a:endParaRPr>
          </a:p>
        </p:txBody>
      </p:sp>
      <p:sp>
        <p:nvSpPr>
          <p:cNvPr id="58" name="Rectangle 79"/>
          <p:cNvSpPr txBox="1">
            <a:spLocks noChangeArrowheads="1"/>
          </p:cNvSpPr>
          <p:nvPr/>
        </p:nvSpPr>
        <p:spPr bwMode="auto">
          <a:xfrm>
            <a:off x="6604000" y="1835150"/>
            <a:ext cx="2122488" cy="357187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Three </a:t>
            </a:r>
            <a:r>
              <a:rPr lang="en-US" sz="1800" kern="0" dirty="0" smtClean="0"/>
              <a:t>routers</a:t>
            </a:r>
            <a:endParaRPr lang="en-US" sz="1800" kern="0" dirty="0"/>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Two </a:t>
            </a:r>
            <a:r>
              <a:rPr lang="en-US" sz="1800" kern="0" dirty="0" smtClean="0"/>
              <a:t>switches</a:t>
            </a:r>
            <a:endParaRPr lang="en-US" sz="1800" kern="0" dirty="0"/>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Minimum one Linksys wireless router</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Minimum one wireless USB adapter (two preferred)</a:t>
            </a:r>
          </a:p>
        </p:txBody>
      </p:sp>
      <p:sp>
        <p:nvSpPr>
          <p:cNvPr id="99336"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55" name="Picture 54"/>
          <p:cNvPicPr>
            <a:picLocks noChangeAspect="1" noChangeArrowheads="1"/>
          </p:cNvPicPr>
          <p:nvPr/>
        </p:nvPicPr>
        <p:blipFill>
          <a:blip r:embed="rId3" cstate="screen"/>
          <a:srcRect/>
          <a:stretch>
            <a:fillRect/>
          </a:stretch>
        </p:blipFill>
        <p:spPr bwMode="auto">
          <a:xfrm>
            <a:off x="481013" y="3404104"/>
            <a:ext cx="6001560" cy="3265000"/>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0355" name="Rectangle 63"/>
          <p:cNvSpPr>
            <a:spLocks noGrp="1" noChangeArrowheads="1"/>
          </p:cNvSpPr>
          <p:nvPr>
            <p:ph type="title" idx="4294967295"/>
          </p:nvPr>
        </p:nvSpPr>
        <p:spPr>
          <a:xfrm>
            <a:off x="655638" y="417513"/>
            <a:ext cx="8145462" cy="706437"/>
          </a:xfrm>
        </p:spPr>
        <p:txBody>
          <a:bodyPr/>
          <a:lstStyle/>
          <a:p>
            <a:r>
              <a:rPr lang="en-US" dirty="0" smtClean="0"/>
              <a:t>CCNA Discovery:</a:t>
            </a:r>
          </a:p>
        </p:txBody>
      </p:sp>
      <p:sp>
        <p:nvSpPr>
          <p:cNvPr id="100356" name="Rectangle 64"/>
          <p:cNvSpPr>
            <a:spLocks noGrp="1" noChangeArrowheads="1"/>
          </p:cNvSpPr>
          <p:nvPr>
            <p:ph type="body" idx="4294967295"/>
          </p:nvPr>
        </p:nvSpPr>
        <p:spPr>
          <a:xfrm>
            <a:off x="402141" y="2071688"/>
            <a:ext cx="2368219" cy="2390775"/>
          </a:xfrm>
        </p:spPr>
        <p:txBody>
          <a:bodyPr/>
          <a:lstStyle/>
          <a:p>
            <a:r>
              <a:rPr lang="en-US" sz="1800" dirty="0" smtClean="0"/>
              <a:t>Three routers</a:t>
            </a:r>
          </a:p>
          <a:p>
            <a:r>
              <a:rPr lang="en-US" sz="1800" dirty="0" smtClean="0"/>
              <a:t>Three switches</a:t>
            </a:r>
          </a:p>
          <a:p>
            <a:r>
              <a:rPr lang="en-US" sz="1800" dirty="0" smtClean="0"/>
              <a:t>Linksys wireless routers</a:t>
            </a:r>
          </a:p>
          <a:p>
            <a:r>
              <a:rPr lang="en-US" sz="1800" dirty="0" smtClean="0"/>
              <a:t>Recommend eight students per pod</a:t>
            </a:r>
          </a:p>
        </p:txBody>
      </p:sp>
      <p:sp>
        <p:nvSpPr>
          <p:cNvPr id="100357"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Introducing Routing and Switching in the Enterprise </a:t>
            </a:r>
            <a:br>
              <a:rPr lang="en-US"/>
            </a:br>
            <a:r>
              <a:rPr lang="en-US"/>
              <a:t>and Designing and Supporting Computer Networks</a:t>
            </a:r>
          </a:p>
        </p:txBody>
      </p:sp>
      <p:sp>
        <p:nvSpPr>
          <p:cNvPr id="100377" name="Text Box 61"/>
          <p:cNvSpPr txBox="1">
            <a:spLocks noChangeArrowheads="1"/>
          </p:cNvSpPr>
          <p:nvPr/>
        </p:nvSpPr>
        <p:spPr bwMode="auto">
          <a:xfrm>
            <a:off x="403728" y="4392613"/>
            <a:ext cx="2238375" cy="1250950"/>
          </a:xfrm>
          <a:prstGeom prst="rect">
            <a:avLst/>
          </a:prstGeom>
          <a:noFill/>
          <a:ln w="9525">
            <a:noFill/>
            <a:miter lim="800000"/>
            <a:headEnd/>
            <a:tailEnd/>
          </a:ln>
        </p:spPr>
        <p:txBody>
          <a:bodyPr>
            <a:spAutoFit/>
          </a:bodyPr>
          <a:lstStyle/>
          <a:p>
            <a:pPr>
              <a:lnSpc>
                <a:spcPct val="95000"/>
              </a:lnSpc>
              <a:spcBef>
                <a:spcPct val="30000"/>
              </a:spcBef>
            </a:pPr>
            <a:r>
              <a:rPr lang="en-US" sz="1600" dirty="0"/>
              <a:t>This </a:t>
            </a:r>
            <a:r>
              <a:rPr lang="en-US" sz="1600" dirty="0" smtClean="0"/>
              <a:t>topology could be used </a:t>
            </a:r>
            <a:r>
              <a:rPr lang="en-US" sz="1600" dirty="0"/>
              <a:t>for: Routing Protocols RIP, </a:t>
            </a:r>
            <a:r>
              <a:rPr lang="en-US" sz="1600" dirty="0" err="1"/>
              <a:t>EIGRP</a:t>
            </a:r>
            <a:r>
              <a:rPr lang="en-US" sz="1600" dirty="0"/>
              <a:t>, and </a:t>
            </a:r>
            <a:r>
              <a:rPr lang="en-US" sz="1600" dirty="0" err="1" smtClean="0"/>
              <a:t>OSPF</a:t>
            </a:r>
            <a:r>
              <a:rPr lang="en-US" sz="1600" dirty="0" smtClean="0"/>
              <a:t> - With </a:t>
            </a:r>
            <a:r>
              <a:rPr lang="en-US" sz="1600" dirty="0"/>
              <a:t>or </a:t>
            </a:r>
            <a:r>
              <a:rPr lang="en-US" sz="1600" dirty="0" smtClean="0"/>
              <a:t>without switches</a:t>
            </a:r>
            <a:endParaRPr lang="en-US" sz="1600" dirty="0"/>
          </a:p>
        </p:txBody>
      </p:sp>
      <p:sp>
        <p:nvSpPr>
          <p:cNvPr id="100389"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38" name="Picture 37"/>
          <p:cNvPicPr>
            <a:picLocks noChangeAspect="1" noChangeArrowheads="1"/>
          </p:cNvPicPr>
          <p:nvPr/>
        </p:nvPicPr>
        <p:blipFill>
          <a:blip r:embed="rId3" cstate="screen"/>
          <a:srcRect/>
          <a:stretch>
            <a:fillRect/>
          </a:stretch>
        </p:blipFill>
        <p:spPr bwMode="auto">
          <a:xfrm>
            <a:off x="2770360" y="2564019"/>
            <a:ext cx="6159843" cy="3749470"/>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1379" name="Rectangle 97"/>
          <p:cNvSpPr>
            <a:spLocks noGrp="1" noChangeArrowheads="1"/>
          </p:cNvSpPr>
          <p:nvPr>
            <p:ph type="title" idx="4294967295"/>
          </p:nvPr>
        </p:nvSpPr>
        <p:spPr>
          <a:xfrm>
            <a:off x="655638" y="417513"/>
            <a:ext cx="8145462" cy="706437"/>
          </a:xfrm>
        </p:spPr>
        <p:txBody>
          <a:bodyPr/>
          <a:lstStyle/>
          <a:p>
            <a:r>
              <a:rPr lang="en-US" smtClean="0"/>
              <a:t>CCNA Exploration:</a:t>
            </a:r>
          </a:p>
        </p:txBody>
      </p:sp>
      <p:sp>
        <p:nvSpPr>
          <p:cNvPr id="101380" name="Rectangle 26"/>
          <p:cNvSpPr>
            <a:spLocks noGrp="1" noChangeArrowheads="1"/>
          </p:cNvSpPr>
          <p:nvPr>
            <p:ph type="body" sz="half" idx="4294967295"/>
          </p:nvPr>
        </p:nvSpPr>
        <p:spPr>
          <a:xfrm>
            <a:off x="655639" y="1883121"/>
            <a:ext cx="3518010" cy="1502875"/>
          </a:xfrm>
        </p:spPr>
        <p:txBody>
          <a:bodyPr/>
          <a:lstStyle/>
          <a:p>
            <a:pPr>
              <a:buFont typeface="Wingdings" pitchFamily="2" charset="2"/>
              <a:buNone/>
            </a:pPr>
            <a:r>
              <a:rPr lang="en-US" sz="1800" b="1" dirty="0" smtClean="0"/>
              <a:t>Primary Hands-On Lab Pod</a:t>
            </a:r>
          </a:p>
          <a:p>
            <a:r>
              <a:rPr lang="en-US" sz="1400" dirty="0" smtClean="0"/>
              <a:t>Shared “model” Internet </a:t>
            </a:r>
            <a:br>
              <a:rPr lang="en-US" sz="1400" dirty="0" smtClean="0"/>
            </a:br>
            <a:r>
              <a:rPr lang="en-US" sz="1400" dirty="0" smtClean="0"/>
              <a:t>connection and LAN</a:t>
            </a:r>
          </a:p>
          <a:p>
            <a:r>
              <a:rPr lang="en-US" sz="1400" dirty="0" smtClean="0"/>
              <a:t>Isolated from any production networks</a:t>
            </a:r>
          </a:p>
          <a:p>
            <a:r>
              <a:rPr lang="en-US" sz="1400" dirty="0" smtClean="0">
                <a:cs typeface="Arial" pitchFamily="34" charset="0"/>
              </a:rPr>
              <a:t>≤ four students per pod PCs</a:t>
            </a:r>
          </a:p>
        </p:txBody>
      </p:sp>
      <p:sp>
        <p:nvSpPr>
          <p:cNvPr id="101381" name="Rectangle 27"/>
          <p:cNvSpPr>
            <a:spLocks noGrp="1" noChangeArrowheads="1"/>
          </p:cNvSpPr>
          <p:nvPr>
            <p:ph type="body" sz="half" idx="4294967295"/>
          </p:nvPr>
        </p:nvSpPr>
        <p:spPr>
          <a:xfrm>
            <a:off x="5450171" y="1883121"/>
            <a:ext cx="3350929" cy="1771650"/>
          </a:xfrm>
        </p:spPr>
        <p:txBody>
          <a:bodyPr/>
          <a:lstStyle/>
          <a:p>
            <a:pPr>
              <a:buFont typeface="Wingdings" pitchFamily="2" charset="2"/>
              <a:buNone/>
            </a:pPr>
            <a:r>
              <a:rPr lang="en-US" sz="1800" b="1" dirty="0" smtClean="0"/>
              <a:t>Secondary Lab Pod</a:t>
            </a:r>
          </a:p>
          <a:p>
            <a:r>
              <a:rPr lang="en-US" sz="1400" dirty="0" smtClean="0"/>
              <a:t>Used in chapters 10 and 11</a:t>
            </a:r>
          </a:p>
          <a:p>
            <a:r>
              <a:rPr lang="en-US" sz="1400" dirty="0" smtClean="0"/>
              <a:t>Students use this topology to plan,</a:t>
            </a:r>
            <a:br>
              <a:rPr lang="en-US" sz="1400" dirty="0" smtClean="0"/>
            </a:br>
            <a:r>
              <a:rPr lang="en-US" sz="1400" dirty="0" smtClean="0"/>
              <a:t> build, configure, and test</a:t>
            </a:r>
          </a:p>
          <a:p>
            <a:r>
              <a:rPr lang="en-US" sz="1400" dirty="0" smtClean="0">
                <a:cs typeface="Arial" pitchFamily="34" charset="0"/>
              </a:rPr>
              <a:t>≤ four students per pod of one router, </a:t>
            </a:r>
            <a:br>
              <a:rPr lang="en-US" sz="1400" dirty="0" smtClean="0">
                <a:cs typeface="Arial" pitchFamily="34" charset="0"/>
              </a:rPr>
            </a:br>
            <a:r>
              <a:rPr lang="en-US" sz="1400" dirty="0" smtClean="0">
                <a:cs typeface="Arial" pitchFamily="34" charset="0"/>
              </a:rPr>
              <a:t>one switch, three PCs</a:t>
            </a:r>
          </a:p>
        </p:txBody>
      </p:sp>
      <p:sp>
        <p:nvSpPr>
          <p:cNvPr id="101382"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 Fundamentals</a:t>
            </a:r>
          </a:p>
        </p:txBody>
      </p:sp>
      <p:sp>
        <p:nvSpPr>
          <p:cNvPr id="101427"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52" name="Picture 51"/>
          <p:cNvPicPr>
            <a:picLocks noChangeAspect="1" noChangeArrowheads="1"/>
          </p:cNvPicPr>
          <p:nvPr/>
        </p:nvPicPr>
        <p:blipFill>
          <a:blip r:embed="rId3" cstate="screen"/>
          <a:srcRect/>
          <a:stretch>
            <a:fillRect/>
          </a:stretch>
        </p:blipFill>
        <p:spPr bwMode="auto">
          <a:xfrm>
            <a:off x="190500" y="3511550"/>
            <a:ext cx="4563195" cy="2972414"/>
          </a:xfrm>
          <a:prstGeom prst="rect">
            <a:avLst/>
          </a:prstGeom>
          <a:noFill/>
          <a:ln w="1">
            <a:solidFill>
              <a:schemeClr val="accent1"/>
            </a:solidFill>
            <a:miter lim="800000"/>
            <a:headEnd/>
            <a:tailEnd type="none" w="med" len="med"/>
          </a:ln>
          <a:effectLst/>
        </p:spPr>
      </p:pic>
      <p:pic>
        <p:nvPicPr>
          <p:cNvPr id="53" name="Picture 52"/>
          <p:cNvPicPr>
            <a:picLocks noChangeAspect="1" noChangeArrowheads="1"/>
          </p:cNvPicPr>
          <p:nvPr/>
        </p:nvPicPr>
        <p:blipFill>
          <a:blip r:embed="rId4" cstate="screen"/>
          <a:srcRect/>
          <a:stretch>
            <a:fillRect/>
          </a:stretch>
        </p:blipFill>
        <p:spPr bwMode="auto">
          <a:xfrm>
            <a:off x="4998055" y="3886396"/>
            <a:ext cx="3962797" cy="2418958"/>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2403" name="Rectangle 73"/>
          <p:cNvSpPr>
            <a:spLocks noGrp="1" noChangeArrowheads="1"/>
          </p:cNvSpPr>
          <p:nvPr>
            <p:ph type="title" idx="4294967295"/>
          </p:nvPr>
        </p:nvSpPr>
        <p:spPr/>
        <p:txBody>
          <a:bodyPr/>
          <a:lstStyle/>
          <a:p>
            <a:r>
              <a:rPr lang="en-US" smtClean="0"/>
              <a:t>CCNA Exploration:</a:t>
            </a:r>
          </a:p>
        </p:txBody>
      </p:sp>
      <p:sp>
        <p:nvSpPr>
          <p:cNvPr id="102404" name="Rectangle 74"/>
          <p:cNvSpPr>
            <a:spLocks noGrp="1" noChangeArrowheads="1"/>
          </p:cNvSpPr>
          <p:nvPr>
            <p:ph type="body" idx="4294967295"/>
          </p:nvPr>
        </p:nvSpPr>
        <p:spPr>
          <a:xfrm>
            <a:off x="199239" y="2725093"/>
            <a:ext cx="2489640" cy="2879002"/>
          </a:xfrm>
        </p:spPr>
        <p:txBody>
          <a:bodyPr/>
          <a:lstStyle/>
          <a:p>
            <a:r>
              <a:rPr lang="en-US" sz="1800" dirty="0" smtClean="0"/>
              <a:t>“Model” routing network</a:t>
            </a:r>
          </a:p>
          <a:p>
            <a:r>
              <a:rPr lang="en-US" sz="1800" dirty="0" smtClean="0"/>
              <a:t>Isolated from any production networks</a:t>
            </a:r>
          </a:p>
          <a:p>
            <a:r>
              <a:rPr lang="en-US" sz="1800" dirty="0" err="1" smtClean="0"/>
              <a:t>NETLAB</a:t>
            </a:r>
            <a:r>
              <a:rPr lang="en-US" sz="1800" dirty="0" smtClean="0"/>
              <a:t> “friendly”</a:t>
            </a:r>
          </a:p>
          <a:p>
            <a:r>
              <a:rPr lang="en-US" sz="1800" dirty="0" smtClean="0"/>
              <a:t>≤ six students per pod of three routers</a:t>
            </a:r>
          </a:p>
        </p:txBody>
      </p:sp>
      <p:sp>
        <p:nvSpPr>
          <p:cNvPr id="102405"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Routing Protocols and Concepts</a:t>
            </a:r>
          </a:p>
        </p:txBody>
      </p:sp>
      <p:sp>
        <p:nvSpPr>
          <p:cNvPr id="102437"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38" name="Picture 37"/>
          <p:cNvPicPr>
            <a:picLocks noChangeAspect="1" noChangeArrowheads="1"/>
          </p:cNvPicPr>
          <p:nvPr/>
        </p:nvPicPr>
        <p:blipFill>
          <a:blip r:embed="rId3" cstate="screen"/>
          <a:srcRect/>
          <a:stretch>
            <a:fillRect/>
          </a:stretch>
        </p:blipFill>
        <p:spPr bwMode="auto">
          <a:xfrm>
            <a:off x="2815629" y="2032220"/>
            <a:ext cx="6114650" cy="3823785"/>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3427" name="Rectangle 123"/>
          <p:cNvSpPr>
            <a:spLocks noGrp="1" noChangeArrowheads="1"/>
          </p:cNvSpPr>
          <p:nvPr>
            <p:ph type="title" idx="4294967295"/>
          </p:nvPr>
        </p:nvSpPr>
        <p:spPr/>
        <p:txBody>
          <a:bodyPr/>
          <a:lstStyle/>
          <a:p>
            <a:r>
              <a:rPr lang="en-US" smtClean="0"/>
              <a:t>CCNA Exploration:</a:t>
            </a:r>
          </a:p>
        </p:txBody>
      </p:sp>
      <p:sp>
        <p:nvSpPr>
          <p:cNvPr id="103428"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LAN Switching and Wireless</a:t>
            </a:r>
          </a:p>
        </p:txBody>
      </p:sp>
      <p:sp>
        <p:nvSpPr>
          <p:cNvPr id="103493"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85" name="Picture 84"/>
          <p:cNvPicPr>
            <a:picLocks noChangeAspect="1" noChangeArrowheads="1"/>
          </p:cNvPicPr>
          <p:nvPr/>
        </p:nvPicPr>
        <p:blipFill>
          <a:blip r:embed="rId3" cstate="screen"/>
          <a:srcRect/>
          <a:stretch>
            <a:fillRect/>
          </a:stretch>
        </p:blipFill>
        <p:spPr bwMode="auto">
          <a:xfrm>
            <a:off x="482396" y="1676400"/>
            <a:ext cx="6896101" cy="4572000"/>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4453" name="Rectangle 91"/>
          <p:cNvSpPr>
            <a:spLocks noGrp="1" noChangeArrowheads="1"/>
          </p:cNvSpPr>
          <p:nvPr>
            <p:ph type="title" idx="4294967295"/>
          </p:nvPr>
        </p:nvSpPr>
        <p:spPr/>
        <p:txBody>
          <a:bodyPr/>
          <a:lstStyle/>
          <a:p>
            <a:r>
              <a:rPr lang="en-US" smtClean="0"/>
              <a:t>CCNA Exploration:</a:t>
            </a:r>
          </a:p>
        </p:txBody>
      </p:sp>
      <p:sp>
        <p:nvSpPr>
          <p:cNvPr id="104454"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Accessing the WAN</a:t>
            </a:r>
          </a:p>
        </p:txBody>
      </p:sp>
      <p:sp>
        <p:nvSpPr>
          <p:cNvPr id="104515"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68" name="Picture 67"/>
          <p:cNvPicPr>
            <a:picLocks noChangeAspect="1" noChangeArrowheads="1"/>
          </p:cNvPicPr>
          <p:nvPr/>
        </p:nvPicPr>
        <p:blipFill>
          <a:blip r:embed="rId3" cstate="screen"/>
          <a:srcRect/>
          <a:stretch>
            <a:fillRect/>
          </a:stretch>
        </p:blipFill>
        <p:spPr bwMode="auto">
          <a:xfrm>
            <a:off x="655638" y="1676400"/>
            <a:ext cx="6650101" cy="4830647"/>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0" descr="ss4"/>
          <p:cNvPicPr>
            <a:picLocks noChangeAspect="1" noChangeArrowheads="1"/>
          </p:cNvPicPr>
          <p:nvPr/>
        </p:nvPicPr>
        <p:blipFill>
          <a:blip r:embed="rId3" cstate="screen"/>
          <a:srcRect/>
          <a:stretch>
            <a:fillRect/>
          </a:stretch>
        </p:blipFill>
        <p:spPr bwMode="auto">
          <a:xfrm>
            <a:off x="0" y="1600200"/>
            <a:ext cx="9144000" cy="3200400"/>
          </a:xfrm>
          <a:prstGeom prst="rect">
            <a:avLst/>
          </a:prstGeom>
          <a:noFill/>
          <a:ln w="9525">
            <a:noFill/>
            <a:miter lim="800000"/>
            <a:headEnd/>
            <a:tailEnd/>
          </a:ln>
        </p:spPr>
      </p:pic>
      <p:sp>
        <p:nvSpPr>
          <p:cNvPr id="105475" name="Rectangle 10"/>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105476" name="Rectangle 13"/>
          <p:cNvSpPr>
            <a:spLocks noChangeArrowheads="1"/>
          </p:cNvSpPr>
          <p:nvPr/>
        </p:nvSpPr>
        <p:spPr bwMode="auto">
          <a:xfrm>
            <a:off x="639763" y="2781300"/>
            <a:ext cx="3551237"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Cisco Certifications</a:t>
            </a: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6499" name="Rectangle 8"/>
          <p:cNvSpPr>
            <a:spLocks noChangeArrowheads="1"/>
          </p:cNvSpPr>
          <p:nvPr/>
        </p:nvSpPr>
        <p:spPr bwMode="auto">
          <a:xfrm>
            <a:off x="222250" y="6248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106500" name="Picture 3" descr="w_chartBack"/>
          <p:cNvPicPr>
            <a:picLocks noChangeAspect="1" noChangeArrowheads="1"/>
          </p:cNvPicPr>
          <p:nvPr/>
        </p:nvPicPr>
        <p:blipFill>
          <a:blip r:embed="rId3" cstate="screen"/>
          <a:srcRect/>
          <a:stretch>
            <a:fillRect/>
          </a:stretch>
        </p:blipFill>
        <p:spPr bwMode="auto">
          <a:xfrm>
            <a:off x="379413" y="1976438"/>
            <a:ext cx="8323262" cy="4344987"/>
          </a:xfrm>
          <a:prstGeom prst="rect">
            <a:avLst/>
          </a:prstGeom>
          <a:noFill/>
          <a:ln w="9525">
            <a:noFill/>
            <a:miter lim="800000"/>
            <a:headEnd/>
            <a:tailEnd/>
          </a:ln>
        </p:spPr>
      </p:pic>
      <p:sp>
        <p:nvSpPr>
          <p:cNvPr id="106501" name="Rectangle 6"/>
          <p:cNvSpPr>
            <a:spLocks noChangeArrowheads="1"/>
          </p:cNvSpPr>
          <p:nvPr/>
        </p:nvSpPr>
        <p:spPr bwMode="auto">
          <a:xfrm rot="16200000" flipV="1">
            <a:off x="2334419" y="-15081"/>
            <a:ext cx="4398962" cy="8350250"/>
          </a:xfrm>
          <a:prstGeom prst="rect">
            <a:avLst/>
          </a:prstGeom>
          <a:gradFill rotWithShape="1">
            <a:gsLst>
              <a:gs pos="0">
                <a:srgbClr val="708CA1">
                  <a:alpha val="39998"/>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6502" name="Text Box 18"/>
          <p:cNvSpPr txBox="1">
            <a:spLocks noChangeAspect="1" noChangeArrowheads="1"/>
          </p:cNvSpPr>
          <p:nvPr/>
        </p:nvSpPr>
        <p:spPr bwMode="auto">
          <a:xfrm>
            <a:off x="3889375" y="6421438"/>
            <a:ext cx="1346200" cy="222250"/>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400">
                <a:solidFill>
                  <a:srgbClr val="204962"/>
                </a:solidFill>
                <a:cs typeface="Arial" pitchFamily="34" charset="0"/>
              </a:rPr>
              <a:t>Time</a:t>
            </a:r>
          </a:p>
        </p:txBody>
      </p:sp>
      <p:sp>
        <p:nvSpPr>
          <p:cNvPr id="106503" name="Text Box 18"/>
          <p:cNvSpPr txBox="1">
            <a:spLocks noChangeAspect="1" noChangeArrowheads="1"/>
          </p:cNvSpPr>
          <p:nvPr/>
        </p:nvSpPr>
        <p:spPr bwMode="auto">
          <a:xfrm rot="-5400000">
            <a:off x="-1145381" y="4026694"/>
            <a:ext cx="2686050" cy="220662"/>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400">
                <a:solidFill>
                  <a:srgbClr val="204962"/>
                </a:solidFill>
                <a:cs typeface="Arial" pitchFamily="34" charset="0"/>
              </a:rPr>
              <a:t>Evolution of the Network</a:t>
            </a:r>
          </a:p>
        </p:txBody>
      </p:sp>
      <p:sp>
        <p:nvSpPr>
          <p:cNvPr id="106504" name="Text Box 11"/>
          <p:cNvSpPr txBox="1">
            <a:spLocks noChangeAspect="1" noChangeArrowheads="1"/>
          </p:cNvSpPr>
          <p:nvPr/>
        </p:nvSpPr>
        <p:spPr bwMode="auto">
          <a:xfrm>
            <a:off x="2898775" y="1403350"/>
            <a:ext cx="3330575" cy="330200"/>
          </a:xfrm>
          <a:prstGeom prst="rect">
            <a:avLst/>
          </a:prstGeom>
          <a:noFill/>
          <a:ln w="19050"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1800">
                <a:solidFill>
                  <a:srgbClr val="204962"/>
                </a:solidFill>
                <a:cs typeface="Arial" pitchFamily="34" charset="0"/>
              </a:rPr>
              <a:t>Future Converged Applications</a:t>
            </a:r>
          </a:p>
        </p:txBody>
      </p:sp>
      <p:sp>
        <p:nvSpPr>
          <p:cNvPr id="106505" name="Text Box 8"/>
          <p:cNvSpPr txBox="1">
            <a:spLocks noChangeAspect="1" noChangeArrowheads="1"/>
          </p:cNvSpPr>
          <p:nvPr/>
        </p:nvSpPr>
        <p:spPr bwMode="auto">
          <a:xfrm>
            <a:off x="2673350" y="4306888"/>
            <a:ext cx="1439863"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Voice Transport</a:t>
            </a:r>
          </a:p>
        </p:txBody>
      </p:sp>
      <p:sp>
        <p:nvSpPr>
          <p:cNvPr id="106506" name="Text Box 9"/>
          <p:cNvSpPr txBox="1">
            <a:spLocks noChangeAspect="1" noChangeArrowheads="1"/>
          </p:cNvSpPr>
          <p:nvPr/>
        </p:nvSpPr>
        <p:spPr bwMode="auto">
          <a:xfrm>
            <a:off x="1257300" y="4713288"/>
            <a:ext cx="2319338"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Telecommuting and VPN</a:t>
            </a:r>
          </a:p>
        </p:txBody>
      </p:sp>
      <p:sp>
        <p:nvSpPr>
          <p:cNvPr id="106507" name="Text Box 10"/>
          <p:cNvSpPr txBox="1">
            <a:spLocks noChangeAspect="1" noChangeArrowheads="1"/>
          </p:cNvSpPr>
          <p:nvPr/>
        </p:nvSpPr>
        <p:spPr bwMode="auto">
          <a:xfrm>
            <a:off x="3652838" y="3900488"/>
            <a:ext cx="893762"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Wireless</a:t>
            </a:r>
          </a:p>
        </p:txBody>
      </p:sp>
      <p:sp>
        <p:nvSpPr>
          <p:cNvPr id="106508" name="Text Box 12"/>
          <p:cNvSpPr txBox="1">
            <a:spLocks noChangeAspect="1" noChangeArrowheads="1"/>
          </p:cNvSpPr>
          <p:nvPr/>
        </p:nvSpPr>
        <p:spPr bwMode="auto">
          <a:xfrm>
            <a:off x="3987800" y="2679700"/>
            <a:ext cx="1516063"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Collaboration</a:t>
            </a:r>
          </a:p>
        </p:txBody>
      </p:sp>
      <p:sp>
        <p:nvSpPr>
          <p:cNvPr id="106509" name="Text Box 13"/>
          <p:cNvSpPr txBox="1">
            <a:spLocks noChangeAspect="1" noChangeArrowheads="1"/>
          </p:cNvSpPr>
          <p:nvPr/>
        </p:nvSpPr>
        <p:spPr bwMode="auto">
          <a:xfrm>
            <a:off x="5111750" y="2273300"/>
            <a:ext cx="688975"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Video</a:t>
            </a:r>
          </a:p>
        </p:txBody>
      </p:sp>
      <p:sp>
        <p:nvSpPr>
          <p:cNvPr id="106510" name="Text Box 15"/>
          <p:cNvSpPr txBox="1">
            <a:spLocks noChangeAspect="1" noChangeArrowheads="1"/>
          </p:cNvSpPr>
          <p:nvPr/>
        </p:nvSpPr>
        <p:spPr bwMode="auto">
          <a:xfrm>
            <a:off x="3152775" y="3492500"/>
            <a:ext cx="1719263" cy="195263"/>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Enhanced Security</a:t>
            </a:r>
          </a:p>
        </p:txBody>
      </p:sp>
      <p:sp>
        <p:nvSpPr>
          <p:cNvPr id="106511" name="Text Box 21"/>
          <p:cNvSpPr txBox="1">
            <a:spLocks noChangeAspect="1" noChangeArrowheads="1"/>
          </p:cNvSpPr>
          <p:nvPr/>
        </p:nvSpPr>
        <p:spPr bwMode="auto">
          <a:xfrm>
            <a:off x="1955800" y="5119688"/>
            <a:ext cx="939800"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Switching</a:t>
            </a:r>
          </a:p>
        </p:txBody>
      </p:sp>
      <p:sp>
        <p:nvSpPr>
          <p:cNvPr id="106512" name="Text Box 22"/>
          <p:cNvSpPr txBox="1">
            <a:spLocks noChangeAspect="1" noChangeArrowheads="1"/>
          </p:cNvSpPr>
          <p:nvPr/>
        </p:nvSpPr>
        <p:spPr bwMode="auto">
          <a:xfrm>
            <a:off x="1231900" y="5526088"/>
            <a:ext cx="796925"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Routing</a:t>
            </a:r>
          </a:p>
        </p:txBody>
      </p:sp>
      <p:sp>
        <p:nvSpPr>
          <p:cNvPr id="106513" name="Text Box 23"/>
          <p:cNvSpPr txBox="1">
            <a:spLocks noChangeAspect="1" noChangeArrowheads="1"/>
          </p:cNvSpPr>
          <p:nvPr/>
        </p:nvSpPr>
        <p:spPr bwMode="auto">
          <a:xfrm>
            <a:off x="3489325" y="3086100"/>
            <a:ext cx="1716088"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Data Center/Storage</a:t>
            </a:r>
          </a:p>
        </p:txBody>
      </p:sp>
      <p:sp>
        <p:nvSpPr>
          <p:cNvPr id="106514" name="Rectangle 42"/>
          <p:cNvSpPr>
            <a:spLocks noGrp="1" noChangeArrowheads="1"/>
          </p:cNvSpPr>
          <p:nvPr>
            <p:ph type="title" idx="4294967295"/>
          </p:nvPr>
        </p:nvSpPr>
        <p:spPr/>
        <p:txBody>
          <a:bodyPr/>
          <a:lstStyle/>
          <a:p>
            <a:r>
              <a:rPr lang="en-US" smtClean="0"/>
              <a:t>Emergence of a Skills Gap</a:t>
            </a:r>
          </a:p>
        </p:txBody>
      </p:sp>
      <p:cxnSp>
        <p:nvCxnSpPr>
          <p:cNvPr id="106515" name="Straight Arrow Connector 198"/>
          <p:cNvCxnSpPr>
            <a:cxnSpLocks noChangeShapeType="1"/>
          </p:cNvCxnSpPr>
          <p:nvPr/>
        </p:nvCxnSpPr>
        <p:spPr bwMode="auto">
          <a:xfrm rot="5400000" flipH="1" flipV="1">
            <a:off x="-1848643" y="4125119"/>
            <a:ext cx="4419600" cy="1587"/>
          </a:xfrm>
          <a:prstGeom prst="straightConnector1">
            <a:avLst/>
          </a:prstGeom>
          <a:noFill/>
          <a:ln w="28575" algn="ctr">
            <a:solidFill>
              <a:srgbClr val="708CA1"/>
            </a:solidFill>
            <a:round/>
            <a:headEnd/>
            <a:tailEnd type="triangle" w="lg" len="sm"/>
          </a:ln>
        </p:spPr>
      </p:cxnSp>
      <p:cxnSp>
        <p:nvCxnSpPr>
          <p:cNvPr id="106516" name="Straight Arrow Connector 202"/>
          <p:cNvCxnSpPr>
            <a:cxnSpLocks noChangeShapeType="1"/>
          </p:cNvCxnSpPr>
          <p:nvPr/>
        </p:nvCxnSpPr>
        <p:spPr bwMode="auto">
          <a:xfrm>
            <a:off x="344488" y="6343650"/>
            <a:ext cx="8407400" cy="7938"/>
          </a:xfrm>
          <a:prstGeom prst="straightConnector1">
            <a:avLst/>
          </a:prstGeom>
          <a:noFill/>
          <a:ln w="28575" algn="ctr">
            <a:solidFill>
              <a:srgbClr val="708CA1"/>
            </a:solidFill>
            <a:round/>
            <a:headEnd/>
            <a:tailEnd type="triangle" w="lg" len="sm"/>
          </a:ln>
        </p:spPr>
      </p:cxnSp>
      <p:sp>
        <p:nvSpPr>
          <p:cNvPr id="106517" name="Freeform 228"/>
          <p:cNvSpPr>
            <a:spLocks noChangeArrowheads="1"/>
          </p:cNvSpPr>
          <p:nvPr/>
        </p:nvSpPr>
        <p:spPr bwMode="auto">
          <a:xfrm>
            <a:off x="6400800" y="1828800"/>
            <a:ext cx="317500" cy="2724150"/>
          </a:xfrm>
          <a:custGeom>
            <a:avLst/>
            <a:gdLst>
              <a:gd name="T0" fmla="*/ 0 w 317500"/>
              <a:gd name="T1" fmla="*/ 0 h 2724150"/>
              <a:gd name="T2" fmla="*/ 317500 w 317500"/>
              <a:gd name="T3" fmla="*/ 0 h 2724150"/>
              <a:gd name="T4" fmla="*/ 317500 w 317500"/>
              <a:gd name="T5" fmla="*/ 2724150 h 2724150"/>
              <a:gd name="T6" fmla="*/ 12700 w 317500"/>
              <a:gd name="T7" fmla="*/ 2724150 h 2724150"/>
              <a:gd name="T8" fmla="*/ 0 60000 65536"/>
              <a:gd name="T9" fmla="*/ 0 60000 65536"/>
              <a:gd name="T10" fmla="*/ 0 60000 65536"/>
              <a:gd name="T11" fmla="*/ 0 60000 65536"/>
              <a:gd name="T12" fmla="*/ 0 w 317500"/>
              <a:gd name="T13" fmla="*/ 0 h 2724150"/>
              <a:gd name="T14" fmla="*/ 317500 w 317500"/>
              <a:gd name="T15" fmla="*/ 2724150 h 2724150"/>
            </a:gdLst>
            <a:ahLst/>
            <a:cxnLst>
              <a:cxn ang="T8">
                <a:pos x="T0" y="T1"/>
              </a:cxn>
              <a:cxn ang="T9">
                <a:pos x="T2" y="T3"/>
              </a:cxn>
              <a:cxn ang="T10">
                <a:pos x="T4" y="T5"/>
              </a:cxn>
              <a:cxn ang="T11">
                <a:pos x="T6" y="T7"/>
              </a:cxn>
            </a:cxnLst>
            <a:rect l="T12" t="T13" r="T14" b="T15"/>
            <a:pathLst>
              <a:path w="317500" h="2724150">
                <a:moveTo>
                  <a:pt x="0" y="0"/>
                </a:moveTo>
                <a:lnTo>
                  <a:pt x="317500" y="0"/>
                </a:lnTo>
                <a:lnTo>
                  <a:pt x="317500" y="2724150"/>
                </a:lnTo>
                <a:lnTo>
                  <a:pt x="12700" y="2724150"/>
                </a:lnTo>
              </a:path>
            </a:pathLst>
          </a:custGeom>
          <a:noFill/>
          <a:ln w="38100" algn="ctr">
            <a:solidFill>
              <a:schemeClr val="folHlink"/>
            </a:solidFill>
            <a:round/>
            <a:headEnd/>
            <a:tailEnd/>
          </a:ln>
        </p:spPr>
        <p:txBody>
          <a:bodyPr wrap="none" lIns="82124" tIns="41061" rIns="82124" bIns="41061" anchor="ctr"/>
          <a:lstStyle/>
          <a:p>
            <a:endParaRPr lang="en-US"/>
          </a:p>
        </p:txBody>
      </p:sp>
      <p:cxnSp>
        <p:nvCxnSpPr>
          <p:cNvPr id="106518" name="Straight Connector 230"/>
          <p:cNvCxnSpPr>
            <a:cxnSpLocks noChangeShapeType="1"/>
          </p:cNvCxnSpPr>
          <p:nvPr/>
        </p:nvCxnSpPr>
        <p:spPr bwMode="auto">
          <a:xfrm>
            <a:off x="6718300" y="3189288"/>
            <a:ext cx="203200" cy="3175"/>
          </a:xfrm>
          <a:prstGeom prst="line">
            <a:avLst/>
          </a:prstGeom>
          <a:noFill/>
          <a:ln w="38100" algn="ctr">
            <a:solidFill>
              <a:schemeClr val="folHlink"/>
            </a:solidFill>
            <a:round/>
            <a:headEnd/>
            <a:tailEnd/>
          </a:ln>
        </p:spPr>
      </p:cxnSp>
      <p:sp>
        <p:nvSpPr>
          <p:cNvPr id="106519" name="Line 5"/>
          <p:cNvSpPr>
            <a:spLocks noChangeShapeType="1"/>
          </p:cNvSpPr>
          <p:nvPr/>
        </p:nvSpPr>
        <p:spPr bwMode="auto">
          <a:xfrm flipV="1">
            <a:off x="7783513" y="3417888"/>
            <a:ext cx="0" cy="1504950"/>
          </a:xfrm>
          <a:prstGeom prst="line">
            <a:avLst/>
          </a:prstGeom>
          <a:noFill/>
          <a:ln w="38100">
            <a:solidFill>
              <a:schemeClr val="folHlink"/>
            </a:solidFill>
            <a:round/>
            <a:headEnd/>
            <a:tailEnd type="triangle" w="med" len="med"/>
          </a:ln>
        </p:spPr>
        <p:txBody>
          <a:bodyPr lIns="82124" tIns="41061" rIns="82124" bIns="41061"/>
          <a:lstStyle/>
          <a:p>
            <a:endParaRPr lang="en-US"/>
          </a:p>
        </p:txBody>
      </p:sp>
      <p:sp>
        <p:nvSpPr>
          <p:cNvPr id="233" name="Text Box 7"/>
          <p:cNvSpPr txBox="1">
            <a:spLocks noChangeAspect="1" noChangeArrowheads="1"/>
          </p:cNvSpPr>
          <p:nvPr/>
        </p:nvSpPr>
        <p:spPr bwMode="auto">
          <a:xfrm>
            <a:off x="7007225" y="3055938"/>
            <a:ext cx="1536700" cy="276225"/>
          </a:xfrm>
          <a:prstGeom prst="rect">
            <a:avLst/>
          </a:prstGeom>
          <a:noFill/>
          <a:ln w="9525" algn="ctr">
            <a:noFill/>
            <a:miter lim="800000"/>
            <a:headEnd/>
            <a:tailEnd/>
          </a:ln>
          <a:effectLst/>
        </p:spPr>
        <p:txBody>
          <a:bodyPr lIns="82124" tIns="41061" rIns="82124" bIns="41061">
            <a:spAutoFit/>
          </a:bodyPr>
          <a:lstStyle/>
          <a:p>
            <a:pPr algn="ctr" defTabSz="814388" eaLnBrk="0" hangingPunct="0">
              <a:lnSpc>
                <a:spcPct val="90000"/>
              </a:lnSpc>
              <a:spcBef>
                <a:spcPct val="10000"/>
              </a:spcBef>
              <a:defRPr/>
            </a:pPr>
            <a:r>
              <a:rPr lang="en-US" sz="1400" dirty="0">
                <a:solidFill>
                  <a:schemeClr val="tx1">
                    <a:lumMod val="65000"/>
                    <a:lumOff val="35000"/>
                  </a:schemeClr>
                </a:solidFill>
                <a:latin typeface="Arial" charset="0"/>
                <a:cs typeface="Arial" charset="0"/>
              </a:rPr>
              <a:t>Knowledge Gap</a:t>
            </a:r>
          </a:p>
        </p:txBody>
      </p:sp>
      <p:sp>
        <p:nvSpPr>
          <p:cNvPr id="106521" name="Rectangle 14"/>
          <p:cNvSpPr>
            <a:spLocks noChangeArrowheads="1"/>
          </p:cNvSpPr>
          <p:nvPr/>
        </p:nvSpPr>
        <p:spPr bwMode="auto">
          <a:xfrm>
            <a:off x="6916738" y="5011738"/>
            <a:ext cx="1716087" cy="954087"/>
          </a:xfrm>
          <a:prstGeom prst="rect">
            <a:avLst/>
          </a:prstGeom>
          <a:noFill/>
          <a:ln w="9525" algn="ctr">
            <a:noFill/>
            <a:miter lim="800000"/>
            <a:headEnd/>
            <a:tailEnd/>
          </a:ln>
        </p:spPr>
        <p:txBody>
          <a:bodyPr lIns="82296" tIns="82296" rIns="82296" bIns="82296" anchor="ctr" anchorCtr="1">
            <a:spAutoFit/>
          </a:bodyPr>
          <a:lstStyle/>
          <a:p>
            <a:pPr algn="ctr" defTabSz="814388" eaLnBrk="0" hangingPunct="0">
              <a:lnSpc>
                <a:spcPct val="90000"/>
              </a:lnSpc>
              <a:spcBef>
                <a:spcPct val="10000"/>
              </a:spcBef>
            </a:pPr>
            <a:r>
              <a:rPr lang="en-US" sz="1400">
                <a:solidFill>
                  <a:srgbClr val="595959"/>
                </a:solidFill>
                <a:cs typeface="Arial" pitchFamily="34" charset="0"/>
              </a:rPr>
              <a:t>Broad Education </a:t>
            </a:r>
            <a:br>
              <a:rPr lang="en-US" sz="1400">
                <a:solidFill>
                  <a:srgbClr val="595959"/>
                </a:solidFill>
                <a:cs typeface="Arial" pitchFamily="34" charset="0"/>
              </a:rPr>
            </a:br>
            <a:r>
              <a:rPr lang="en-US" sz="1400">
                <a:solidFill>
                  <a:srgbClr val="595959"/>
                </a:solidFill>
                <a:cs typeface="Arial" pitchFamily="34" charset="0"/>
              </a:rPr>
              <a:t>and Experience</a:t>
            </a:r>
          </a:p>
          <a:p>
            <a:pPr algn="ctr" defTabSz="814388" eaLnBrk="0" hangingPunct="0">
              <a:lnSpc>
                <a:spcPct val="90000"/>
              </a:lnSpc>
              <a:spcBef>
                <a:spcPct val="10000"/>
              </a:spcBef>
            </a:pPr>
            <a:r>
              <a:rPr lang="en-US" sz="1400">
                <a:solidFill>
                  <a:srgbClr val="595959"/>
                </a:solidFill>
                <a:cs typeface="Arial" pitchFamily="34" charset="0"/>
              </a:rPr>
              <a:t>Are Required for</a:t>
            </a:r>
            <a:br>
              <a:rPr lang="en-US" sz="1400">
                <a:solidFill>
                  <a:srgbClr val="595959"/>
                </a:solidFill>
                <a:cs typeface="Arial" pitchFamily="34" charset="0"/>
              </a:rPr>
            </a:br>
            <a:r>
              <a:rPr lang="en-US" sz="1400">
                <a:solidFill>
                  <a:srgbClr val="595959"/>
                </a:solidFill>
                <a:cs typeface="Arial" pitchFamily="34" charset="0"/>
              </a:rPr>
              <a:t> New Careers</a:t>
            </a:r>
          </a:p>
        </p:txBody>
      </p:sp>
      <p:sp>
        <p:nvSpPr>
          <p:cNvPr id="106522" name="Text Box 26"/>
          <p:cNvSpPr txBox="1">
            <a:spLocks noChangeAspect="1" noChangeArrowheads="1"/>
          </p:cNvSpPr>
          <p:nvPr/>
        </p:nvSpPr>
        <p:spPr bwMode="auto">
          <a:xfrm>
            <a:off x="6851650" y="1762125"/>
            <a:ext cx="1847850" cy="471488"/>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10000"/>
              </a:spcBef>
            </a:pPr>
            <a:r>
              <a:rPr lang="en-US" sz="1400">
                <a:cs typeface="Arial" pitchFamily="34" charset="0"/>
              </a:rPr>
              <a:t>The Role of the Network Grows</a:t>
            </a:r>
          </a:p>
        </p:txBody>
      </p:sp>
      <p:grpSp>
        <p:nvGrpSpPr>
          <p:cNvPr id="106523" name="Group 240"/>
          <p:cNvGrpSpPr>
            <a:grpSpLocks/>
          </p:cNvGrpSpPr>
          <p:nvPr/>
        </p:nvGrpSpPr>
        <p:grpSpPr bwMode="auto">
          <a:xfrm>
            <a:off x="1073150" y="1965325"/>
            <a:ext cx="1765300" cy="1766888"/>
            <a:chOff x="1072681" y="1965974"/>
            <a:chExt cx="1766240" cy="1766240"/>
          </a:xfrm>
        </p:grpSpPr>
        <p:pic>
          <p:nvPicPr>
            <p:cNvPr id="106528" name="Picture 189"/>
            <p:cNvPicPr>
              <a:picLocks noChangeAspect="1" noChangeArrowheads="1"/>
            </p:cNvPicPr>
            <p:nvPr/>
          </p:nvPicPr>
          <p:blipFill>
            <a:blip r:embed="rId4" cstate="screen"/>
            <a:srcRect/>
            <a:stretch>
              <a:fillRect/>
            </a:stretch>
          </p:blipFill>
          <p:spPr bwMode="auto">
            <a:xfrm>
              <a:off x="1072681" y="1965974"/>
              <a:ext cx="1766240" cy="1766240"/>
            </a:xfrm>
            <a:prstGeom prst="rect">
              <a:avLst/>
            </a:prstGeom>
            <a:noFill/>
            <a:ln w="9525" algn="ctr">
              <a:noFill/>
              <a:miter lim="800000"/>
              <a:headEnd/>
              <a:tailEnd/>
            </a:ln>
          </p:spPr>
        </p:pic>
        <p:grpSp>
          <p:nvGrpSpPr>
            <p:cNvPr id="106529" name="Group 311"/>
            <p:cNvGrpSpPr>
              <a:grpSpLocks/>
            </p:cNvGrpSpPr>
            <p:nvPr/>
          </p:nvGrpSpPr>
          <p:grpSpPr bwMode="auto">
            <a:xfrm>
              <a:off x="1198586" y="2058783"/>
              <a:ext cx="1514430" cy="1523472"/>
              <a:chOff x="336" y="2696"/>
              <a:chExt cx="670" cy="674"/>
            </a:xfrm>
          </p:grpSpPr>
          <p:grpSp>
            <p:nvGrpSpPr>
              <p:cNvPr id="106530" name="Group 263"/>
              <p:cNvGrpSpPr>
                <a:grpSpLocks/>
              </p:cNvGrpSpPr>
              <p:nvPr/>
            </p:nvGrpSpPr>
            <p:grpSpPr bwMode="auto">
              <a:xfrm>
                <a:off x="336" y="2696"/>
                <a:ext cx="670" cy="674"/>
                <a:chOff x="829" y="5082"/>
                <a:chExt cx="734" cy="738"/>
              </a:xfrm>
            </p:grpSpPr>
            <p:sp>
              <p:nvSpPr>
                <p:cNvPr id="106532" name="Oval 25"/>
                <p:cNvSpPr>
                  <a:spLocks noChangeAspect="1" noChangeArrowheads="1"/>
                </p:cNvSpPr>
                <p:nvPr/>
              </p:nvSpPr>
              <p:spPr bwMode="auto">
                <a:xfrm>
                  <a:off x="829" y="5082"/>
                  <a:ext cx="734" cy="738"/>
                </a:xfrm>
                <a:prstGeom prst="ellipse">
                  <a:avLst/>
                </a:prstGeom>
                <a:gradFill rotWithShape="1">
                  <a:gsLst>
                    <a:gs pos="0">
                      <a:srgbClr val="0183B7"/>
                    </a:gs>
                    <a:gs pos="100000">
                      <a:srgbClr val="003D55"/>
                    </a:gs>
                  </a:gsLst>
                  <a:path path="shape">
                    <a:fillToRect l="50000" t="50000" r="50000" b="50000"/>
                  </a:path>
                </a:gradFill>
                <a:ln w="25400" algn="ctr">
                  <a:solidFill>
                    <a:srgbClr val="014763"/>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06533" name="Oval 26"/>
                <p:cNvSpPr>
                  <a:spLocks noChangeAspect="1" noChangeArrowheads="1"/>
                </p:cNvSpPr>
                <p:nvPr/>
              </p:nvSpPr>
              <p:spPr bwMode="auto">
                <a:xfrm>
                  <a:off x="946" y="5118"/>
                  <a:ext cx="500" cy="347"/>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06531" name="Text Box 27"/>
              <p:cNvSpPr txBox="1">
                <a:spLocks noChangeArrowheads="1"/>
              </p:cNvSpPr>
              <p:nvPr/>
            </p:nvSpPr>
            <p:spPr bwMode="auto">
              <a:xfrm>
                <a:off x="354" y="2929"/>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800">
                    <a:solidFill>
                      <a:srgbClr val="FFFFFF"/>
                    </a:solidFill>
                  </a:rPr>
                  <a:t>Converged Solutions</a:t>
                </a:r>
              </a:p>
            </p:txBody>
          </p:sp>
        </p:grpSp>
      </p:grpSp>
      <p:sp>
        <p:nvSpPr>
          <p:cNvPr id="269318" name="Freeform 6"/>
          <p:cNvSpPr>
            <a:spLocks/>
          </p:cNvSpPr>
          <p:nvPr/>
        </p:nvSpPr>
        <p:spPr bwMode="auto">
          <a:xfrm>
            <a:off x="2768600" y="1876425"/>
            <a:ext cx="3554413" cy="3633788"/>
          </a:xfrm>
          <a:custGeom>
            <a:avLst/>
            <a:gdLst/>
            <a:ahLst/>
            <a:cxnLst>
              <a:cxn ang="0">
                <a:pos x="2208" y="0"/>
              </a:cxn>
              <a:cxn ang="0">
                <a:pos x="1632" y="816"/>
              </a:cxn>
              <a:cxn ang="0">
                <a:pos x="1296" y="1248"/>
              </a:cxn>
              <a:cxn ang="0">
                <a:pos x="1104" y="1488"/>
              </a:cxn>
              <a:cxn ang="0">
                <a:pos x="912" y="1680"/>
              </a:cxn>
              <a:cxn ang="0">
                <a:pos x="720" y="1824"/>
              </a:cxn>
              <a:cxn ang="0">
                <a:pos x="480" y="1968"/>
              </a:cxn>
              <a:cxn ang="0">
                <a:pos x="192" y="2160"/>
              </a:cxn>
              <a:cxn ang="0">
                <a:pos x="0" y="2256"/>
              </a:cxn>
              <a:cxn ang="0">
                <a:pos x="1008" y="1968"/>
              </a:cxn>
              <a:cxn ang="0">
                <a:pos x="1728" y="1776"/>
              </a:cxn>
              <a:cxn ang="0">
                <a:pos x="2208" y="1680"/>
              </a:cxn>
              <a:cxn ang="0">
                <a:pos x="2208" y="0"/>
              </a:cxn>
            </a:cxnLst>
            <a:rect l="0" t="0" r="r" b="b"/>
            <a:pathLst>
              <a:path w="2208" h="2256">
                <a:moveTo>
                  <a:pt x="2208" y="0"/>
                </a:moveTo>
                <a:lnTo>
                  <a:pt x="1632" y="816"/>
                </a:lnTo>
                <a:lnTo>
                  <a:pt x="1296" y="1248"/>
                </a:lnTo>
                <a:lnTo>
                  <a:pt x="1104" y="1488"/>
                </a:lnTo>
                <a:lnTo>
                  <a:pt x="912" y="1680"/>
                </a:lnTo>
                <a:lnTo>
                  <a:pt x="720" y="1824"/>
                </a:lnTo>
                <a:lnTo>
                  <a:pt x="480" y="1968"/>
                </a:lnTo>
                <a:lnTo>
                  <a:pt x="192" y="2160"/>
                </a:lnTo>
                <a:lnTo>
                  <a:pt x="0" y="2256"/>
                </a:lnTo>
                <a:lnTo>
                  <a:pt x="1008" y="1968"/>
                </a:lnTo>
                <a:lnTo>
                  <a:pt x="1728" y="1776"/>
                </a:lnTo>
                <a:lnTo>
                  <a:pt x="2208" y="1680"/>
                </a:lnTo>
                <a:lnTo>
                  <a:pt x="2208" y="0"/>
                </a:lnTo>
                <a:close/>
              </a:path>
            </a:pathLst>
          </a:custGeom>
          <a:gradFill rotWithShape="0">
            <a:gsLst>
              <a:gs pos="0">
                <a:schemeClr val="folHlink"/>
              </a:gs>
              <a:gs pos="100000">
                <a:schemeClr val="folHlink">
                  <a:gamma/>
                  <a:shade val="46275"/>
                  <a:invGamma/>
                  <a:alpha val="10001"/>
                </a:schemeClr>
              </a:gs>
            </a:gsLst>
            <a:lin ang="0" scaled="1"/>
          </a:gradFill>
          <a:ln w="9525" cap="flat" cmpd="sng">
            <a:noFill/>
            <a:prstDash val="solid"/>
            <a:round/>
            <a:headEnd/>
            <a:tailEnd/>
          </a:ln>
          <a:effectLst/>
        </p:spPr>
        <p:txBody>
          <a:bodyPr lIns="82124" tIns="41061" rIns="82124" bIns="41061"/>
          <a:lstStyle/>
          <a:p>
            <a:pPr algn="ctr" eaLnBrk="0" hangingPunct="0">
              <a:lnSpc>
                <a:spcPct val="90000"/>
              </a:lnSpc>
              <a:defRPr/>
            </a:pPr>
            <a:endParaRPr lang="en-US">
              <a:latin typeface="Arial" charset="0"/>
            </a:endParaRPr>
          </a:p>
        </p:txBody>
      </p:sp>
      <p:sp>
        <p:nvSpPr>
          <p:cNvPr id="106526" name="Freeform 24"/>
          <p:cNvSpPr>
            <a:spLocks/>
          </p:cNvSpPr>
          <p:nvPr/>
        </p:nvSpPr>
        <p:spPr bwMode="auto">
          <a:xfrm>
            <a:off x="404813" y="4551363"/>
            <a:ext cx="5943600" cy="1752600"/>
          </a:xfrm>
          <a:custGeom>
            <a:avLst/>
            <a:gdLst>
              <a:gd name="T0" fmla="*/ 0 w 3648"/>
              <a:gd name="T1" fmla="*/ 2147483647 h 1104"/>
              <a:gd name="T2" fmla="*/ 2147483647 w 3648"/>
              <a:gd name="T3" fmla="*/ 2147483647 h 1104"/>
              <a:gd name="T4" fmla="*/ 2147483647 w 3648"/>
              <a:gd name="T5" fmla="*/ 2147483647 h 1104"/>
              <a:gd name="T6" fmla="*/ 2147483647 w 3648"/>
              <a:gd name="T7" fmla="*/ 2147483647 h 1104"/>
              <a:gd name="T8" fmla="*/ 2147483647 w 3648"/>
              <a:gd name="T9" fmla="*/ 2147483647 h 1104"/>
              <a:gd name="T10" fmla="*/ 2147483647 w 3648"/>
              <a:gd name="T11" fmla="*/ 0 h 1104"/>
              <a:gd name="T12" fmla="*/ 0 60000 65536"/>
              <a:gd name="T13" fmla="*/ 0 60000 65536"/>
              <a:gd name="T14" fmla="*/ 0 60000 65536"/>
              <a:gd name="T15" fmla="*/ 0 60000 65536"/>
              <a:gd name="T16" fmla="*/ 0 60000 65536"/>
              <a:gd name="T17" fmla="*/ 0 60000 65536"/>
              <a:gd name="T18" fmla="*/ 0 w 3648"/>
              <a:gd name="T19" fmla="*/ 0 h 1104"/>
              <a:gd name="T20" fmla="*/ 3648 w 3648"/>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3648" h="1104">
                <a:moveTo>
                  <a:pt x="0" y="1104"/>
                </a:moveTo>
                <a:cubicBezTo>
                  <a:pt x="188" y="1064"/>
                  <a:pt x="376" y="1024"/>
                  <a:pt x="576" y="960"/>
                </a:cubicBezTo>
                <a:cubicBezTo>
                  <a:pt x="776" y="896"/>
                  <a:pt x="1008" y="792"/>
                  <a:pt x="1200" y="720"/>
                </a:cubicBezTo>
                <a:cubicBezTo>
                  <a:pt x="1392" y="648"/>
                  <a:pt x="1456" y="616"/>
                  <a:pt x="1728" y="528"/>
                </a:cubicBezTo>
                <a:cubicBezTo>
                  <a:pt x="2000" y="440"/>
                  <a:pt x="2512" y="280"/>
                  <a:pt x="2832" y="192"/>
                </a:cubicBezTo>
                <a:cubicBezTo>
                  <a:pt x="3152" y="104"/>
                  <a:pt x="3512" y="32"/>
                  <a:pt x="3648" y="0"/>
                </a:cubicBezTo>
              </a:path>
            </a:pathLst>
          </a:custGeom>
          <a:noFill/>
          <a:ln w="57150">
            <a:solidFill>
              <a:schemeClr val="folHlink"/>
            </a:solidFill>
            <a:round/>
            <a:headEnd/>
            <a:tailEnd type="triangle" w="med" len="med"/>
          </a:ln>
        </p:spPr>
        <p:txBody>
          <a:bodyPr lIns="82124" tIns="41061" rIns="82124" bIns="41061"/>
          <a:lstStyle/>
          <a:p>
            <a:endParaRPr lang="en-US"/>
          </a:p>
        </p:txBody>
      </p:sp>
      <p:sp>
        <p:nvSpPr>
          <p:cNvPr id="106527" name="Freeform 27"/>
          <p:cNvSpPr>
            <a:spLocks/>
          </p:cNvSpPr>
          <p:nvPr/>
        </p:nvSpPr>
        <p:spPr bwMode="auto">
          <a:xfrm>
            <a:off x="366713" y="1816100"/>
            <a:ext cx="5981700" cy="4505325"/>
          </a:xfrm>
          <a:custGeom>
            <a:avLst/>
            <a:gdLst>
              <a:gd name="T0" fmla="*/ 0 w 3744"/>
              <a:gd name="T1" fmla="*/ 2147483647 h 2832"/>
              <a:gd name="T2" fmla="*/ 2147483647 w 3744"/>
              <a:gd name="T3" fmla="*/ 2147483647 h 2832"/>
              <a:gd name="T4" fmla="*/ 2147483647 w 3744"/>
              <a:gd name="T5" fmla="*/ 2147483647 h 2832"/>
              <a:gd name="T6" fmla="*/ 2147483647 w 3744"/>
              <a:gd name="T7" fmla="*/ 2147483647 h 2832"/>
              <a:gd name="T8" fmla="*/ 2147483647 w 3744"/>
              <a:gd name="T9" fmla="*/ 0 h 2832"/>
              <a:gd name="T10" fmla="*/ 0 60000 65536"/>
              <a:gd name="T11" fmla="*/ 0 60000 65536"/>
              <a:gd name="T12" fmla="*/ 0 60000 65536"/>
              <a:gd name="T13" fmla="*/ 0 60000 65536"/>
              <a:gd name="T14" fmla="*/ 0 60000 65536"/>
              <a:gd name="T15" fmla="*/ 0 w 3744"/>
              <a:gd name="T16" fmla="*/ 0 h 2832"/>
              <a:gd name="T17" fmla="*/ 3744 w 3744"/>
              <a:gd name="T18" fmla="*/ 2832 h 2832"/>
            </a:gdLst>
            <a:ahLst/>
            <a:cxnLst>
              <a:cxn ang="T10">
                <a:pos x="T0" y="T1"/>
              </a:cxn>
              <a:cxn ang="T11">
                <a:pos x="T2" y="T3"/>
              </a:cxn>
              <a:cxn ang="T12">
                <a:pos x="T4" y="T5"/>
              </a:cxn>
              <a:cxn ang="T13">
                <a:pos x="T6" y="T7"/>
              </a:cxn>
              <a:cxn ang="T14">
                <a:pos x="T8" y="T9"/>
              </a:cxn>
            </a:cxnLst>
            <a:rect l="T15" t="T16" r="T17" b="T18"/>
            <a:pathLst>
              <a:path w="3744" h="2832">
                <a:moveTo>
                  <a:pt x="0" y="2832"/>
                </a:moveTo>
                <a:cubicBezTo>
                  <a:pt x="368" y="2744"/>
                  <a:pt x="736" y="2656"/>
                  <a:pt x="1104" y="2496"/>
                </a:cubicBezTo>
                <a:cubicBezTo>
                  <a:pt x="1472" y="2336"/>
                  <a:pt x="1896" y="2112"/>
                  <a:pt x="2208" y="1872"/>
                </a:cubicBezTo>
                <a:cubicBezTo>
                  <a:pt x="2520" y="1632"/>
                  <a:pt x="2720" y="1368"/>
                  <a:pt x="2976" y="1056"/>
                </a:cubicBezTo>
                <a:cubicBezTo>
                  <a:pt x="3232" y="744"/>
                  <a:pt x="3616" y="176"/>
                  <a:pt x="3744" y="0"/>
                </a:cubicBezTo>
              </a:path>
            </a:pathLst>
          </a:custGeom>
          <a:noFill/>
          <a:ln w="57150">
            <a:solidFill>
              <a:srgbClr val="0183B7"/>
            </a:solidFill>
            <a:round/>
            <a:headEnd/>
            <a:tailEnd type="triangle" w="med" len="med"/>
          </a:ln>
        </p:spPr>
        <p:txBody>
          <a:bodyPr lIns="82124" tIns="41061" rIns="82124" bIns="41061"/>
          <a:lstStyle/>
          <a:p>
            <a:endParaRPr lang="en-US"/>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BLK_060408">
  <a:themeElements>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etAcad-4F_PPT-BLK_060408">
  <a:themeElements>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6462</TotalTime>
  <Pages>28</Pages>
  <Words>10304</Words>
  <Application>Microsoft Office PowerPoint</Application>
  <PresentationFormat>On-screen Show (4:3)</PresentationFormat>
  <Paragraphs>1590</Paragraphs>
  <Slides>109</Slides>
  <Notes>107</Notes>
  <HiddenSlides>0</HiddenSlides>
  <MMClips>0</MMClips>
  <ScaleCrop>false</ScaleCrop>
  <HeadingPairs>
    <vt:vector size="4" baseType="variant">
      <vt:variant>
        <vt:lpstr>Theme</vt:lpstr>
      </vt:variant>
      <vt:variant>
        <vt:i4>6</vt:i4>
      </vt:variant>
      <vt:variant>
        <vt:lpstr>Slide Titles</vt:lpstr>
      </vt:variant>
      <vt:variant>
        <vt:i4>109</vt:i4>
      </vt:variant>
    </vt:vector>
  </HeadingPairs>
  <TitlesOfParts>
    <vt:vector size="115" baseType="lpstr">
      <vt:lpstr>NetAcad-4F_PPT-WHT_060408</vt:lpstr>
      <vt:lpstr>NetAcad-4F_PPT-BLK_060408</vt:lpstr>
      <vt:lpstr>1_NetAcad-4F_PPT-WHT_060408</vt:lpstr>
      <vt:lpstr>1_NetAcad-4F_PPT-BLK_060408</vt:lpstr>
      <vt:lpstr>3_NetAcad-4F_PPT-WHT_060408</vt:lpstr>
      <vt:lpstr>4_NetAcad-4F_PPT-WHT_060408</vt:lpstr>
      <vt:lpstr>PowerPoint Presentation</vt:lpstr>
      <vt:lpstr>CCNA Curricula Overview</vt:lpstr>
      <vt:lpstr>Contents</vt:lpstr>
      <vt:lpstr>Networking Academy  Curricula</vt:lpstr>
      <vt:lpstr>CCNA Curricula Meet Growing Demand</vt:lpstr>
      <vt:lpstr>CCNA Skills for Student Success</vt:lpstr>
      <vt:lpstr>The CCNA Learning Experience</vt:lpstr>
      <vt:lpstr>PowerPoint Presentation</vt:lpstr>
      <vt:lpstr>PowerPoint Presentation</vt:lpstr>
      <vt:lpstr>CCNA Curricula Overview</vt:lpstr>
      <vt:lpstr>Why Two CCNA Curricula?</vt:lpstr>
      <vt:lpstr>Core Skills for Certification and Careers</vt:lpstr>
      <vt:lpstr>Key Features of Both Curricula</vt:lpstr>
      <vt:lpstr>Skills for the 21st Century</vt:lpstr>
      <vt:lpstr>Innovative Assessments</vt:lpstr>
      <vt:lpstr>Assessments in CCNA Curricula</vt:lpstr>
      <vt:lpstr>CCNA Curricula Selection Considerations</vt:lpstr>
      <vt:lpstr>Different Methodologies</vt:lpstr>
      <vt:lpstr>Curricula Overview</vt:lpstr>
      <vt:lpstr>Curricula Overview</vt:lpstr>
      <vt:lpstr>Hands-On Labs</vt:lpstr>
      <vt:lpstr>Learning Environment</vt:lpstr>
      <vt:lpstr>Student Abilities and Learning Styles</vt:lpstr>
      <vt:lpstr>Student Goals</vt:lpstr>
      <vt:lpstr>Paths to CCNA Certification </vt:lpstr>
      <vt:lpstr>CCNA Curricula Articulation </vt:lpstr>
      <vt:lpstr>PowerPoint Presentation</vt:lpstr>
      <vt:lpstr>CCNA Curricula Guide</vt:lpstr>
      <vt:lpstr>Resources on Academy Connection</vt:lpstr>
      <vt:lpstr>Academy Connection Homepage</vt:lpstr>
      <vt:lpstr>Instructor Materials </vt:lpstr>
      <vt:lpstr>Cisco Press Textbooks Available</vt:lpstr>
      <vt:lpstr>Packet Tracer Simulation-Based Learning</vt:lpstr>
      <vt:lpstr>Simulation, Visualization, Collaboration</vt:lpstr>
      <vt:lpstr>Integrated into CCNA Curricula</vt:lpstr>
      <vt:lpstr>PowerPoint Presentation</vt:lpstr>
      <vt:lpstr>Practice Assessments for CCNA Courses</vt:lpstr>
      <vt:lpstr>PowerPoint Presentation</vt:lpstr>
      <vt:lpstr>CCNA Discovery Course Sequence</vt:lpstr>
      <vt:lpstr>CCNA Discovery Course Outline</vt:lpstr>
      <vt:lpstr>CCNA Discovery:</vt:lpstr>
      <vt:lpstr>CCNA Discovery:</vt:lpstr>
      <vt:lpstr>CCNA Discovery:</vt:lpstr>
      <vt:lpstr>CCNA Discovery:</vt:lpstr>
      <vt:lpstr>CCNA Discovery:</vt:lpstr>
      <vt:lpstr>CCNA Discovery:</vt:lpstr>
      <vt:lpstr>CCNA Discovery:</vt:lpstr>
      <vt:lpstr>CCNA Discovery:</vt:lpstr>
      <vt:lpstr>CCNA Discovery </vt:lpstr>
      <vt:lpstr>CCNA Discovery Soft Skills</vt:lpstr>
      <vt:lpstr>Lab Activities</vt:lpstr>
      <vt:lpstr>Example of Network Services</vt:lpstr>
      <vt:lpstr>CCNA Discovery Server</vt:lpstr>
      <vt:lpstr>PowerPoint Presentation</vt:lpstr>
      <vt:lpstr>CCNA Exploration Course Sequence</vt:lpstr>
      <vt:lpstr>CCNA Exploration Course Outline</vt:lpstr>
      <vt:lpstr>CCNA Exploration:</vt:lpstr>
      <vt:lpstr>CCNA Exploration:</vt:lpstr>
      <vt:lpstr>CCNA Exploration:</vt:lpstr>
      <vt:lpstr>CCNA Exploration:</vt:lpstr>
      <vt:lpstr>CCNA Exploration: </vt:lpstr>
      <vt:lpstr>CCNA Exploration:</vt:lpstr>
      <vt:lpstr>CCNA Exploration: </vt:lpstr>
      <vt:lpstr>CCNA Exploration </vt:lpstr>
      <vt:lpstr>CCNA Exploration </vt:lpstr>
      <vt:lpstr>CCNA Exploration Soft Skills</vt:lpstr>
      <vt:lpstr>Top Down Approach</vt:lpstr>
      <vt:lpstr>Labs and Packet Tracer Activities</vt:lpstr>
      <vt:lpstr>CCNA Eagle Server</vt:lpstr>
      <vt:lpstr>PowerPoint Presentation</vt:lpstr>
      <vt:lpstr>Instructor Training</vt:lpstr>
      <vt:lpstr>In-Person Training for CCNA Curricula</vt:lpstr>
      <vt:lpstr>Instructor Training Resources Available</vt:lpstr>
      <vt:lpstr>Instructor Pacing Guide </vt:lpstr>
      <vt:lpstr>Interactive Course Guide </vt:lpstr>
      <vt:lpstr>Academy Connection: Curriculum Prerequisites</vt:lpstr>
      <vt:lpstr>CCNA Discovery  </vt:lpstr>
      <vt:lpstr>CCNA Discovery  </vt:lpstr>
      <vt:lpstr>CCNA Exploration   </vt:lpstr>
      <vt:lpstr>CCNA Exploration   </vt:lpstr>
      <vt:lpstr>PowerPoint Presentation</vt:lpstr>
      <vt:lpstr>Improving Student Outcomes</vt:lpstr>
      <vt:lpstr>Cisco Networking Academy</vt:lpstr>
      <vt:lpstr>Collaborative Global Community </vt:lpstr>
      <vt:lpstr>Translated Teaching Resources</vt:lpstr>
      <vt:lpstr>PowerPoint Presentation</vt:lpstr>
      <vt:lpstr>CCNA Curricula Equipment Requirements</vt:lpstr>
      <vt:lpstr>PC Hardware Recommendations </vt:lpstr>
      <vt:lpstr>PC Software Recommendations</vt:lpstr>
      <vt:lpstr>PC Software Recommendations (Cont.)</vt:lpstr>
      <vt:lpstr>CCNA Discovery:</vt:lpstr>
      <vt:lpstr>CCNA Discovery:</vt:lpstr>
      <vt:lpstr>CCNA Discovery:</vt:lpstr>
      <vt:lpstr>CCNA Exploration:</vt:lpstr>
      <vt:lpstr>CCNA Exploration:</vt:lpstr>
      <vt:lpstr>CCNA Exploration:</vt:lpstr>
      <vt:lpstr>CCNA Exploration:</vt:lpstr>
      <vt:lpstr>PowerPoint Presentation</vt:lpstr>
      <vt:lpstr>Emergence of a Skills Gap</vt:lpstr>
      <vt:lpstr>Broad and Deep Talent Gap</vt:lpstr>
      <vt:lpstr>Cisco Career Certifications</vt:lpstr>
      <vt:lpstr>Cisco Certification and Training</vt:lpstr>
      <vt:lpstr> Cisco Certifications</vt:lpstr>
      <vt:lpstr>CCNA Curricula and Cisco Certifications</vt:lpstr>
      <vt:lpstr>Aligning Certifications to Jobs</vt:lpstr>
      <vt:lpstr>Certifications and Vouchers</vt:lpstr>
      <vt:lpstr>The Cisco Learning Network</vt:lpstr>
      <vt:lpstr>PowerPoint Presentation</vt:lpstr>
      <vt:lpstr>PowerPoint Presentation</vt:lpstr>
    </vt:vector>
  </TitlesOfParts>
  <Company>Genentech,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Size 30PT</dc:title>
  <dc:subject>Guide for Creating Powerpoint Presentations</dc:subject>
  <dc:creator>Arek</dc:creator>
  <cp:lastModifiedBy>ELKINS, SCOTT</cp:lastModifiedBy>
  <cp:revision>690</cp:revision>
  <cp:lastPrinted>1999-01-27T00:54:54Z</cp:lastPrinted>
  <dcterms:created xsi:type="dcterms:W3CDTF">2008-06-05T18:08:35Z</dcterms:created>
  <dcterms:modified xsi:type="dcterms:W3CDTF">2011-11-10T15:44:57Z</dcterms:modified>
</cp:coreProperties>
</file>