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200150" x="0"/>
            <a:ext cy="2743199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y="-1078" x="0"/>
            <a:ext cy="5144627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5144627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Building a Speech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Chapter 9, Section 2: The Body of a Speech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Organizational Patterns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spcBef>
                <a:spcPts val="0"/>
              </a:spcBef>
              <a:buClr>
                <a:schemeClr val="lt2"/>
              </a:buClr>
              <a:buSzPct val="92307"/>
              <a:buFont typeface="Delius Swash Caps"/>
              <a:buChar char="❖"/>
            </a:pPr>
            <a:r>
              <a:rPr b="1" sz="2600" lang="en">
                <a:latin typeface="Delius Swash Caps"/>
                <a:ea typeface="Delius Swash Caps"/>
                <a:cs typeface="Delius Swash Caps"/>
                <a:sym typeface="Delius Swash Caps"/>
              </a:rPr>
              <a:t>Spatial Pattern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: dividing your topic on the basis of space  relations.</a:t>
            </a:r>
          </a:p>
          <a:p>
            <a:pPr rtl="0" lvl="1" indent="-381000" marL="914400">
              <a:lnSpc>
                <a:spcPct val="150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Example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: </a:t>
            </a:r>
          </a:p>
          <a:p>
            <a:pPr rtl="0" lvl="0" indent="4572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Introducing the Modern School - </a:t>
            </a:r>
          </a:p>
          <a:p>
            <a:pPr rtl="0" lvl="0" indent="0" marL="9144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I.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Library is the central hub </a:t>
            </a:r>
          </a:p>
          <a:p>
            <a:pPr rtl="0" lvl="0" indent="0" marL="9144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II.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Classrooms radiate from the library </a:t>
            </a:r>
          </a:p>
          <a:p>
            <a:pPr rtl="0" lvl="0" indent="0" marL="9144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III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. Offices are extensions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Organizational Patterns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200150" x="202600"/>
            <a:ext cy="3725699" cx="4175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Delius Swash Caps"/>
              <a:buChar char="❖"/>
            </a:pPr>
            <a:r>
              <a:rPr b="1" sz="2400" lang="en">
                <a:latin typeface="Delius Swash Caps"/>
                <a:ea typeface="Delius Swash Caps"/>
                <a:cs typeface="Delius Swash Caps"/>
                <a:sym typeface="Delius Swash Caps"/>
              </a:rPr>
              <a:t>Cause &amp; Effect 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Pattern: “because of </a:t>
            </a:r>
            <a:r>
              <a:rPr b="1" sz="2400" lang="en" i="1">
                <a:latin typeface="Delius Swash Caps"/>
                <a:ea typeface="Delius Swash Caps"/>
                <a:cs typeface="Delius Swash Caps"/>
                <a:sym typeface="Delius Swash Caps"/>
              </a:rPr>
              <a:t>that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, </a:t>
            </a:r>
            <a:r>
              <a:rPr b="1" sz="2400" lang="en" i="1">
                <a:latin typeface="Delius Swash Caps"/>
                <a:ea typeface="Delius Swash Caps"/>
                <a:cs typeface="Delius Swash Caps"/>
                <a:sym typeface="Delius Swash Caps"/>
              </a:rPr>
              <a:t>this 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happened.”</a:t>
            </a:r>
          </a:p>
          <a:p>
            <a:pPr rtl="0" lvl="1" indent="-381000" marL="91440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Main  headings for an outline of this pattern are labeled as Causes &amp; Effects. </a:t>
            </a:r>
          </a:p>
          <a:p>
            <a:pPr lvl="1" indent="-381000" marL="91440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Supporting  materials provide </a:t>
            </a: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analysis 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of each cause &amp; effect.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28075" x="4476150"/>
            <a:ext cy="3252674" cx="434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Organizational Patterns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0"/>
            <a:ext cy="3725699" cx="9037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92307"/>
              <a:buFont typeface="Delius Swash Caps"/>
              <a:buChar char="❖"/>
            </a:pPr>
            <a:r>
              <a:rPr b="1" sz="2600" lang="en">
                <a:latin typeface="Delius Swash Caps"/>
                <a:ea typeface="Delius Swash Caps"/>
                <a:cs typeface="Delius Swash Caps"/>
                <a:sym typeface="Delius Swash Caps"/>
              </a:rPr>
              <a:t>Problem-Solution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Pattern: presents a problem, then discusses how to solve it. 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Policy  solutions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asks the audience to participate politically in the suggested solution.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Attitudinal solutions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ask the audience to change or modify their opinions  and moods.</a:t>
            </a:r>
          </a:p>
          <a:p>
            <a:pPr lvl="1" indent="-381000" marL="91440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Awareness  solutions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ask the audience to be conscious of what they have heard and possibly implement it in their own lives.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Body of a Speech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4843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Delius Swash Caps"/>
              <a:buChar char="★"/>
            </a:pP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The body of the speech is where you demonstrate in an organized manner your powers of persuasion &amp; reasoning. 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lt2"/>
              </a:solidFill>
              <a:latin typeface="Delius Swash Caps"/>
              <a:ea typeface="Delius Swash Caps"/>
              <a:cs typeface="Delius Swash Caps"/>
              <a:sym typeface="Delius Swash Caps"/>
            </a:endParaRPr>
          </a:p>
          <a:p>
            <a:pPr lvl="0" indent="-381000" marL="45720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Delius Swash Caps"/>
              <a:buChar char="★"/>
            </a:pP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You prove the point you made in your thesis  in the body of the speech - it is the most important part of any speech!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400" lang="en"/>
              <a:t>Outlining a Speech: Purpose Statement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An outline is a speaker’s map. It contains 4 main parts: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SzPct val="80000"/>
              <a:buFont typeface="Delius Swash Caps"/>
              <a:buChar char="❖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Purpose  statement</a:t>
            </a:r>
            <a:r>
              <a:rPr b="1" sz="2400" lang="en">
                <a:latin typeface="Delius Swash Caps"/>
                <a:ea typeface="Delius Swash Caps"/>
                <a:cs typeface="Delius Swash Caps"/>
                <a:sym typeface="Delius Swash Caps"/>
              </a:rPr>
              <a:t>: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similar to a thesis statement, this is the most important part of your outline.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SzPct val="100000"/>
              <a:buFont typeface="Delius Swash Caps"/>
              <a:buChar char="➢"/>
            </a:pP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states the purpose of your speech, giving it</a:t>
            </a:r>
            <a:r>
              <a:rPr b="1" sz="2400" lang="en">
                <a:latin typeface="Delius Swash Caps"/>
                <a:ea typeface="Delius Swash Caps"/>
                <a:cs typeface="Delius Swash Caps"/>
                <a:sym typeface="Delius Swash Caps"/>
              </a:rPr>
              <a:t> focus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.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Always included in the introduction to the speech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Listed at the top of the outline AND in the introduction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Outlining a Speech: Main Headings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147050" x="4254300"/>
            <a:ext cy="3725699" cx="4432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❖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Main Headings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are the major division areas, or arguments of your speech (Indicated by roman numeral).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546325"/>
            <a:ext cy="3619500" cx="3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5" x="270125"/>
            <a:ext cy="857400" cx="8677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400" lang="en"/>
              <a:t>Outlining a Speech: Supporting Materials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00150" x="225100"/>
            <a:ext cy="3725699" cx="3950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❖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Supporting  materials 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provide intensification  &amp; </a:t>
            </a:r>
            <a:r>
              <a:rPr b="1" sz="2400" lang="en">
                <a:latin typeface="Delius Swash Caps"/>
                <a:ea typeface="Delius Swash Caps"/>
                <a:cs typeface="Delius Swash Caps"/>
                <a:sym typeface="Delius Swash Caps"/>
              </a:rPr>
              <a:t>reinforcement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for the main headings. 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lt2"/>
              </a:solidFill>
              <a:latin typeface="Delius Swash Caps"/>
              <a:ea typeface="Delius Swash Caps"/>
              <a:cs typeface="Delius Swash Caps"/>
              <a:sym typeface="Delius Swash Caps"/>
            </a:endParaRPr>
          </a:p>
          <a:p>
            <a:pPr rtl="0" lvl="0" indent="-381000" marL="45720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Delius Swash Caps"/>
              <a:buChar char="❖"/>
            </a:pP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Each main heading has its own supporting statement. 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26236" x="4468225"/>
            <a:ext cy="3673525" cx="4081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Outlining a Speech: Details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❖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Details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provide information that </a:t>
            </a:r>
            <a:r>
              <a:rPr b="1" sz="2400" lang="en">
                <a:latin typeface="Delius Swash Caps"/>
                <a:ea typeface="Delius Swash Caps"/>
                <a:cs typeface="Delius Swash Caps"/>
                <a:sym typeface="Delius Swash Caps"/>
              </a:rPr>
              <a:t>break down supporting materials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to pinpoint accuracy.</a:t>
            </a:r>
          </a:p>
          <a:p>
            <a:pPr rtl="0" lvl="1" indent="-381000" marL="914400"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Examples include names, dates, events, statistics, or personal stories.</a:t>
            </a:r>
          </a:p>
          <a:p>
            <a:pPr rtl="0" lvl="2" indent="-381000" marL="1371600"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■"/>
            </a:pP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An </a:t>
            </a: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illustration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 is an example that clarifies your point or adds a human note to your speech. </a:t>
            </a:r>
          </a:p>
          <a:p>
            <a:pPr rtl="0" lvl="2" indent="-381000" marL="1371600"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■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Analogies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are comparisons that uses something familiar to explain or describe something less familiar.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In-Class Practice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With a partner, turn to page 221 of your textbook.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>
              <a:latin typeface="Delius Swash Caps"/>
              <a:ea typeface="Delius Swash Caps"/>
              <a:cs typeface="Delius Swash Caps"/>
              <a:sym typeface="Delius Swash Caps"/>
            </a:endParaRPr>
          </a:p>
          <a:p>
            <a:pPr>
              <a:spcBef>
                <a:spcPts val="0"/>
              </a:spcBef>
              <a:buNone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Can you identify the elements of an outline in the example? Collaborate to answer the questions in your notes. (~5 minutes)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Organizational Patterns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225100"/>
            <a:ext cy="3725699" cx="8919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Delius Swash Caps"/>
              <a:buChar char="❖"/>
            </a:pP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There are </a:t>
            </a:r>
            <a:r>
              <a:rPr b="1" sz="2400" lang="en">
                <a:latin typeface="Delius Swash Caps"/>
                <a:ea typeface="Delius Swash Caps"/>
                <a:cs typeface="Delius Swash Caps"/>
                <a:sym typeface="Delius Swash Caps"/>
              </a:rPr>
              <a:t>5 common ways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to organize a speech. Keep in mind that organizational patterns can be </a:t>
            </a:r>
            <a:r>
              <a:rPr b="1" sz="2400" lang="en">
                <a:latin typeface="Delius Swash Caps"/>
                <a:ea typeface="Delius Swash Caps"/>
                <a:cs typeface="Delius Swash Caps"/>
                <a:sym typeface="Delius Swash Caps"/>
              </a:rPr>
              <a:t>combined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 for greater effect.</a:t>
            </a:r>
          </a:p>
          <a:p>
            <a:pPr rtl="0" lvl="0" indent="-381000" marL="45720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❖"/>
            </a:pP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Chronological Pattern</a:t>
            </a:r>
            <a:r>
              <a:rPr b="1" sz="24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: puts things in a time sequence (in the order in which they happened). </a:t>
            </a:r>
          </a:p>
          <a:p>
            <a:pPr rtl="0" lvl="1" indent="-381000" marL="914400">
              <a:lnSpc>
                <a:spcPct val="100000"/>
              </a:lnSpc>
              <a:spcBef>
                <a:spcPts val="0"/>
              </a:spcBef>
              <a:buClr>
                <a:schemeClr val="lt2"/>
              </a:buClr>
              <a:buSzPct val="80000"/>
              <a:buFont typeface="Delius Swash Caps"/>
              <a:buChar char="➢"/>
            </a:pP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Best option if you want your audience to see the parts of your speech </a:t>
            </a: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building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into a </a:t>
            </a: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complete picture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from beginning to end.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Organizational Patterns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88235"/>
              <a:buFont typeface="Delius Swash Caps"/>
              <a:buChar char="❖"/>
            </a:pPr>
            <a:r>
              <a:rPr b="1" sz="3400" lang="en">
                <a:latin typeface="Delius Swash Caps"/>
                <a:ea typeface="Delius Swash Caps"/>
                <a:cs typeface="Delius Swash Caps"/>
                <a:sym typeface="Delius Swash Caps"/>
              </a:rPr>
              <a:t>Climactic</a:t>
            </a:r>
            <a:r>
              <a:rPr sz="3400" lang="en">
                <a:latin typeface="Delius Swash Caps"/>
                <a:ea typeface="Delius Swash Caps"/>
                <a:cs typeface="Delius Swash Caps"/>
                <a:sym typeface="Delius Swash Caps"/>
              </a:rPr>
              <a:t> </a:t>
            </a:r>
            <a:r>
              <a:rPr b="1" sz="3400" lang="en">
                <a:latin typeface="Delius Swash Caps"/>
                <a:ea typeface="Delius Swash Caps"/>
                <a:cs typeface="Delius Swash Caps"/>
                <a:sym typeface="Delius Swash Caps"/>
              </a:rPr>
              <a:t>Pattern</a:t>
            </a:r>
            <a:r>
              <a:rPr sz="3400" lang="en">
                <a:latin typeface="Delius Swash Caps"/>
                <a:ea typeface="Delius Swash Caps"/>
                <a:cs typeface="Delius Swash Caps"/>
                <a:sym typeface="Delius Swash Caps"/>
              </a:rPr>
              <a:t>:</a:t>
            </a:r>
            <a:r>
              <a:rPr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organize main headings in order of </a:t>
            </a:r>
            <a:r>
              <a:rPr b="1" lang="en">
                <a:latin typeface="Delius Swash Caps"/>
                <a:ea typeface="Delius Swash Caps"/>
                <a:cs typeface="Delius Swash Caps"/>
                <a:sym typeface="Delius Swash Caps"/>
              </a:rPr>
              <a:t>importance</a:t>
            </a:r>
            <a:r>
              <a:rPr b="1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.</a:t>
            </a:r>
          </a:p>
          <a:p>
            <a:pPr rtl="0" lvl="1" indent="-419100" marL="91440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Delius Swash Caps"/>
              <a:buChar char="➢"/>
            </a:pPr>
            <a:r>
              <a:rPr b="1" sz="30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Gives speech </a:t>
            </a:r>
            <a:r>
              <a:rPr b="1" sz="3000" lang="en">
                <a:latin typeface="Delius Swash Caps"/>
                <a:ea typeface="Delius Swash Caps"/>
                <a:cs typeface="Delius Swash Caps"/>
                <a:sym typeface="Delius Swash Caps"/>
              </a:rPr>
              <a:t>dramatic impact</a:t>
            </a:r>
            <a:r>
              <a:rPr b="1" sz="30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 by allowing the speech to build in significance. </a:t>
            </a:r>
          </a:p>
          <a:p>
            <a:pPr lvl="1" indent="-419100" marL="91440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00000"/>
              <a:buFont typeface="Delius Swash Caps"/>
              <a:buChar char="➢"/>
            </a:pPr>
            <a:r>
              <a:rPr b="1" sz="30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Save your most important point for </a:t>
            </a:r>
            <a:r>
              <a:rPr b="1" sz="3000" lang="en">
                <a:latin typeface="Delius Swash Caps"/>
                <a:ea typeface="Delius Swash Caps"/>
                <a:cs typeface="Delius Swash Caps"/>
                <a:sym typeface="Delius Swash Caps"/>
              </a:rPr>
              <a:t>last</a:t>
            </a:r>
            <a:r>
              <a:rPr b="1" sz="3000" lang="en">
                <a:solidFill>
                  <a:schemeClr val="lt2"/>
                </a:solidFill>
                <a:latin typeface="Delius Swash Caps"/>
                <a:ea typeface="Delius Swash Caps"/>
                <a:cs typeface="Delius Swash Caps"/>
                <a:sym typeface="Delius Swash Caps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